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0" r:id="rId2"/>
    <p:sldId id="328" r:id="rId3"/>
    <p:sldId id="404" r:id="rId4"/>
    <p:sldId id="343" r:id="rId5"/>
    <p:sldId id="344" r:id="rId6"/>
    <p:sldId id="342" r:id="rId7"/>
    <p:sldId id="329" r:id="rId8"/>
    <p:sldId id="330" r:id="rId9"/>
    <p:sldId id="409" r:id="rId10"/>
    <p:sldId id="316" r:id="rId11"/>
    <p:sldId id="332" r:id="rId12"/>
    <p:sldId id="309" r:id="rId13"/>
    <p:sldId id="312" r:id="rId14"/>
    <p:sldId id="383" r:id="rId15"/>
    <p:sldId id="410" r:id="rId16"/>
    <p:sldId id="340" r:id="rId17"/>
    <p:sldId id="341" r:id="rId18"/>
    <p:sldId id="317" r:id="rId19"/>
    <p:sldId id="319" r:id="rId20"/>
    <p:sldId id="386" r:id="rId21"/>
    <p:sldId id="387" r:id="rId22"/>
    <p:sldId id="388" r:id="rId23"/>
    <p:sldId id="337" r:id="rId24"/>
    <p:sldId id="333" r:id="rId25"/>
    <p:sldId id="322" r:id="rId26"/>
    <p:sldId id="389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90" r:id="rId41"/>
    <p:sldId id="405" r:id="rId42"/>
    <p:sldId id="406" r:id="rId43"/>
    <p:sldId id="407" r:id="rId44"/>
    <p:sldId id="408" r:id="rId45"/>
    <p:sldId id="373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11" r:id="rId58"/>
    <p:sldId id="374" r:id="rId59"/>
    <p:sldId id="375" r:id="rId60"/>
    <p:sldId id="376" r:id="rId61"/>
    <p:sldId id="377" r:id="rId62"/>
    <p:sldId id="378" r:id="rId63"/>
    <p:sldId id="379" r:id="rId64"/>
  </p:sldIdLst>
  <p:sldSz cx="9144000" cy="6858000" type="screen4x3"/>
  <p:notesSz cx="9926638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AEAEA"/>
    <a:srgbClr val="000000"/>
    <a:srgbClr val="FFFF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F303B-FDFC-4528-A336-F7FFF6B12086}" v="358" dt="2025-05-30T16:01:47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2" autoAdjust="0"/>
  </p:normalViewPr>
  <p:slideViewPr>
    <p:cSldViewPr>
      <p:cViewPr varScale="1">
        <p:scale>
          <a:sx n="100" d="100"/>
          <a:sy n="100" d="100"/>
        </p:scale>
        <p:origin x="183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306F303B-FDFC-4528-A336-F7FFF6B12086}"/>
    <pc:docChg chg="custSel addSld delSld modSld">
      <pc:chgData name="Camilo Daleles Rennó" userId="eac9aab033b2f962" providerId="LiveId" clId="{306F303B-FDFC-4528-A336-F7FFF6B12086}" dt="2025-06-09T13:17:47.335" v="624" actId="20577"/>
      <pc:docMkLst>
        <pc:docMk/>
      </pc:docMkLst>
      <pc:sldChg chg="addSp modSp mod">
        <pc:chgData name="Camilo Daleles Rennó" userId="eac9aab033b2f962" providerId="LiveId" clId="{306F303B-FDFC-4528-A336-F7FFF6B12086}" dt="2025-05-30T15:33:56.578" v="207" actId="20577"/>
        <pc:sldMkLst>
          <pc:docMk/>
          <pc:sldMk cId="0" sldId="317"/>
        </pc:sldMkLst>
        <pc:spChg chg="add mod">
          <ac:chgData name="Camilo Daleles Rennó" userId="eac9aab033b2f962" providerId="LiveId" clId="{306F303B-FDFC-4528-A336-F7FFF6B12086}" dt="2025-05-30T15:33:56.578" v="207" actId="20577"/>
          <ac:spMkLst>
            <pc:docMk/>
            <pc:sldMk cId="0" sldId="317"/>
            <ac:spMk id="4" creationId="{A9109DCD-A572-EA12-2083-FDF3956601B7}"/>
          </ac:spMkLst>
        </pc:spChg>
      </pc:sldChg>
      <pc:sldChg chg="addSp modSp mod modShow">
        <pc:chgData name="Camilo Daleles Rennó" userId="eac9aab033b2f962" providerId="LiveId" clId="{306F303B-FDFC-4528-A336-F7FFF6B12086}" dt="2025-05-30T15:33:25.683" v="173" actId="20577"/>
        <pc:sldMkLst>
          <pc:docMk/>
          <pc:sldMk cId="0" sldId="340"/>
        </pc:sldMkLst>
        <pc:spChg chg="add mod">
          <ac:chgData name="Camilo Daleles Rennó" userId="eac9aab033b2f962" providerId="LiveId" clId="{306F303B-FDFC-4528-A336-F7FFF6B12086}" dt="2025-05-30T15:33:25.683" v="173" actId="20577"/>
          <ac:spMkLst>
            <pc:docMk/>
            <pc:sldMk cId="0" sldId="340"/>
            <ac:spMk id="4" creationId="{6DCB2237-D772-EFFF-467A-7055CEBADF44}"/>
          </ac:spMkLst>
        </pc:spChg>
        <pc:spChg chg="mod">
          <ac:chgData name="Camilo Daleles Rennó" userId="eac9aab033b2f962" providerId="LiveId" clId="{306F303B-FDFC-4528-A336-F7FFF6B12086}" dt="2025-05-30T15:30:14.012" v="106" actId="552"/>
          <ac:spMkLst>
            <pc:docMk/>
            <pc:sldMk cId="0" sldId="340"/>
            <ac:spMk id="14396" creationId="{00000000-0000-0000-0000-000000000000}"/>
          </ac:spMkLst>
        </pc:spChg>
      </pc:sldChg>
      <pc:sldChg chg="mod modShow">
        <pc:chgData name="Camilo Daleles Rennó" userId="eac9aab033b2f962" providerId="LiveId" clId="{306F303B-FDFC-4528-A336-F7FFF6B12086}" dt="2025-05-30T15:32:31.929" v="164" actId="729"/>
        <pc:sldMkLst>
          <pc:docMk/>
          <pc:sldMk cId="0" sldId="341"/>
        </pc:sldMkLst>
      </pc:sldChg>
      <pc:sldChg chg="addSp delSp modSp mod">
        <pc:chgData name="Camilo Daleles Rennó" userId="eac9aab033b2f962" providerId="LiveId" clId="{306F303B-FDFC-4528-A336-F7FFF6B12086}" dt="2025-06-09T13:17:47.335" v="624" actId="20577"/>
        <pc:sldMkLst>
          <pc:docMk/>
          <pc:sldMk cId="0" sldId="380"/>
        </pc:sldMkLst>
        <pc:spChg chg="add mod">
          <ac:chgData name="Camilo Daleles Rennó" userId="eac9aab033b2f962" providerId="LiveId" clId="{306F303B-FDFC-4528-A336-F7FFF6B12086}" dt="2025-05-30T15:24:04.820" v="1"/>
          <ac:spMkLst>
            <pc:docMk/>
            <pc:sldMk cId="0" sldId="380"/>
            <ac:spMk id="2" creationId="{031B5C68-B40D-88B4-C0D4-6D55870D1235}"/>
          </ac:spMkLst>
        </pc:spChg>
        <pc:spChg chg="mod">
          <ac:chgData name="Camilo Daleles Rennó" userId="eac9aab033b2f962" providerId="LiveId" clId="{306F303B-FDFC-4528-A336-F7FFF6B12086}" dt="2025-06-09T13:17:47.335" v="624" actId="20577"/>
          <ac:spMkLst>
            <pc:docMk/>
            <pc:sldMk cId="0" sldId="380"/>
            <ac:spMk id="3074" creationId="{00000000-0000-0000-0000-000000000000}"/>
          </ac:spMkLst>
        </pc:spChg>
      </pc:sldChg>
      <pc:sldChg chg="addSp modSp mod">
        <pc:chgData name="Camilo Daleles Rennó" userId="eac9aab033b2f962" providerId="LiveId" clId="{306F303B-FDFC-4528-A336-F7FFF6B12086}" dt="2025-05-30T15:35:42.594" v="214" actId="1035"/>
        <pc:sldMkLst>
          <pc:docMk/>
          <pc:sldMk cId="940809044" sldId="390"/>
        </pc:sldMkLst>
        <pc:spChg chg="add mod">
          <ac:chgData name="Camilo Daleles Rennó" userId="eac9aab033b2f962" providerId="LiveId" clId="{306F303B-FDFC-4528-A336-F7FFF6B12086}" dt="2025-05-30T15:35:42.594" v="214" actId="1035"/>
          <ac:spMkLst>
            <pc:docMk/>
            <pc:sldMk cId="940809044" sldId="390"/>
            <ac:spMk id="4" creationId="{B169A7BC-2345-E75D-EA23-DDF0D35552C9}"/>
          </ac:spMkLst>
        </pc:spChg>
      </pc:sldChg>
      <pc:sldChg chg="addSp delSp modSp mod">
        <pc:chgData name="Camilo Daleles Rennó" userId="eac9aab033b2f962" providerId="LiveId" clId="{306F303B-FDFC-4528-A336-F7FFF6B12086}" dt="2025-05-30T15:55:12.312" v="537" actId="20577"/>
        <pc:sldMkLst>
          <pc:docMk/>
          <pc:sldMk cId="2319846737" sldId="394"/>
        </pc:sldMkLst>
        <pc:spChg chg="add mod">
          <ac:chgData name="Camilo Daleles Rennó" userId="eac9aab033b2f962" providerId="LiveId" clId="{306F303B-FDFC-4528-A336-F7FFF6B12086}" dt="2025-05-30T15:55:09.449" v="536"/>
          <ac:spMkLst>
            <pc:docMk/>
            <pc:sldMk cId="2319846737" sldId="394"/>
            <ac:spMk id="7" creationId="{CEC8FC59-10BD-502F-9F78-C6C43688ED85}"/>
          </ac:spMkLst>
        </pc:spChg>
        <pc:spChg chg="mod">
          <ac:chgData name="Camilo Daleles Rennó" userId="eac9aab033b2f962" providerId="LiveId" clId="{306F303B-FDFC-4528-A336-F7FFF6B12086}" dt="2025-05-30T15:53:08.648" v="521" actId="20577"/>
          <ac:spMkLst>
            <pc:docMk/>
            <pc:sldMk cId="2319846737" sldId="394"/>
            <ac:spMk id="69" creationId="{00000000-0000-0000-0000-000000000000}"/>
          </ac:spMkLst>
        </pc:spChg>
        <pc:spChg chg="mod">
          <ac:chgData name="Camilo Daleles Rennó" userId="eac9aab033b2f962" providerId="LiveId" clId="{306F303B-FDFC-4528-A336-F7FFF6B12086}" dt="2025-05-30T15:55:12.312" v="537" actId="20577"/>
          <ac:spMkLst>
            <pc:docMk/>
            <pc:sldMk cId="2319846737" sldId="394"/>
            <ac:spMk id="37964" creationId="{00000000-0000-0000-0000-000000000000}"/>
          </ac:spMkLst>
        </pc:spChg>
        <pc:spChg chg="mod">
          <ac:chgData name="Camilo Daleles Rennó" userId="eac9aab033b2f962" providerId="LiveId" clId="{306F303B-FDFC-4528-A336-F7FFF6B12086}" dt="2025-05-30T15:53:02.586" v="520" actId="114"/>
          <ac:spMkLst>
            <pc:docMk/>
            <pc:sldMk cId="2319846737" sldId="394"/>
            <ac:spMk id="37968" creationId="{00000000-0000-0000-0000-000000000000}"/>
          </ac:spMkLst>
        </pc:spChg>
      </pc:sldChg>
      <pc:sldChg chg="addSp delSp modSp mod">
        <pc:chgData name="Camilo Daleles Rennó" userId="eac9aab033b2f962" providerId="LiveId" clId="{306F303B-FDFC-4528-A336-F7FFF6B12086}" dt="2025-05-30T15:55:01.881" v="534" actId="20577"/>
        <pc:sldMkLst>
          <pc:docMk/>
          <pc:sldMk cId="2035504914" sldId="395"/>
        </pc:sldMkLst>
        <pc:spChg chg="add mod">
          <ac:chgData name="Camilo Daleles Rennó" userId="eac9aab033b2f962" providerId="LiveId" clId="{306F303B-FDFC-4528-A336-F7FFF6B12086}" dt="2025-05-30T15:54:58.568" v="533"/>
          <ac:spMkLst>
            <pc:docMk/>
            <pc:sldMk cId="2035504914" sldId="395"/>
            <ac:spMk id="4" creationId="{2E609665-60BF-23C2-14AE-D88F2129A449}"/>
          </ac:spMkLst>
        </pc:spChg>
        <pc:spChg chg="mod">
          <ac:chgData name="Camilo Daleles Rennó" userId="eac9aab033b2f962" providerId="LiveId" clId="{306F303B-FDFC-4528-A336-F7FFF6B12086}" dt="2025-05-30T15:55:01.881" v="534" actId="20577"/>
          <ac:spMkLst>
            <pc:docMk/>
            <pc:sldMk cId="2035504914" sldId="395"/>
            <ac:spMk id="38992" creationId="{00000000-0000-0000-0000-000000000000}"/>
          </ac:spMkLst>
        </pc:spChg>
      </pc:sldChg>
      <pc:sldChg chg="addSp delSp modSp mod">
        <pc:chgData name="Camilo Daleles Rennó" userId="eac9aab033b2f962" providerId="LiveId" clId="{306F303B-FDFC-4528-A336-F7FFF6B12086}" dt="2025-05-30T15:55:19.741" v="538" actId="20577"/>
        <pc:sldMkLst>
          <pc:docMk/>
          <pc:sldMk cId="1209635258" sldId="400"/>
        </pc:sldMkLst>
        <pc:spChg chg="add mod">
          <ac:chgData name="Camilo Daleles Rennó" userId="eac9aab033b2f962" providerId="LiveId" clId="{306F303B-FDFC-4528-A336-F7FFF6B12086}" dt="2025-05-30T15:54:45.623" v="531" actId="20577"/>
          <ac:spMkLst>
            <pc:docMk/>
            <pc:sldMk cId="1209635258" sldId="400"/>
            <ac:spMk id="3" creationId="{512E2DA4-CD42-2D09-C07E-5417700CD846}"/>
          </ac:spMkLst>
        </pc:spChg>
        <pc:spChg chg="mod">
          <ac:chgData name="Camilo Daleles Rennó" userId="eac9aab033b2f962" providerId="LiveId" clId="{306F303B-FDFC-4528-A336-F7FFF6B12086}" dt="2025-05-30T15:54:09.435" v="526" actId="20577"/>
          <ac:spMkLst>
            <pc:docMk/>
            <pc:sldMk cId="1209635258" sldId="400"/>
            <ac:spMk id="44111" creationId="{00000000-0000-0000-0000-000000000000}"/>
          </ac:spMkLst>
        </pc:spChg>
        <pc:spChg chg="mod">
          <ac:chgData name="Camilo Daleles Rennó" userId="eac9aab033b2f962" providerId="LiveId" clId="{306F303B-FDFC-4528-A336-F7FFF6B12086}" dt="2025-05-30T15:54:13.377" v="527" actId="20577"/>
          <ac:spMkLst>
            <pc:docMk/>
            <pc:sldMk cId="1209635258" sldId="400"/>
            <ac:spMk id="44113" creationId="{00000000-0000-0000-0000-000000000000}"/>
          </ac:spMkLst>
        </pc:spChg>
        <pc:spChg chg="mod">
          <ac:chgData name="Camilo Daleles Rennó" userId="eac9aab033b2f962" providerId="LiveId" clId="{306F303B-FDFC-4528-A336-F7FFF6B12086}" dt="2025-05-30T15:55:19.741" v="538" actId="20577"/>
          <ac:spMkLst>
            <pc:docMk/>
            <pc:sldMk cId="1209635258" sldId="400"/>
            <ac:spMk id="44115" creationId="{00000000-0000-0000-0000-000000000000}"/>
          </ac:spMkLst>
        </pc:spChg>
      </pc:sldChg>
      <pc:sldChg chg="addSp delSp modSp mod delAnim modAnim">
        <pc:chgData name="Camilo Daleles Rennó" userId="eac9aab033b2f962" providerId="LiveId" clId="{306F303B-FDFC-4528-A336-F7FFF6B12086}" dt="2025-05-30T15:56:47.627" v="561" actId="20577"/>
        <pc:sldMkLst>
          <pc:docMk/>
          <pc:sldMk cId="2263089784" sldId="401"/>
        </pc:sldMkLst>
        <pc:spChg chg="add mod">
          <ac:chgData name="Camilo Daleles Rennó" userId="eac9aab033b2f962" providerId="LiveId" clId="{306F303B-FDFC-4528-A336-F7FFF6B12086}" dt="2025-05-30T15:56:35.525" v="560" actId="14100"/>
          <ac:spMkLst>
            <pc:docMk/>
            <pc:sldMk cId="2263089784" sldId="401"/>
            <ac:spMk id="5" creationId="{00000000-0000-0000-0000-000000000000}"/>
          </ac:spMkLst>
        </pc:spChg>
        <pc:spChg chg="mod">
          <ac:chgData name="Camilo Daleles Rennó" userId="eac9aab033b2f962" providerId="LiveId" clId="{306F303B-FDFC-4528-A336-F7FFF6B12086}" dt="2025-05-30T15:55:31.866" v="539" actId="20577"/>
          <ac:spMkLst>
            <pc:docMk/>
            <pc:sldMk cId="2263089784" sldId="401"/>
            <ac:spMk id="14" creationId="{00000000-0000-0000-0000-000000000000}"/>
          </ac:spMkLst>
        </pc:spChg>
        <pc:spChg chg="mod">
          <ac:chgData name="Camilo Daleles Rennó" userId="eac9aab033b2f962" providerId="LiveId" clId="{306F303B-FDFC-4528-A336-F7FFF6B12086}" dt="2025-05-30T15:55:42.054" v="541" actId="20577"/>
          <ac:spMkLst>
            <pc:docMk/>
            <pc:sldMk cId="2263089784" sldId="401"/>
            <ac:spMk id="41" creationId="{00000000-0000-0000-0000-000000000000}"/>
          </ac:spMkLst>
        </pc:spChg>
        <pc:spChg chg="add mod">
          <ac:chgData name="Camilo Daleles Rennó" userId="eac9aab033b2f962" providerId="LiveId" clId="{306F303B-FDFC-4528-A336-F7FFF6B12086}" dt="2025-05-30T15:56:47.627" v="561" actId="20577"/>
          <ac:spMkLst>
            <pc:docMk/>
            <pc:sldMk cId="2263089784" sldId="401"/>
            <ac:spMk id="42" creationId="{00000000-0000-0000-0000-000000000000}"/>
          </ac:spMkLst>
        </pc:spChg>
      </pc:sldChg>
      <pc:sldChg chg="del">
        <pc:chgData name="Camilo Daleles Rennó" userId="eac9aab033b2f962" providerId="LiveId" clId="{306F303B-FDFC-4528-A336-F7FFF6B12086}" dt="2025-05-30T16:03:23.047" v="611" actId="47"/>
        <pc:sldMkLst>
          <pc:docMk/>
          <pc:sldMk cId="64309413" sldId="402"/>
        </pc:sldMkLst>
      </pc:sldChg>
      <pc:sldChg chg="del">
        <pc:chgData name="Camilo Daleles Rennó" userId="eac9aab033b2f962" providerId="LiveId" clId="{306F303B-FDFC-4528-A336-F7FFF6B12086}" dt="2025-05-30T16:03:24.044" v="612" actId="47"/>
        <pc:sldMkLst>
          <pc:docMk/>
          <pc:sldMk cId="795904822" sldId="403"/>
        </pc:sldMkLst>
      </pc:sldChg>
      <pc:sldChg chg="modSp mod">
        <pc:chgData name="Camilo Daleles Rennó" userId="eac9aab033b2f962" providerId="LiveId" clId="{306F303B-FDFC-4528-A336-F7FFF6B12086}" dt="2025-05-30T15:36:18.451" v="215" actId="108"/>
        <pc:sldMkLst>
          <pc:docMk/>
          <pc:sldMk cId="1026871776" sldId="409"/>
        </pc:sldMkLst>
        <pc:spChg chg="mod">
          <ac:chgData name="Camilo Daleles Rennó" userId="eac9aab033b2f962" providerId="LiveId" clId="{306F303B-FDFC-4528-A336-F7FFF6B12086}" dt="2025-05-30T15:36:18.451" v="215" actId="108"/>
          <ac:spMkLst>
            <pc:docMk/>
            <pc:sldMk cId="1026871776" sldId="409"/>
            <ac:spMk id="12" creationId="{00000000-0000-0000-0000-000000000000}"/>
          </ac:spMkLst>
        </pc:spChg>
      </pc:sldChg>
      <pc:sldChg chg="addSp delSp modSp add mod modAnim">
        <pc:chgData name="Camilo Daleles Rennó" userId="eac9aab033b2f962" providerId="LiveId" clId="{306F303B-FDFC-4528-A336-F7FFF6B12086}" dt="2025-05-30T16:01:47.306" v="610" actId="552"/>
        <pc:sldMkLst>
          <pc:docMk/>
          <pc:sldMk cId="155445950" sldId="411"/>
        </pc:sldMkLst>
        <pc:spChg chg="add mod">
          <ac:chgData name="Camilo Daleles Rennó" userId="eac9aab033b2f962" providerId="LiveId" clId="{306F303B-FDFC-4528-A336-F7FFF6B12086}" dt="2025-05-30T16:01:47.306" v="610" actId="552"/>
          <ac:spMkLst>
            <pc:docMk/>
            <pc:sldMk cId="155445950" sldId="411"/>
            <ac:spMk id="3" creationId="{EA0A1964-99A0-37B5-EE87-93E8B1AE3AF1}"/>
          </ac:spMkLst>
        </pc:spChg>
        <pc:spChg chg="add mod">
          <ac:chgData name="Camilo Daleles Rennó" userId="eac9aab033b2f962" providerId="LiveId" clId="{306F303B-FDFC-4528-A336-F7FFF6B12086}" dt="2025-05-30T16:00:31.925" v="590" actId="14100"/>
          <ac:spMkLst>
            <pc:docMk/>
            <pc:sldMk cId="155445950" sldId="411"/>
            <ac:spMk id="10" creationId="{1A345ECC-B918-FA9F-DA05-BDD3611993C5}"/>
          </ac:spMkLst>
        </pc:spChg>
        <pc:spChg chg="add mod">
          <ac:chgData name="Camilo Daleles Rennó" userId="eac9aab033b2f962" providerId="LiveId" clId="{306F303B-FDFC-4528-A336-F7FFF6B12086}" dt="2025-05-30T16:01:47.306" v="610" actId="552"/>
          <ac:spMkLst>
            <pc:docMk/>
            <pc:sldMk cId="155445950" sldId="411"/>
            <ac:spMk id="11" creationId="{A3D2F4B4-5724-0C58-0E28-E7B97DC35C91}"/>
          </ac:spMkLst>
        </pc:spChg>
        <pc:spChg chg="add mod">
          <ac:chgData name="Camilo Daleles Rennó" userId="eac9aab033b2f962" providerId="LiveId" clId="{306F303B-FDFC-4528-A336-F7FFF6B12086}" dt="2025-05-30T15:59:56.868" v="585" actId="14100"/>
          <ac:spMkLst>
            <pc:docMk/>
            <pc:sldMk cId="155445950" sldId="411"/>
            <ac:spMk id="12" creationId="{D95C5B27-02BC-230F-CF31-509435CD75B2}"/>
          </ac:spMkLst>
        </pc:spChg>
        <pc:spChg chg="mod">
          <ac:chgData name="Camilo Daleles Rennó" userId="eac9aab033b2f962" providerId="LiveId" clId="{306F303B-FDFC-4528-A336-F7FFF6B12086}" dt="2025-05-30T15:57:26.818" v="562" actId="13926"/>
          <ac:spMkLst>
            <pc:docMk/>
            <pc:sldMk cId="155445950" sldId="411"/>
            <ac:spMk id="271362" creationId="{A8CCBEC0-11D8-AEE0-DB11-BE54B9980C5E}"/>
          </ac:spMkLst>
        </pc:spChg>
        <pc:grpChg chg="add mod">
          <ac:chgData name="Camilo Daleles Rennó" userId="eac9aab033b2f962" providerId="LiveId" clId="{306F303B-FDFC-4528-A336-F7FFF6B12086}" dt="2025-05-30T16:00:31.925" v="590" actId="14100"/>
          <ac:grpSpMkLst>
            <pc:docMk/>
            <pc:sldMk cId="155445950" sldId="411"/>
            <ac:grpSpMk id="15" creationId="{7B9C1E33-FFD5-271A-D3AF-4D3BC325F393}"/>
          </ac:grpSpMkLst>
        </pc:grpChg>
        <pc:graphicFrameChg chg="add mod">
          <ac:chgData name="Camilo Daleles Rennó" userId="eac9aab033b2f962" providerId="LiveId" clId="{306F303B-FDFC-4528-A336-F7FFF6B12086}" dt="2025-05-30T15:57:32.928" v="563" actId="1076"/>
          <ac:graphicFrameMkLst>
            <pc:docMk/>
            <pc:sldMk cId="155445950" sldId="411"/>
            <ac:graphicFrameMk id="4" creationId="{198BD93C-05C2-8545-906D-5C7C653103AF}"/>
          </ac:graphicFrameMkLst>
        </pc:graphicFrameChg>
        <pc:cxnChg chg="add mod">
          <ac:chgData name="Camilo Daleles Rennó" userId="eac9aab033b2f962" providerId="LiveId" clId="{306F303B-FDFC-4528-A336-F7FFF6B12086}" dt="2025-05-30T16:00:31.925" v="590" actId="14100"/>
          <ac:cxnSpMkLst>
            <pc:docMk/>
            <pc:sldMk cId="155445950" sldId="411"/>
            <ac:cxnSpMk id="9" creationId="{FEF01A00-E94F-F6AB-CC56-39A7AB2A048F}"/>
          </ac:cxnSpMkLst>
        </pc:cxnChg>
      </pc:sldChg>
    </pc:docChg>
  </pc:docChgLst>
  <pc:docChgLst>
    <pc:chgData name="Camilo Daleles Rennó" userId="eac9aab033b2f962" providerId="LiveId" clId="{1FC6A488-CAF5-4032-8D8C-99AE560B827C}"/>
    <pc:docChg chg="modSld">
      <pc:chgData name="Camilo Daleles Rennó" userId="eac9aab033b2f962" providerId="LiveId" clId="{1FC6A488-CAF5-4032-8D8C-99AE560B827C}" dt="2025-05-07T16:28:31.804" v="1" actId="20577"/>
      <pc:docMkLst>
        <pc:docMk/>
      </pc:docMkLst>
      <pc:sldChg chg="modSp mod">
        <pc:chgData name="Camilo Daleles Rennó" userId="eac9aab033b2f962" providerId="LiveId" clId="{1FC6A488-CAF5-4032-8D8C-99AE560B827C}" dt="2025-05-07T16:28:31.804" v="1" actId="20577"/>
        <pc:sldMkLst>
          <pc:docMk/>
          <pc:sldMk cId="0" sldId="380"/>
        </pc:sldMkLst>
        <pc:spChg chg="mod">
          <ac:chgData name="Camilo Daleles Rennó" userId="eac9aab033b2f962" providerId="LiveId" clId="{1FC6A488-CAF5-4032-8D8C-99AE560B827C}" dt="2025-05-07T16:28:31.804" v="1" actId="20577"/>
          <ac:spMkLst>
            <pc:docMk/>
            <pc:sldMk cId="0" sldId="380"/>
            <ac:spMk id="3074" creationId="{00000000-0000-0000-0000-000000000000}"/>
          </ac:spMkLst>
        </pc:spChg>
      </pc:sldChg>
    </pc:docChg>
  </pc:docChgLst>
  <pc:docChgLst>
    <pc:chgData name="Camilo Daleles Rennó" userId="eac9aab033b2f962" providerId="LiveId" clId="{3097FD66-5324-47FB-98BB-0B22EAC01987}"/>
    <pc:docChg chg="modSld">
      <pc:chgData name="Camilo Daleles Rennó" userId="eac9aab033b2f962" providerId="LiveId" clId="{3097FD66-5324-47FB-98BB-0B22EAC01987}" dt="2024-08-27T13:36:54.469" v="5" actId="20577"/>
      <pc:docMkLst>
        <pc:docMk/>
      </pc:docMkLst>
      <pc:sldChg chg="modSp">
        <pc:chgData name="Camilo Daleles Rennó" userId="eac9aab033b2f962" providerId="LiveId" clId="{3097FD66-5324-47FB-98BB-0B22EAC01987}" dt="2024-08-27T13:36:54.469" v="5" actId="20577"/>
        <pc:sldMkLst>
          <pc:docMk/>
          <pc:sldMk cId="0" sldId="357"/>
        </pc:sldMkLst>
      </pc:sldChg>
    </pc:docChg>
  </pc:docChgLst>
  <pc:docChgLst>
    <pc:chgData name="Camilo Rennó" userId="eac9aab033b2f962" providerId="LiveId" clId="{33EA9EDA-6E7E-44E3-8641-A82B182A5C74}"/>
    <pc:docChg chg="modSld">
      <pc:chgData name="Camilo Rennó" userId="eac9aab033b2f962" providerId="LiveId" clId="{33EA9EDA-6E7E-44E3-8641-A82B182A5C74}" dt="2023-08-16T01:52:02.985" v="6" actId="6549"/>
      <pc:docMkLst>
        <pc:docMk/>
      </pc:docMkLst>
      <pc:sldChg chg="modAnim">
        <pc:chgData name="Camilo Rennó" userId="eac9aab033b2f962" providerId="LiveId" clId="{33EA9EDA-6E7E-44E3-8641-A82B182A5C74}" dt="2023-08-16T01:33:18.096" v="5"/>
        <pc:sldMkLst>
          <pc:docMk/>
          <pc:sldMk cId="0" sldId="333"/>
        </pc:sldMkLst>
      </pc:sldChg>
      <pc:sldChg chg="modSp">
        <pc:chgData name="Camilo Rennó" userId="eac9aab033b2f962" providerId="LiveId" clId="{33EA9EDA-6E7E-44E3-8641-A82B182A5C74}" dt="2023-08-16T01:52:02.985" v="6" actId="6549"/>
        <pc:sldMkLst>
          <pc:docMk/>
          <pc:sldMk cId="0" sldId="373"/>
        </pc:sldMkLst>
      </pc:sldChg>
      <pc:sldChg chg="modSp mod">
        <pc:chgData name="Camilo Rennó" userId="eac9aab033b2f962" providerId="LiveId" clId="{33EA9EDA-6E7E-44E3-8641-A82B182A5C74}" dt="2023-08-14T23:53:10.259" v="1" actId="20577"/>
        <pc:sldMkLst>
          <pc:docMk/>
          <pc:sldMk cId="2846906494" sldId="389"/>
        </pc:sldMkLst>
      </pc:sldChg>
      <pc:sldChg chg="modSp mod">
        <pc:chgData name="Camilo Rennó" userId="eac9aab033b2f962" providerId="LiveId" clId="{33EA9EDA-6E7E-44E3-8641-A82B182A5C74}" dt="2023-08-14T23:53:20.432" v="4" actId="20577"/>
        <pc:sldMkLst>
          <pc:docMk/>
          <pc:sldMk cId="940809044" sldId="3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4BC959-8B43-4BAC-BC7C-3077937B1E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4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346F87-425D-4488-8781-128BAD7D13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305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D8F24-E35A-4471-87C5-F1AA0F5CF4B6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41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45335-45D8-40D3-8A64-79C4B003FA59}" type="slidenum">
              <a:rPr lang="pt-BR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6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027A36-2378-43D0-8179-AC893BF5D529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34340-62BD-4612-AD82-4EB96F7578EE}" type="slidenum">
              <a:rPr lang="pt-BR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0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34340-62BD-4612-AD82-4EB96F7578EE}" type="slidenum">
              <a:rPr lang="pt-BR" altLang="pt-BR" smtClean="0"/>
              <a:pPr eaLnBrk="1" hangingPunct="1"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0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34340-62BD-4612-AD82-4EB96F7578EE}" type="slidenum">
              <a:rPr lang="pt-BR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6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E57D9F-F0CC-4C6B-BA66-05C73E6706FF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8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491F4-4253-49D1-B162-522521E2217D}" type="slidenum">
              <a:rPr lang="pt-BR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3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C48579-D537-446F-A398-8E75AB3AF3A0}" type="slidenum">
              <a:rPr lang="pt-BR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85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52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D8F24-E35A-4471-87C5-F1AA0F5CF4B6}" type="slidenum">
              <a:rPr lang="pt-BR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87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5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1E5B95-952B-42BB-B290-FD18387B189A}" type="slidenum">
              <a:rPr lang="pt-BR" altLang="pt-BR" smtClean="0"/>
              <a:pPr eaLnBrk="1" hangingPunct="1"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79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818EF2-8443-4DFD-AF06-93E95DA4B9B6}" type="slidenum">
              <a:rPr lang="pt-BR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pt-BR" alt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9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82C447-97A0-48CA-909D-2B7705E3A9D7}" type="slidenum">
              <a:rPr lang="pt-BR" altLang="pt-BR" smtClean="0"/>
              <a:pPr eaLnBrk="1" hangingPunct="1">
                <a:spcBef>
                  <a:spcPct val="0"/>
                </a:spcBef>
              </a:pPr>
              <a:t>25</a:t>
            </a:fld>
            <a:endParaRPr lang="pt-BR" alt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26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68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DEBFE0-0A46-431C-BDC7-55B06BFF2343}" type="slidenum">
              <a:rPr lang="pt-BR" altLang="pt-BR" smtClean="0"/>
              <a:pPr eaLnBrk="1" hangingPunct="1">
                <a:spcBef>
                  <a:spcPct val="0"/>
                </a:spcBef>
              </a:pPr>
              <a:t>27</a:t>
            </a:fld>
            <a:endParaRPr lang="pt-BR" alt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27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28B77E-0E6C-4B37-862B-077E30010B44}" type="slidenum">
              <a:rPr lang="pt-BR" altLang="pt-BR" smtClean="0"/>
              <a:pPr eaLnBrk="1" hangingPunct="1">
                <a:spcBef>
                  <a:spcPct val="0"/>
                </a:spcBef>
              </a:pPr>
              <a:t>28</a:t>
            </a:fld>
            <a:endParaRPr lang="pt-BR" alt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6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04CC16-23AA-41B3-B7E4-768CB628BC70}" type="slidenum">
              <a:rPr lang="pt-BR" altLang="pt-BR" smtClean="0"/>
              <a:pPr eaLnBrk="1" hangingPunct="1">
                <a:spcBef>
                  <a:spcPct val="0"/>
                </a:spcBef>
              </a:pPr>
              <a:t>29</a:t>
            </a:fld>
            <a:endParaRPr lang="pt-BR" alt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4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5680FB-07DC-4395-A981-7204B7DB8B6B}" type="slidenum">
              <a:rPr lang="pt-BR" altLang="pt-BR" smtClean="0"/>
              <a:pPr eaLnBrk="1" hangingPunct="1">
                <a:spcBef>
                  <a:spcPct val="0"/>
                </a:spcBef>
              </a:pPr>
              <a:t>30</a:t>
            </a:fld>
            <a:endParaRPr lang="pt-BR" alt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665F6-285C-4146-B0D6-470068AD3B4D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12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78E5BB-9874-4370-AB16-82AFE4A6A614}" type="slidenum">
              <a:rPr lang="pt-BR" altLang="pt-BR" smtClean="0"/>
              <a:pPr eaLnBrk="1" hangingPunct="1">
                <a:spcBef>
                  <a:spcPct val="0"/>
                </a:spcBef>
              </a:pPr>
              <a:t>31</a:t>
            </a:fld>
            <a:endParaRPr lang="pt-BR" alt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51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2DDE2F-2CB6-4B8F-81A2-917BD664DA07}" type="slidenum">
              <a:rPr lang="pt-BR" altLang="pt-BR" smtClean="0"/>
              <a:pPr eaLnBrk="1" hangingPunct="1">
                <a:spcBef>
                  <a:spcPct val="0"/>
                </a:spcBef>
              </a:pPr>
              <a:t>32</a:t>
            </a:fld>
            <a:endParaRPr lang="pt-BR" alt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11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8B3DA0-A665-4E1F-B959-43A83D69DA0B}" type="slidenum">
              <a:rPr lang="pt-BR" altLang="pt-BR" smtClean="0"/>
              <a:pPr eaLnBrk="1" hangingPunct="1">
                <a:spcBef>
                  <a:spcPct val="0"/>
                </a:spcBef>
              </a:pPr>
              <a:t>33</a:t>
            </a:fld>
            <a:endParaRPr lang="pt-BR" alt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85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E9EBE4-7271-4500-9BE4-ED1F478A96C9}" type="slidenum">
              <a:rPr lang="pt-BR" altLang="pt-BR" smtClean="0"/>
              <a:pPr eaLnBrk="1" hangingPunct="1">
                <a:spcBef>
                  <a:spcPct val="0"/>
                </a:spcBef>
              </a:pPr>
              <a:t>34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4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F4BCD-B1CC-456D-AE95-506F9688FA2E}" type="slidenum">
              <a:rPr lang="pt-BR" altLang="pt-BR" smtClean="0"/>
              <a:pPr eaLnBrk="1" hangingPunct="1">
                <a:spcBef>
                  <a:spcPct val="0"/>
                </a:spcBef>
              </a:pPr>
              <a:t>35</a:t>
            </a:fld>
            <a:endParaRPr lang="pt-BR" altLang="pt-B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3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651AD-9065-4FDB-8607-7D6F87B9D110}" type="slidenum">
              <a:rPr lang="pt-BR" altLang="pt-BR" smtClean="0"/>
              <a:pPr eaLnBrk="1" hangingPunct="1">
                <a:spcBef>
                  <a:spcPct val="0"/>
                </a:spcBef>
              </a:pPr>
              <a:t>36</a:t>
            </a:fld>
            <a:endParaRPr lang="pt-BR" alt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18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A46A7-FBBE-4BFE-9891-21E7C808C5F6}" type="slidenum">
              <a:rPr lang="pt-BR" altLang="pt-BR" smtClean="0"/>
              <a:pPr eaLnBrk="1" hangingPunct="1">
                <a:spcBef>
                  <a:spcPct val="0"/>
                </a:spcBef>
              </a:pPr>
              <a:t>37</a:t>
            </a:fld>
            <a:endParaRPr lang="pt-BR" alt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110F2F-B588-4243-BC02-4F6F65CB1086}" type="slidenum">
              <a:rPr lang="pt-BR" altLang="pt-BR" smtClean="0"/>
              <a:pPr eaLnBrk="1" hangingPunct="1">
                <a:spcBef>
                  <a:spcPct val="0"/>
                </a:spcBef>
              </a:pPr>
              <a:t>38</a:t>
            </a:fld>
            <a:endParaRPr lang="pt-BR" alt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63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485E68-A093-48EF-A0B3-2537CB70754A}" type="slidenum">
              <a:rPr lang="pt-BR" altLang="pt-BR" smtClean="0"/>
              <a:pPr eaLnBrk="1" hangingPunct="1">
                <a:spcBef>
                  <a:spcPct val="0"/>
                </a:spcBef>
              </a:pPr>
              <a:t>39</a:t>
            </a:fld>
            <a:endParaRPr lang="pt-BR" alt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6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40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6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EFEBD-AE17-400D-8DFA-A09961E15CDA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72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87DE87-3FB4-4285-98D1-8CE53DF688F6}" type="slidenum">
              <a:rPr lang="pt-BR" altLang="pt-BR" smtClean="0"/>
              <a:pPr eaLnBrk="1" hangingPunct="1">
                <a:spcBef>
                  <a:spcPct val="0"/>
                </a:spcBef>
              </a:pPr>
              <a:t>41</a:t>
            </a:fld>
            <a:endParaRPr lang="pt-BR" altLang="pt-B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39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999A5-64AF-44D1-B147-78C5D13CBDE6}" type="slidenum">
              <a:rPr lang="pt-BR" altLang="pt-BR" smtClean="0"/>
              <a:pPr eaLnBrk="1" hangingPunct="1">
                <a:spcBef>
                  <a:spcPct val="0"/>
                </a:spcBef>
              </a:pPr>
              <a:t>42</a:t>
            </a:fld>
            <a:endParaRPr lang="pt-BR" altLang="pt-B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15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C8623-8732-4DAA-8024-8E2FA6104747}" type="slidenum">
              <a:rPr lang="pt-BR" altLang="pt-BR" smtClean="0"/>
              <a:pPr eaLnBrk="1" hangingPunct="1">
                <a:spcBef>
                  <a:spcPct val="0"/>
                </a:spcBef>
              </a:pPr>
              <a:t>43</a:t>
            </a:fld>
            <a:endParaRPr lang="pt-BR" altLang="pt-B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2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4E7F3B-9E9A-4B28-AD00-0FF99CC88193}" type="slidenum">
              <a:rPr lang="pt-BR" altLang="pt-BR" smtClean="0"/>
              <a:pPr eaLnBrk="1" hangingPunct="1">
                <a:spcBef>
                  <a:spcPct val="0"/>
                </a:spcBef>
              </a:pPr>
              <a:t>44</a:t>
            </a:fld>
            <a:endParaRPr lang="pt-BR" altLang="pt-B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57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E915B-5BDE-4CBF-9676-58606D91B6C8}" type="slidenum">
              <a:rPr lang="pt-BR" altLang="pt-BR" smtClean="0"/>
              <a:pPr eaLnBrk="1" hangingPunct="1">
                <a:spcBef>
                  <a:spcPct val="0"/>
                </a:spcBef>
              </a:pPr>
              <a:t>45</a:t>
            </a:fld>
            <a:endParaRPr lang="pt-BR" altLang="pt-B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35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6E19F0-BC51-4FD2-BE1F-425535BBE7D6}" type="slidenum">
              <a:rPr lang="pt-BR" altLang="pt-BR" smtClean="0"/>
              <a:pPr eaLnBrk="1" hangingPunct="1">
                <a:spcBef>
                  <a:spcPct val="0"/>
                </a:spcBef>
              </a:pPr>
              <a:t>46</a:t>
            </a:fld>
            <a:endParaRPr lang="pt-BR" alt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92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4A73C5-B420-495C-B8BA-A2DAA7BB40D6}" type="slidenum">
              <a:rPr lang="pt-BR" altLang="pt-BR" smtClean="0"/>
              <a:pPr eaLnBrk="1" hangingPunct="1">
                <a:spcBef>
                  <a:spcPct val="0"/>
                </a:spcBef>
              </a:pPr>
              <a:t>47</a:t>
            </a:fld>
            <a:endParaRPr lang="pt-BR" alt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7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0FFA25-43ED-4FE7-AE41-FBA6388EAA81}" type="slidenum">
              <a:rPr lang="pt-BR" altLang="pt-BR" smtClean="0"/>
              <a:pPr eaLnBrk="1" hangingPunct="1">
                <a:spcBef>
                  <a:spcPct val="0"/>
                </a:spcBef>
              </a:pPr>
              <a:t>48</a:t>
            </a:fld>
            <a:endParaRPr lang="pt-BR" altLang="pt-B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77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A2C51B-881C-4090-BF79-E4F8DEE6599D}" type="slidenum">
              <a:rPr lang="pt-BR" altLang="pt-BR" smtClean="0"/>
              <a:pPr eaLnBrk="1" hangingPunct="1">
                <a:spcBef>
                  <a:spcPct val="0"/>
                </a:spcBef>
              </a:pPr>
              <a:t>49</a:t>
            </a:fld>
            <a:endParaRPr lang="pt-BR" altLang="pt-B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9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5C3664-2429-44D3-B03A-7F7ADE21334B}" type="slidenum">
              <a:rPr lang="pt-BR" altLang="pt-BR" smtClean="0"/>
              <a:pPr eaLnBrk="1" hangingPunct="1">
                <a:spcBef>
                  <a:spcPct val="0"/>
                </a:spcBef>
              </a:pPr>
              <a:t>50</a:t>
            </a:fld>
            <a:endParaRPr lang="pt-BR" altLang="pt-B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FE053D-E60B-4174-AB12-1A1B06506B23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90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B53D7-9B47-478D-B807-94C9A8B6F602}" type="slidenum">
              <a:rPr lang="pt-BR" altLang="pt-BR" smtClean="0"/>
              <a:pPr eaLnBrk="1" hangingPunct="1">
                <a:spcBef>
                  <a:spcPct val="0"/>
                </a:spcBef>
              </a:pPr>
              <a:t>51</a:t>
            </a:fld>
            <a:endParaRPr lang="pt-BR" altLang="pt-B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87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17AE25-6509-488B-B9A3-DAE6F65C3399}" type="slidenum">
              <a:rPr lang="pt-BR" altLang="pt-BR" smtClean="0"/>
              <a:pPr eaLnBrk="1" hangingPunct="1">
                <a:spcBef>
                  <a:spcPct val="0"/>
                </a:spcBef>
              </a:pPr>
              <a:t>52</a:t>
            </a:fld>
            <a:endParaRPr lang="pt-BR" altLang="pt-B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786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065E2B-A21D-4FBD-AB89-60BDD3BBE011}" type="slidenum">
              <a:rPr lang="pt-BR" altLang="pt-BR" smtClean="0"/>
              <a:pPr eaLnBrk="1" hangingPunct="1">
                <a:spcBef>
                  <a:spcPct val="0"/>
                </a:spcBef>
              </a:pPr>
              <a:t>53</a:t>
            </a:fld>
            <a:endParaRPr lang="pt-BR" alt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1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5B6BF-E868-45AE-B1D1-AADE681C0B59}" type="slidenum">
              <a:rPr lang="pt-BR" altLang="pt-BR" smtClean="0"/>
              <a:pPr eaLnBrk="1" hangingPunct="1">
                <a:spcBef>
                  <a:spcPct val="0"/>
                </a:spcBef>
              </a:pPr>
              <a:t>54</a:t>
            </a:fld>
            <a:endParaRPr lang="pt-BR" altLang="pt-B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63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AEF03-DB97-4097-A06F-E531AD85C47B}" type="slidenum">
              <a:rPr lang="pt-BR" altLang="pt-BR" smtClean="0"/>
              <a:pPr eaLnBrk="1" hangingPunct="1">
                <a:spcBef>
                  <a:spcPct val="0"/>
                </a:spcBef>
              </a:pPr>
              <a:t>55</a:t>
            </a:fld>
            <a:endParaRPr lang="pt-BR" altLang="pt-B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029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D2A2F5-1494-4DA6-8053-64F591FF388B}" type="slidenum">
              <a:rPr lang="pt-BR" altLang="pt-BR" smtClean="0"/>
              <a:pPr eaLnBrk="1" hangingPunct="1">
                <a:spcBef>
                  <a:spcPct val="0"/>
                </a:spcBef>
              </a:pPr>
              <a:t>56</a:t>
            </a:fld>
            <a:endParaRPr lang="pt-BR" altLang="pt-B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64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8373-5D93-251B-2BAA-80F069AD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78A2E34A-2070-D6DB-575F-A7741396B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D2A2F5-1494-4DA6-8053-64F591FF388B}" type="slidenum">
              <a:rPr lang="pt-BR" altLang="pt-BR" smtClean="0"/>
              <a:pPr eaLnBrk="1" hangingPunct="1">
                <a:spcBef>
                  <a:spcPct val="0"/>
                </a:spcBef>
              </a:pPr>
              <a:t>57</a:t>
            </a:fld>
            <a:endParaRPr lang="pt-BR" altLang="pt-B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57C350A-1C83-D958-E1B3-B2C354923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78586ED-47F6-4BA5-A3A8-A6890B20E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254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3B45BC-B823-43C5-B0A8-A5C40CF8C760}" type="slidenum">
              <a:rPr lang="pt-BR" altLang="pt-BR" smtClean="0"/>
              <a:pPr eaLnBrk="1" hangingPunct="1">
                <a:spcBef>
                  <a:spcPct val="0"/>
                </a:spcBef>
              </a:pPr>
              <a:t>58</a:t>
            </a:fld>
            <a:endParaRPr lang="pt-BR" altLang="pt-B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35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E2DA67-01E0-4AED-8869-C732CB9E15FA}" type="slidenum">
              <a:rPr lang="pt-BR" altLang="pt-BR" smtClean="0"/>
              <a:pPr eaLnBrk="1" hangingPunct="1">
                <a:spcBef>
                  <a:spcPct val="0"/>
                </a:spcBef>
              </a:pPr>
              <a:t>59</a:t>
            </a:fld>
            <a:endParaRPr lang="pt-BR" altLang="pt-B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42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3894A1-7255-4A2F-A5C2-0EDAB62A9456}" type="slidenum">
              <a:rPr lang="pt-BR" altLang="pt-BR" smtClean="0"/>
              <a:pPr eaLnBrk="1" hangingPunct="1">
                <a:spcBef>
                  <a:spcPct val="0"/>
                </a:spcBef>
              </a:pPr>
              <a:t>60</a:t>
            </a:fld>
            <a:endParaRPr lang="pt-BR" altLang="pt-B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7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6B6E2-8734-43DF-9425-B59BD85AE513}" type="slidenum">
              <a:rPr lang="pt-BR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810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F88546-3551-4A5B-998C-F737611CC600}" type="slidenum">
              <a:rPr lang="pt-BR" altLang="pt-BR" smtClean="0"/>
              <a:pPr eaLnBrk="1" hangingPunct="1">
                <a:spcBef>
                  <a:spcPct val="0"/>
                </a:spcBef>
              </a:pPr>
              <a:t>61</a:t>
            </a:fld>
            <a:endParaRPr lang="pt-BR" altLang="pt-B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523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D4F4DA-940F-45D0-A49C-F948BF51D6A0}" type="slidenum">
              <a:rPr lang="pt-BR" altLang="pt-BR" smtClean="0"/>
              <a:pPr eaLnBrk="1" hangingPunct="1">
                <a:spcBef>
                  <a:spcPct val="0"/>
                </a:spcBef>
              </a:pPr>
              <a:t>62</a:t>
            </a:fld>
            <a:endParaRPr lang="pt-BR" altLang="pt-B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664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08744E-E67A-49EC-90C6-73616D4D8125}" type="slidenum">
              <a:rPr lang="pt-BR" altLang="pt-BR" smtClean="0"/>
              <a:pPr eaLnBrk="1" hangingPunct="1">
                <a:spcBef>
                  <a:spcPct val="0"/>
                </a:spcBef>
              </a:pPr>
              <a:t>63</a:t>
            </a:fld>
            <a:endParaRPr lang="pt-BR" altLang="pt-B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7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3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9CF12A-9145-4374-B79B-D51D7D1F1910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1A2D-1331-4F5A-A878-3C7F59AAA7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3F28-8A7F-484C-B8F8-BD0E049C22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0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80FF-8D7B-4C28-B05E-F0ED715C47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145D38D-ECB6-4E7F-A4A8-516474F8676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5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0E4EA-90D7-444E-B155-E7878FEDFF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4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EAF6-CB7D-4662-B8DA-2E5446E81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4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0EA9-87BA-43FB-A1D8-675433CC94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94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E1C1-C0D8-4989-BEF4-CB5DF3D864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D425-A3D0-4D23-9620-9225C60F4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E0E6-B83E-4EE3-A4E5-70D92A2909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73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FFE2-3009-461E-977F-3CBAE6135C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91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9BDD-E7F1-407A-A810-55A4B3B182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3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F0B0EB4-DFEB-4319-9981-D065C8DD70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2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9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9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Estatística Não Paramétrica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31B5C68-B40D-88B4-C0D4-6D55870D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36391"/>
              </p:ext>
            </p:extLst>
          </p:nvPr>
        </p:nvGraphicFramePr>
        <p:xfrm>
          <a:off x="684213" y="3716338"/>
          <a:ext cx="7775575" cy="100647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911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15352"/>
              </p:ext>
            </p:extLst>
          </p:nvPr>
        </p:nvGraphicFramePr>
        <p:xfrm>
          <a:off x="684213" y="3716338"/>
          <a:ext cx="7775575" cy="1008063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Aderência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915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69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Deseja-se testar a hipótese de que um dado seja honesto. Para tanto, joga-se o mesmo 1000 vezes anotando-se os resultados:</a:t>
            </a:r>
          </a:p>
        </p:txBody>
      </p:sp>
      <p:graphicFrame>
        <p:nvGraphicFramePr>
          <p:cNvPr id="259160" name="Group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397970"/>
              </p:ext>
            </p:extLst>
          </p:nvPr>
        </p:nvGraphicFramePr>
        <p:xfrm>
          <a:off x="684213" y="1989138"/>
          <a:ext cx="7775575" cy="70802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9193" name="Text Box 121"/>
          <p:cNvSpPr txBox="1">
            <a:spLocks noChangeArrowheads="1"/>
          </p:cNvSpPr>
          <p:nvPr/>
        </p:nvSpPr>
        <p:spPr bwMode="auto">
          <a:xfrm>
            <a:off x="684213" y="27813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?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259194" name="Text Box 122"/>
          <p:cNvSpPr txBox="1">
            <a:spLocks noChangeArrowheads="1"/>
          </p:cNvSpPr>
          <p:nvPr/>
        </p:nvSpPr>
        <p:spPr bwMode="auto">
          <a:xfrm>
            <a:off x="684213" y="2781300"/>
            <a:ext cx="4895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1/6   (</a:t>
            </a:r>
            <a:r>
              <a:rPr lang="pt-BR" altLang="pt-BR" sz="1600" i="1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1, 2, ..., 6)    </a:t>
            </a:r>
            <a:r>
              <a:rPr lang="pt-BR" altLang="pt-BR" sz="1600" dirty="0">
                <a:latin typeface="Tahoma" panose="020B0604030504040204" pitchFamily="34" charset="0"/>
              </a:rPr>
              <a:t>(dado honesto)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pelo menos algum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 dirty="0">
                <a:latin typeface="Times New Roman" charset="0"/>
              </a:rPr>
              <a:t> 1/6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59195" name="Text Box 123"/>
          <p:cNvSpPr txBox="1">
            <a:spLocks noChangeArrowheads="1"/>
          </p:cNvSpPr>
          <p:nvPr/>
        </p:nvSpPr>
        <p:spPr bwMode="auto">
          <a:xfrm>
            <a:off x="663575" y="3357563"/>
            <a:ext cx="2506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684214" y="4868863"/>
            <a:ext cx="5260975" cy="703262"/>
            <a:chOff x="306" y="3158"/>
            <a:chExt cx="3314" cy="443"/>
          </a:xfrm>
        </p:grpSpPr>
        <p:graphicFrame>
          <p:nvGraphicFramePr>
            <p:cNvPr id="1036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000446"/>
                </p:ext>
              </p:extLst>
            </p:nvPr>
          </p:nvGraphicFramePr>
          <p:xfrm>
            <a:off x="306" y="3158"/>
            <a:ext cx="170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92160" imgH="495000" progId="Equation.DSMT4">
                    <p:embed/>
                  </p:oleObj>
                </mc:Choice>
                <mc:Fallback>
                  <p:oleObj name="Equation" r:id="rId3" imgW="1892160" imgH="495000" progId="Equation.DSMT4">
                    <p:embed/>
                    <p:pic>
                      <p:nvPicPr>
                        <p:cNvPr id="10366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3158"/>
                          <a:ext cx="170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7" name="Text Box 126"/>
            <p:cNvSpPr txBox="1">
              <a:spLocks noChangeArrowheads="1"/>
            </p:cNvSpPr>
            <p:nvPr/>
          </p:nvSpPr>
          <p:spPr bwMode="auto">
            <a:xfrm>
              <a:off x="2120" y="3279"/>
              <a:ext cx="15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c</a:t>
              </a:r>
              <a:r>
                <a:rPr lang="pt-BR" altLang="pt-BR" sz="1600" dirty="0">
                  <a:latin typeface="Tahoma" panose="020B0604030504040204" pitchFamily="34" charset="0"/>
                </a:rPr>
                <a:t> é o número de classes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6443663" y="4724400"/>
            <a:ext cx="2159000" cy="1557338"/>
            <a:chOff x="4059" y="2976"/>
            <a:chExt cx="1360" cy="981"/>
          </a:xfrm>
        </p:grpSpPr>
        <p:sp>
          <p:nvSpPr>
            <p:cNvPr id="10361" name="Freeform 12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362" name="Freeform 12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363" name="Text Box 13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0364" name="Text Box 13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0365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8708524"/>
                </p:ext>
              </p:extLst>
            </p:nvPr>
          </p:nvGraphicFramePr>
          <p:xfrm>
            <a:off x="4616" y="3079"/>
            <a:ext cx="24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469" imgH="241091" progId="Equation.DSMT4">
                    <p:embed/>
                  </p:oleObj>
                </mc:Choice>
                <mc:Fallback>
                  <p:oleObj name="Equation" r:id="rId5" imgW="266469" imgH="241091" progId="Equation.DSMT4">
                    <p:embed/>
                    <p:pic>
                      <p:nvPicPr>
                        <p:cNvPr id="10365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" y="3079"/>
                          <a:ext cx="24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6227763" y="6116638"/>
            <a:ext cx="912812" cy="552450"/>
            <a:chOff x="3923" y="3838"/>
            <a:chExt cx="575" cy="348"/>
          </a:xfrm>
        </p:grpSpPr>
        <p:sp>
          <p:nvSpPr>
            <p:cNvPr id="10359" name="AutoShape 134"/>
            <p:cNvSpPr>
              <a:spLocks noChangeArrowheads="1"/>
            </p:cNvSpPr>
            <p:nvPr/>
          </p:nvSpPr>
          <p:spPr bwMode="auto">
            <a:xfrm rot="-5400000">
              <a:off x="4173" y="3815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60" name="Rectangle 135"/>
            <p:cNvSpPr>
              <a:spLocks noChangeArrowheads="1"/>
            </p:cNvSpPr>
            <p:nvPr/>
          </p:nvSpPr>
          <p:spPr bwMode="auto">
            <a:xfrm>
              <a:off x="3923" y="397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verd</a:t>
              </a:r>
              <a:r>
                <a:rPr lang="pt-BR" altLang="pt-BR" sz="1600" dirty="0">
                  <a:latin typeface="Tahoma" panose="020B0604030504040204" pitchFamily="34" charset="0"/>
                </a:rPr>
                <a:t>.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7542213" y="6116643"/>
            <a:ext cx="855662" cy="554038"/>
            <a:chOff x="4559" y="3793"/>
            <a:chExt cx="539" cy="349"/>
          </a:xfrm>
        </p:grpSpPr>
        <p:sp>
          <p:nvSpPr>
            <p:cNvPr id="10357" name="AutoShape 137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58" name="Rectangle 138"/>
            <p:cNvSpPr>
              <a:spLocks noChangeArrowheads="1"/>
            </p:cNvSpPr>
            <p:nvPr/>
          </p:nvSpPr>
          <p:spPr bwMode="auto">
            <a:xfrm flipH="1">
              <a:off x="4559" y="3929"/>
              <a:ext cx="5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>
                  <a:latin typeface="Tahoma" panose="020B0604030504040204" pitchFamily="34" charset="0"/>
                </a:rPr>
                <a:t>falso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ED22-F7E8-4182-871D-942FB02368B5}" type="slidenum">
              <a:rPr lang="pt-BR"/>
              <a:pPr>
                <a:defRPr/>
              </a:pPr>
              <a:t>10</a:t>
            </a:fld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7356086" y="3183359"/>
            <a:ext cx="1777192" cy="816483"/>
            <a:chOff x="7356086" y="3183359"/>
            <a:chExt cx="1777192" cy="816483"/>
          </a:xfrm>
        </p:grpSpPr>
        <p:sp>
          <p:nvSpPr>
            <p:cNvPr id="27" name="Seta para baixo 26"/>
            <p:cNvSpPr/>
            <p:nvPr/>
          </p:nvSpPr>
          <p:spPr>
            <a:xfrm rot="3017410">
              <a:off x="7620352" y="3555556"/>
              <a:ext cx="180020" cy="708552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791244" y="3183359"/>
              <a:ext cx="1342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sempre valores inteiros!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356086" y="4714702"/>
            <a:ext cx="1824426" cy="802530"/>
            <a:chOff x="7356086" y="4714702"/>
            <a:chExt cx="1824426" cy="802530"/>
          </a:xfrm>
        </p:grpSpPr>
        <p:sp>
          <p:nvSpPr>
            <p:cNvPr id="30" name="Seta para baixo 29"/>
            <p:cNvSpPr/>
            <p:nvPr/>
          </p:nvSpPr>
          <p:spPr>
            <a:xfrm rot="18582590" flipV="1">
              <a:off x="7620352" y="4450436"/>
              <a:ext cx="180020" cy="708552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746874" y="5055567"/>
              <a:ext cx="1433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admite valores fracionários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93" grpId="0"/>
      <p:bldP spid="259194" grpId="0" animBg="1"/>
      <p:bldP spid="259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4" name="Group 2"/>
          <p:cNvGraphicFramePr>
            <a:graphicFrameLocks noGrp="1"/>
          </p:cNvGraphicFramePr>
          <p:nvPr/>
        </p:nvGraphicFramePr>
        <p:xfrm>
          <a:off x="684213" y="3716338"/>
          <a:ext cx="7775575" cy="100647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9116" name="Group 44"/>
          <p:cNvGraphicFramePr>
            <a:graphicFrameLocks noGrp="1"/>
          </p:cNvGraphicFramePr>
          <p:nvPr/>
        </p:nvGraphicFramePr>
        <p:xfrm>
          <a:off x="684213" y="3716338"/>
          <a:ext cx="7775575" cy="1008063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Aderência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34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69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Deseja-se testar a hipótese de que um dado seja honesto. Para tanto, joga-se o mesmo 1200 vezes anotando-se os resultados:</a:t>
            </a:r>
          </a:p>
        </p:txBody>
      </p:sp>
      <p:graphicFrame>
        <p:nvGraphicFramePr>
          <p:cNvPr id="259160" name="Group 88"/>
          <p:cNvGraphicFramePr>
            <a:graphicFrameLocks noGrp="1"/>
          </p:cNvGraphicFramePr>
          <p:nvPr>
            <p:ph idx="1"/>
          </p:nvPr>
        </p:nvGraphicFramePr>
        <p:xfrm>
          <a:off x="684213" y="1989138"/>
          <a:ext cx="7775575" cy="70802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73" name="Text Box 121"/>
          <p:cNvSpPr txBox="1">
            <a:spLocks noChangeArrowheads="1"/>
          </p:cNvSpPr>
          <p:nvPr/>
        </p:nvSpPr>
        <p:spPr bwMode="auto">
          <a:xfrm>
            <a:off x="684213" y="27813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?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</p:txBody>
      </p:sp>
      <p:sp>
        <p:nvSpPr>
          <p:cNvPr id="11374" name="Text Box 122"/>
          <p:cNvSpPr txBox="1">
            <a:spLocks noChangeArrowheads="1"/>
          </p:cNvSpPr>
          <p:nvPr/>
        </p:nvSpPr>
        <p:spPr bwMode="auto">
          <a:xfrm>
            <a:off x="684213" y="2781300"/>
            <a:ext cx="4895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1/6   (</a:t>
            </a:r>
            <a:r>
              <a:rPr lang="pt-BR" altLang="pt-BR" sz="1600" i="1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1, 2, ..., 6)    </a:t>
            </a:r>
            <a:r>
              <a:rPr lang="pt-BR" altLang="pt-BR" sz="1600" dirty="0">
                <a:latin typeface="Tahoma" panose="020B0604030504040204" pitchFamily="34" charset="0"/>
              </a:rPr>
              <a:t>(dado honesto)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pelo menos algum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 dirty="0">
                <a:latin typeface="Times New Roman" charset="0"/>
              </a:rPr>
              <a:t> 1/6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1375" name="Text Box 123"/>
          <p:cNvSpPr txBox="1">
            <a:spLocks noChangeArrowheads="1"/>
          </p:cNvSpPr>
          <p:nvPr/>
        </p:nvSpPr>
        <p:spPr bwMode="auto">
          <a:xfrm>
            <a:off x="663575" y="3357563"/>
            <a:ext cx="2506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11377" name="Group 127"/>
          <p:cNvGrpSpPr>
            <a:grpSpLocks/>
          </p:cNvGrpSpPr>
          <p:nvPr/>
        </p:nvGrpSpPr>
        <p:grpSpPr bwMode="auto">
          <a:xfrm>
            <a:off x="6443663" y="4724400"/>
            <a:ext cx="2159000" cy="1557338"/>
            <a:chOff x="4059" y="2976"/>
            <a:chExt cx="1360" cy="981"/>
          </a:xfrm>
        </p:grpSpPr>
        <p:sp>
          <p:nvSpPr>
            <p:cNvPr id="11391" name="Freeform 12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392" name="Freeform 12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393" name="Text Box 13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394" name="Text Box 13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1395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3955273"/>
                </p:ext>
              </p:extLst>
            </p:nvPr>
          </p:nvGraphicFramePr>
          <p:xfrm>
            <a:off x="4616" y="3079"/>
            <a:ext cx="24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66469" imgH="241091" progId="Equation.DSMT4">
                    <p:embed/>
                  </p:oleObj>
                </mc:Choice>
                <mc:Fallback>
                  <p:oleObj name="Equation" r:id="rId3" imgW="266469" imgH="241091" progId="Equation.DSMT4">
                    <p:embed/>
                    <p:pic>
                      <p:nvPicPr>
                        <p:cNvPr id="11395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" y="3079"/>
                          <a:ext cx="24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78" name="Group 139"/>
          <p:cNvGrpSpPr>
            <a:grpSpLocks/>
          </p:cNvGrpSpPr>
          <p:nvPr/>
        </p:nvGrpSpPr>
        <p:grpSpPr bwMode="auto">
          <a:xfrm>
            <a:off x="6604000" y="5360990"/>
            <a:ext cx="1735138" cy="1309688"/>
            <a:chOff x="4160" y="3377"/>
            <a:chExt cx="1093" cy="825"/>
          </a:xfrm>
        </p:grpSpPr>
        <p:grpSp>
          <p:nvGrpSpPr>
            <p:cNvPr id="11380" name="Group 140"/>
            <p:cNvGrpSpPr>
              <a:grpSpLocks/>
            </p:cNvGrpSpPr>
            <p:nvPr/>
          </p:nvGrpSpPr>
          <p:grpSpPr bwMode="auto">
            <a:xfrm>
              <a:off x="4566" y="3377"/>
              <a:ext cx="549" cy="603"/>
              <a:chOff x="4566" y="3377"/>
              <a:chExt cx="549" cy="603"/>
            </a:xfrm>
          </p:grpSpPr>
          <p:grpSp>
            <p:nvGrpSpPr>
              <p:cNvPr id="11387" name="Group 14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11389" name="Freeform 14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90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11388" name="Object 1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6129546"/>
                  </p:ext>
                </p:extLst>
              </p:nvPr>
            </p:nvGraphicFramePr>
            <p:xfrm>
              <a:off x="4566" y="3761"/>
              <a:ext cx="253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79360" imgH="241200" progId="Equation.DSMT4">
                      <p:embed/>
                    </p:oleObj>
                  </mc:Choice>
                  <mc:Fallback>
                    <p:oleObj name="Equation" r:id="rId5" imgW="279360" imgH="241200" progId="Equation.DSMT4">
                      <p:embed/>
                      <p:pic>
                        <p:nvPicPr>
                          <p:cNvPr id="11388" name="Object 1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6" y="3761"/>
                            <a:ext cx="253" cy="21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81" name="Group 145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11385" name="Rectangle 146"/>
              <p:cNvSpPr>
                <a:spLocks noChangeArrowheads="1"/>
              </p:cNvSpPr>
              <p:nvPr/>
            </p:nvSpPr>
            <p:spPr bwMode="auto">
              <a:xfrm>
                <a:off x="4207" y="3989"/>
                <a:ext cx="46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ac.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86" name="AutoShape 14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1382" name="Group 148"/>
            <p:cNvGrpSpPr>
              <a:grpSpLocks/>
            </p:cNvGrpSpPr>
            <p:nvPr/>
          </p:nvGrpSpPr>
          <p:grpSpPr bwMode="auto">
            <a:xfrm>
              <a:off x="4709" y="3974"/>
              <a:ext cx="544" cy="228"/>
              <a:chOff x="4160" y="3974"/>
              <a:chExt cx="544" cy="228"/>
            </a:xfrm>
          </p:grpSpPr>
          <p:sp>
            <p:nvSpPr>
              <p:cNvPr id="11383" name="Rectangle 149"/>
              <p:cNvSpPr>
                <a:spLocks noChangeArrowheads="1"/>
              </p:cNvSpPr>
              <p:nvPr/>
            </p:nvSpPr>
            <p:spPr bwMode="auto">
              <a:xfrm>
                <a:off x="4190" y="3989"/>
                <a:ext cx="4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latin typeface="Tahoma" panose="020B0604030504040204" pitchFamily="34" charset="0"/>
                  </a:rPr>
                  <a:t>rej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84" name="AutoShape 15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8BBC-687B-4968-8BE6-781D8F7DF822}" type="slidenum">
              <a:rPr lang="pt-BR"/>
              <a:pPr>
                <a:defRPr/>
              </a:pPr>
              <a:t>11</a:t>
            </a:fld>
            <a:endParaRPr lang="pt-BR"/>
          </a:p>
        </p:txBody>
      </p:sp>
      <p:grpSp>
        <p:nvGrpSpPr>
          <p:cNvPr id="38" name="Group 124"/>
          <p:cNvGrpSpPr>
            <a:grpSpLocks/>
          </p:cNvGrpSpPr>
          <p:nvPr/>
        </p:nvGrpSpPr>
        <p:grpSpPr bwMode="auto">
          <a:xfrm>
            <a:off x="684214" y="4868863"/>
            <a:ext cx="5260975" cy="703262"/>
            <a:chOff x="306" y="3158"/>
            <a:chExt cx="3314" cy="443"/>
          </a:xfrm>
        </p:grpSpPr>
        <p:graphicFrame>
          <p:nvGraphicFramePr>
            <p:cNvPr id="39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534253"/>
                </p:ext>
              </p:extLst>
            </p:nvPr>
          </p:nvGraphicFramePr>
          <p:xfrm>
            <a:off x="306" y="3158"/>
            <a:ext cx="170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892160" imgH="495000" progId="Equation.DSMT4">
                    <p:embed/>
                  </p:oleObj>
                </mc:Choice>
                <mc:Fallback>
                  <p:oleObj name="Equation" r:id="rId7" imgW="1892160" imgH="495000" progId="Equation.DSMT4">
                    <p:embed/>
                    <p:pic>
                      <p:nvPicPr>
                        <p:cNvPr id="39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3158"/>
                          <a:ext cx="170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126"/>
            <p:cNvSpPr txBox="1">
              <a:spLocks noChangeArrowheads="1"/>
            </p:cNvSpPr>
            <p:nvPr/>
          </p:nvSpPr>
          <p:spPr bwMode="auto">
            <a:xfrm>
              <a:off x="2120" y="3279"/>
              <a:ext cx="15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c</a:t>
              </a:r>
              <a:r>
                <a:rPr lang="pt-BR" altLang="pt-BR" sz="1600" dirty="0">
                  <a:latin typeface="Tahoma" panose="020B0604030504040204" pitchFamily="34" charset="0"/>
                </a:rPr>
                <a:t> é o número de classes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60" name="Group 44"/>
          <p:cNvGraphicFramePr>
            <a:graphicFrameLocks noGrp="1"/>
          </p:cNvGraphicFramePr>
          <p:nvPr/>
        </p:nvGraphicFramePr>
        <p:xfrm>
          <a:off x="684213" y="2924175"/>
          <a:ext cx="7775575" cy="1008063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850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2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69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Deseja-se testar a hipótese de que um dado seja honesto. Para tanto, joga-se o mesmo 1200 vezes anotando-se os resultados (tabela abaixo).</a:t>
            </a:r>
          </a:p>
        </p:txBody>
      </p:sp>
      <p:sp>
        <p:nvSpPr>
          <p:cNvPr id="12330" name="Text Box 122"/>
          <p:cNvSpPr txBox="1">
            <a:spLocks noChangeArrowheads="1"/>
          </p:cNvSpPr>
          <p:nvPr/>
        </p:nvSpPr>
        <p:spPr bwMode="auto">
          <a:xfrm>
            <a:off x="684213" y="1916113"/>
            <a:ext cx="44640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1/6   (</a:t>
            </a:r>
            <a:r>
              <a:rPr lang="pt-BR" altLang="pt-BR" sz="1600" i="1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1, 2, ..., 6)</a:t>
            </a:r>
            <a:r>
              <a:rPr lang="pt-BR" altLang="pt-BR" sz="1600" dirty="0">
                <a:latin typeface="Tahoma" panose="020B0604030504040204" pitchFamily="34" charset="0"/>
              </a:rPr>
              <a:t>    (dado honesto)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 dirty="0">
                <a:latin typeface="Times New Roman" charset="0"/>
              </a:rPr>
              <a:t> 1/6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2331" name="Text Box 123"/>
          <p:cNvSpPr txBox="1">
            <a:spLocks noChangeArrowheads="1"/>
          </p:cNvSpPr>
          <p:nvPr/>
        </p:nvSpPr>
        <p:spPr bwMode="auto">
          <a:xfrm>
            <a:off x="663575" y="2492375"/>
            <a:ext cx="2506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2332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09675"/>
              </p:ext>
            </p:extLst>
          </p:nvPr>
        </p:nvGraphicFramePr>
        <p:xfrm>
          <a:off x="800100" y="4059238"/>
          <a:ext cx="44338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98520" imgH="482400" progId="Equation.DSMT4">
                  <p:embed/>
                </p:oleObj>
              </mc:Choice>
              <mc:Fallback>
                <p:oleObj name="Equation" r:id="rId3" imgW="3098520" imgH="482400" progId="Equation.DSMT4">
                  <p:embed/>
                  <p:pic>
                    <p:nvPicPr>
                      <p:cNvPr id="1233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059238"/>
                        <a:ext cx="443388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55" name="Text Box 139"/>
          <p:cNvSpPr txBox="1">
            <a:spLocks noChangeArrowheads="1"/>
          </p:cNvSpPr>
          <p:nvPr/>
        </p:nvSpPr>
        <p:spPr bwMode="auto">
          <a:xfrm>
            <a:off x="735013" y="4772967"/>
            <a:ext cx="558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considerando 5% de significância,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aceita-se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não há razões para discordar que o dado seja honesto.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6300788" y="4149079"/>
            <a:ext cx="2159000" cy="1622424"/>
            <a:chOff x="3969" y="2795"/>
            <a:chExt cx="1360" cy="1022"/>
          </a:xfrm>
        </p:grpSpPr>
        <p:graphicFrame>
          <p:nvGraphicFramePr>
            <p:cNvPr id="12342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371236"/>
                </p:ext>
              </p:extLst>
            </p:nvPr>
          </p:nvGraphicFramePr>
          <p:xfrm>
            <a:off x="4383" y="3598"/>
            <a:ext cx="45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07960" imgH="241200" progId="Equation.DSMT4">
                    <p:embed/>
                  </p:oleObj>
                </mc:Choice>
                <mc:Fallback>
                  <p:oleObj name="Equation" r:id="rId5" imgW="507960" imgH="241200" progId="Equation.DSMT4">
                    <p:embed/>
                    <p:pic>
                      <p:nvPicPr>
                        <p:cNvPr id="12342" name="Object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3" y="3598"/>
                          <a:ext cx="459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7" name="Freeform 129" descr="Diagonal para cima clara"/>
            <p:cNvSpPr>
              <a:spLocks/>
            </p:cNvSpPr>
            <p:nvPr/>
          </p:nvSpPr>
          <p:spPr bwMode="auto">
            <a:xfrm>
              <a:off x="4593" y="3196"/>
              <a:ext cx="432" cy="367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38" name="Freeform 130"/>
            <p:cNvSpPr>
              <a:spLocks/>
            </p:cNvSpPr>
            <p:nvPr/>
          </p:nvSpPr>
          <p:spPr bwMode="auto">
            <a:xfrm>
              <a:off x="4059" y="2795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39" name="Freeform 131"/>
            <p:cNvSpPr>
              <a:spLocks/>
            </p:cNvSpPr>
            <p:nvPr/>
          </p:nvSpPr>
          <p:spPr bwMode="auto">
            <a:xfrm>
              <a:off x="4055" y="2944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40" name="Text Box 132"/>
            <p:cNvSpPr txBox="1">
              <a:spLocks noChangeArrowheads="1"/>
            </p:cNvSpPr>
            <p:nvPr/>
          </p:nvSpPr>
          <p:spPr bwMode="auto">
            <a:xfrm>
              <a:off x="3969" y="355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2341" name="Text Box 133"/>
            <p:cNvSpPr txBox="1">
              <a:spLocks noChangeArrowheads="1"/>
            </p:cNvSpPr>
            <p:nvPr/>
          </p:nvSpPr>
          <p:spPr bwMode="auto">
            <a:xfrm>
              <a:off x="5029" y="354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2343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756658"/>
                </p:ext>
              </p:extLst>
            </p:nvPr>
          </p:nvGraphicFramePr>
          <p:xfrm>
            <a:off x="4513" y="2886"/>
            <a:ext cx="18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112" imgH="241195" progId="Equation.DSMT4">
                    <p:embed/>
                  </p:oleObj>
                </mc:Choice>
                <mc:Fallback>
                  <p:oleObj name="Equation" r:id="rId7" imgW="203112" imgH="241195" progId="Equation.DSMT4">
                    <p:embed/>
                    <p:pic>
                      <p:nvPicPr>
                        <p:cNvPr id="12343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2886"/>
                          <a:ext cx="183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44" name="Text Box 140"/>
            <p:cNvSpPr txBox="1">
              <a:spLocks noChangeArrowheads="1"/>
            </p:cNvSpPr>
            <p:nvPr/>
          </p:nvSpPr>
          <p:spPr bwMode="auto">
            <a:xfrm>
              <a:off x="4740" y="3229"/>
              <a:ext cx="5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 i="1">
                  <a:latin typeface="Times New Roman" charset="0"/>
                  <a:sym typeface="Symbol" pitchFamily="18" charset="2"/>
                </a:rPr>
                <a:t></a:t>
              </a:r>
              <a:r>
                <a:rPr lang="en-US" altLang="pt-BR" sz="1600">
                  <a:latin typeface="Times New Roman" charset="0"/>
                  <a:sym typeface="Symbol" pitchFamily="18" charset="2"/>
                </a:rPr>
                <a:t> = 0,05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58C3-2A4F-48CE-9EBF-2611DD2DF06F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090238" y="5921632"/>
            <a:ext cx="253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 &lt;- c(160,183,155,170,157,175)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 &lt;- rep(1/length(x), length(x))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x,p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=p)</a:t>
            </a:r>
          </a:p>
        </p:txBody>
      </p:sp>
      <p:sp>
        <p:nvSpPr>
          <p:cNvPr id="21" name="Text Box 139"/>
          <p:cNvSpPr txBox="1">
            <a:spLocks noChangeArrowheads="1"/>
          </p:cNvSpPr>
          <p:nvPr/>
        </p:nvSpPr>
        <p:spPr bwMode="auto">
          <a:xfrm>
            <a:off x="735013" y="5610726"/>
            <a:ext cx="7377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 R: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750023" y="5921632"/>
            <a:ext cx="334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Chi-squared test for given probabilities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X-squared = 3.728,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5, p-value = 0.5892</a:t>
            </a:r>
          </a:p>
        </p:txBody>
      </p:sp>
      <p:sp>
        <p:nvSpPr>
          <p:cNvPr id="23" name="Elipse 22"/>
          <p:cNvSpPr/>
          <p:nvPr/>
        </p:nvSpPr>
        <p:spPr>
          <a:xfrm>
            <a:off x="6413296" y="624758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188557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03468"/>
              </p:ext>
            </p:extLst>
          </p:nvPr>
        </p:nvGraphicFramePr>
        <p:xfrm>
          <a:off x="6953250" y="5424488"/>
          <a:ext cx="11112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241200" progId="Equation.DSMT4">
                  <p:embed/>
                </p:oleObj>
              </mc:Choice>
              <mc:Fallback>
                <p:oleObj name="Equation" r:id="rId9" imgW="774360" imgH="241200" progId="Equation.DSMT4">
                  <p:embed/>
                  <p:pic>
                    <p:nvPicPr>
                      <p:cNvPr id="188557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424488"/>
                        <a:ext cx="1111250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rma livre 4"/>
          <p:cNvSpPr/>
          <p:nvPr/>
        </p:nvSpPr>
        <p:spPr>
          <a:xfrm>
            <a:off x="5260369" y="4407613"/>
            <a:ext cx="1561671" cy="883578"/>
          </a:xfrm>
          <a:custGeom>
            <a:avLst/>
            <a:gdLst>
              <a:gd name="connsiteX0" fmla="*/ 0 w 1561671"/>
              <a:gd name="connsiteY0" fmla="*/ 0 h 883578"/>
              <a:gd name="connsiteX1" fmla="*/ 945222 w 1561671"/>
              <a:gd name="connsiteY1" fmla="*/ 154113 h 883578"/>
              <a:gd name="connsiteX2" fmla="*/ 1561671 w 1561671"/>
              <a:gd name="connsiteY2" fmla="*/ 883578 h 88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1671" h="883578">
                <a:moveTo>
                  <a:pt x="0" y="0"/>
                </a:moveTo>
                <a:cubicBezTo>
                  <a:pt x="342472" y="3425"/>
                  <a:pt x="684944" y="6850"/>
                  <a:pt x="945222" y="154113"/>
                </a:cubicBezTo>
                <a:cubicBezTo>
                  <a:pt x="1205501" y="301376"/>
                  <a:pt x="1510300" y="785974"/>
                  <a:pt x="1561671" y="883578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55" grpId="0" uiExpand="1" build="p"/>
      <p:bldP spid="20" grpId="0"/>
      <p:bldP spid="21" grpId="0" build="p"/>
      <p:bldP spid="22" grpId="0"/>
      <p:bldP spid="2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467544" y="1352957"/>
            <a:ext cx="82089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Ideal para testar distribuições discretas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variáveis aleatórias contínuas, deve-se agrupar os dados em 2 a 20 classes excludentes (é desejável que as classes sejam equiprováveis);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Com apenas 2 classes, o valor esperado de cada uma deve ser </a:t>
            </a:r>
            <a:r>
              <a:rPr lang="pt-BR" altLang="pt-BR" sz="1600" dirty="0">
                <a:latin typeface="Tahoma" panose="020B0604030504040204" pitchFamily="34" charset="0"/>
              </a:rPr>
              <a:t>≥ 5;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Considerando-se mais que 2 classes, não mais de 20% dos valores esperados devem ser menores que 5, e nenhum deve ser nulo;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Este teste não é sensível ao ordenamento das classes;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Caso o teste seja usado para verificar a adequação do uso de alguma distribuição específica com parâmetros desconhecidos, perde-se também 1 grau de liberdade para cada parâmetro estimado. </a:t>
            </a:r>
            <a:r>
              <a:rPr lang="pt-BR" altLang="pt-BR" sz="1600" dirty="0" err="1">
                <a:latin typeface="Tahoma" panose="020B0604030504040204" pitchFamily="34" charset="0"/>
                <a:sym typeface="Symbol" pitchFamily="18" charset="2"/>
              </a:rPr>
              <a:t>Ex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: para testar uma distribuição que possui 2 parâmetros desconhecidos, o teste de aderência teria c - 3 graus de liberdade.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CED4-9051-43E6-8A94-683D559741D7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6" name="Rectangle 8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84213" y="1484784"/>
            <a:ext cx="82089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pesar do valor crítico deste teste depender apenas no número de classes avaliadas, o tamanho da amostra é muito importante pois aumenta a sensibilidade do teste rejeitar hipóteses nulas falsas (erro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Suponha que uma distribuição quase uniforme seja testada. Qual a probabilidade dela ser erroneamente definida como uniforme? Qual o erro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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  <a:sym typeface="Symbo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Considere essa distribuição teórica (quase uniforme):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CED4-9051-43E6-8A94-683D559741D7}" type="slidenum">
              <a:rPr lang="pt-BR"/>
              <a:pPr>
                <a:defRPr/>
              </a:pPr>
              <a:t>14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07322"/>
              </p:ext>
            </p:extLst>
          </p:nvPr>
        </p:nvGraphicFramePr>
        <p:xfrm>
          <a:off x="1763688" y="4722470"/>
          <a:ext cx="4824536" cy="50673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= x)</a:t>
                      </a:r>
                      <a:endParaRPr lang="pt-BR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8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57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84213" y="2564904"/>
            <a:ext cx="820896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Qual a probabilidade de uma amostra retirada de uma distribuição definida em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, seja considerada uniforme (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) considerando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 = 5%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 R:</a:t>
            </a:r>
            <a:endParaRPr lang="en-US" altLang="pt-BR" sz="1600" dirty="0">
              <a:latin typeface="Tahoma" panose="020B060403050404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 &lt;- c(rep(1,15),rep(2,17),rep(3,17),rep(4,17),rep(5,17),rep(6,17))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n&lt;-30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r&lt;-10000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acH0&lt;-0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(i in 1:r) {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amostra&lt;-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sample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s,size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n,replace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h&lt;-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hist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amostra,plot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F,breaks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=c(1,2,3,4,5,6,7)-.5)$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counts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qui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&lt;-sum(((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h-n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/6)^2)/(n/6))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qui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&lt;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qchisq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(.95,5)) acH0&lt;-acH0+1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acH0/r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CED4-9051-43E6-8A94-683D559741D7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331640" y="4221088"/>
            <a:ext cx="1821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 tamanho da amostra</a:t>
            </a:r>
            <a:endParaRPr lang="pt-BR" sz="1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84040" y="4441728"/>
            <a:ext cx="1928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 número de simulações</a:t>
            </a:r>
            <a:endParaRPr lang="pt-BR" sz="1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40483" y="6150561"/>
            <a:ext cx="4857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 proporção de vezes em que </a:t>
            </a:r>
            <a:r>
              <a:rPr lang="pt-BR" altLang="pt-B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H0</a:t>
            </a:r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 é aceita indevidamente (erro )</a:t>
            </a:r>
            <a:endParaRPr lang="pt-BR" sz="1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621"/>
              </p:ext>
            </p:extLst>
          </p:nvPr>
        </p:nvGraphicFramePr>
        <p:xfrm>
          <a:off x="2303748" y="1608217"/>
          <a:ext cx="4536504" cy="668655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876256" y="1783297"/>
            <a:ext cx="1813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 distribuição uniforme</a:t>
            </a:r>
            <a:endParaRPr lang="pt-BR" sz="1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80720" y="3852342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  <a:sym typeface="Symbol" pitchFamily="18" charset="2"/>
              </a:rPr>
              <a:t>Resultado: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" name="Rectangle 8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93182"/>
              </p:ext>
            </p:extLst>
          </p:nvPr>
        </p:nvGraphicFramePr>
        <p:xfrm>
          <a:off x="6885348" y="4246272"/>
          <a:ext cx="1368152" cy="517268"/>
        </p:xfrm>
        <a:graphic>
          <a:graphicData uri="http://schemas.openxmlformats.org/drawingml/2006/table">
            <a:tbl>
              <a:tblPr/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erro 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36634"/>
              </p:ext>
            </p:extLst>
          </p:nvPr>
        </p:nvGraphicFramePr>
        <p:xfrm>
          <a:off x="6885348" y="4246272"/>
          <a:ext cx="1368152" cy="1551804"/>
        </p:xfrm>
        <a:graphic>
          <a:graphicData uri="http://schemas.openxmlformats.org/drawingml/2006/table">
            <a:tbl>
              <a:tblPr/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erro 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Group 2"/>
          <p:cNvGraphicFramePr>
            <a:graphicFrameLocks noGrp="1"/>
          </p:cNvGraphicFramePr>
          <p:nvPr/>
        </p:nvGraphicFramePr>
        <p:xfrm>
          <a:off x="1187450" y="2286000"/>
          <a:ext cx="6696075" cy="1223964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3471" name="Rectangle 6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Aderência / Teste de Normalidade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96" name="Text Box 64"/>
          <p:cNvSpPr txBox="1">
            <a:spLocks noChangeArrowheads="1"/>
          </p:cNvSpPr>
          <p:nvPr/>
        </p:nvSpPr>
        <p:spPr bwMode="auto">
          <a:xfrm>
            <a:off x="685800" y="1371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normal.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273473" name="Text Box 65"/>
          <p:cNvSpPr txBox="1">
            <a:spLocks noChangeArrowheads="1"/>
          </p:cNvSpPr>
          <p:nvPr/>
        </p:nvSpPr>
        <p:spPr bwMode="auto">
          <a:xfrm>
            <a:off x="1042988" y="3990975"/>
            <a:ext cx="33004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Y ~ N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</a:rPr>
              <a:t> = 3,5275;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</a:rPr>
              <a:t>= 0,6528)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Y ~ </a:t>
            </a:r>
            <a:r>
              <a:rPr lang="pt-BR" altLang="pt-BR" sz="1600" dirty="0">
                <a:latin typeface="Times New Roman" charset="0"/>
              </a:rPr>
              <a:t>?</a:t>
            </a: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4092575" y="3990975"/>
            <a:ext cx="4441825" cy="581025"/>
            <a:chOff x="2578" y="2514"/>
            <a:chExt cx="2798" cy="366"/>
          </a:xfrm>
        </p:grpSpPr>
        <p:sp>
          <p:nvSpPr>
            <p:cNvPr id="14459" name="Text Box 67"/>
            <p:cNvSpPr txBox="1">
              <a:spLocks noChangeArrowheads="1"/>
            </p:cNvSpPr>
            <p:nvPr/>
          </p:nvSpPr>
          <p:spPr bwMode="auto">
            <a:xfrm>
              <a:off x="3168" y="2514"/>
              <a:ext cx="220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imes New Roman" charset="0"/>
                </a:rPr>
                <a:t> : (</a:t>
              </a:r>
              <a:r>
                <a:rPr lang="pt-BR" altLang="pt-BR" sz="1600" i="1" dirty="0">
                  <a:latin typeface="Times New Roman" charset="0"/>
                </a:rPr>
                <a:t>Y</a:t>
              </a:r>
              <a:r>
                <a:rPr lang="pt-BR" altLang="pt-BR" sz="1600" dirty="0">
                  <a:latin typeface="Times New Roman" charset="0"/>
                </a:rPr>
                <a:t> –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 dirty="0">
                  <a:latin typeface="Times New Roman" charset="0"/>
                </a:rPr>
                <a:t>)/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= Z</a:t>
              </a:r>
              <a:r>
                <a:rPr lang="pt-BR" altLang="pt-BR" sz="1600" dirty="0">
                  <a:latin typeface="Times New Roman" charset="0"/>
                </a:rPr>
                <a:t> </a:t>
              </a:r>
              <a:r>
                <a:rPr lang="pt-BR" altLang="pt-BR" sz="1600" i="1" dirty="0">
                  <a:latin typeface="Times New Roman" charset="0"/>
                </a:rPr>
                <a:t>~ N</a:t>
              </a:r>
              <a:r>
                <a:rPr lang="pt-BR" altLang="pt-BR" sz="1600" dirty="0">
                  <a:latin typeface="Times New Roman" charset="0"/>
                </a:rPr>
                <a:t>(0,1)</a:t>
              </a:r>
              <a:endParaRPr lang="pt-BR" altLang="pt-BR" sz="1600" dirty="0">
                <a:latin typeface="Times New Roman" charset="0"/>
                <a:sym typeface="Symbol" pitchFamily="18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H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: 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Y</a:t>
              </a:r>
              <a:r>
                <a:rPr lang="pt-BR" altLang="pt-BR" sz="1600" dirty="0">
                  <a:latin typeface="Times New Roman" charset="0"/>
                </a:rPr>
                <a:t> –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 dirty="0">
                  <a:latin typeface="Times New Roman" charset="0"/>
                </a:rPr>
                <a:t>)/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dirty="0">
                  <a:latin typeface="Times New Roman" charset="0"/>
                </a:rPr>
                <a:t> </a:t>
              </a:r>
              <a:r>
                <a:rPr lang="pt-BR" altLang="pt-BR" sz="1600" i="1" dirty="0">
                  <a:latin typeface="Times New Roman" charset="0"/>
                </a:rPr>
                <a:t>~ </a:t>
              </a:r>
              <a:r>
                <a:rPr lang="pt-BR" altLang="pt-BR" sz="1600" dirty="0">
                  <a:latin typeface="Times New Roman" charset="0"/>
                </a:rPr>
                <a:t>?</a:t>
              </a:r>
            </a:p>
          </p:txBody>
        </p:sp>
        <p:sp>
          <p:nvSpPr>
            <p:cNvPr id="14460" name="Text Box 68"/>
            <p:cNvSpPr txBox="1">
              <a:spLocks noChangeArrowheads="1"/>
            </p:cNvSpPr>
            <p:nvPr/>
          </p:nvSpPr>
          <p:spPr bwMode="auto">
            <a:xfrm>
              <a:off x="2578" y="254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 dirty="0">
                  <a:latin typeface="Tahoma" panose="020B0604030504040204" pitchFamily="34" charset="0"/>
                  <a:sym typeface="Symbol" pitchFamily="18" charset="2"/>
                </a:rPr>
                <a:t></a:t>
              </a:r>
            </a:p>
          </p:txBody>
        </p:sp>
      </p:grpSp>
      <p:sp>
        <p:nvSpPr>
          <p:cNvPr id="273477" name="Text Box 69"/>
          <p:cNvSpPr txBox="1">
            <a:spLocks noChangeArrowheads="1"/>
          </p:cNvSpPr>
          <p:nvPr/>
        </p:nvSpPr>
        <p:spPr bwMode="auto">
          <a:xfrm>
            <a:off x="1095375" y="4557713"/>
            <a:ext cx="224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Valores padronizados: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2735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92998"/>
              </p:ext>
            </p:extLst>
          </p:nvPr>
        </p:nvGraphicFramePr>
        <p:xfrm>
          <a:off x="1162050" y="3505200"/>
          <a:ext cx="49434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228600" progId="Equation.DSMT4">
                  <p:embed/>
                </p:oleObj>
              </mc:Choice>
              <mc:Fallback>
                <p:oleObj name="Equation" r:id="rId3" imgW="3454200" imgH="228600" progId="Equation.DSMT4">
                  <p:embed/>
                  <p:pic>
                    <p:nvPicPr>
                      <p:cNvPr id="273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505200"/>
                        <a:ext cx="49434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46" name="Group 138"/>
          <p:cNvGraphicFramePr>
            <a:graphicFrameLocks noGrp="1"/>
          </p:cNvGraphicFramePr>
          <p:nvPr/>
        </p:nvGraphicFramePr>
        <p:xfrm>
          <a:off x="1200150" y="4937125"/>
          <a:ext cx="6737350" cy="1066801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-1,64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1,20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-2,39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-1,27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0,96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-0,78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1,08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-0,41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-2,01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534C-61D7-4198-B7D5-D8230B6E84C3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4" name="Text Box 64">
            <a:extLst>
              <a:ext uri="{FF2B5EF4-FFF2-40B4-BE49-F238E27FC236}">
                <a16:creationId xmlns:a16="http://schemas.microsoft.com/office/drawing/2014/main" id="{6DCB2237-D772-EFFF-467A-7055CEBA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64369"/>
            <a:ext cx="7696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sym typeface="Symbol" pitchFamily="18" charset="2"/>
              </a:rPr>
              <a:t>OBS: se a distribuição a ser testada for a Normal, então há testes mais indicados, como o Shapiro-Wilk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73" grpId="0" animBg="1" autoUpdateAnimBg="0"/>
      <p:bldP spid="2734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62" name="Group 6"/>
          <p:cNvGraphicFramePr>
            <a:graphicFrameLocks noGrp="1"/>
          </p:cNvGraphicFramePr>
          <p:nvPr/>
        </p:nvGraphicFramePr>
        <p:xfrm>
          <a:off x="1403350" y="4221163"/>
          <a:ext cx="2628900" cy="1944690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Limites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FAObs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sym typeface="Symbol" pitchFamily="18" charset="2"/>
                        </a:rPr>
                        <a:t> a -1,068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-1,068 a -0,566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-0,566 a -0,180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-0,180 a 0,180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0,180 a 0,566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0,566 a 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1,068 a +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5554" name="Group 98"/>
          <p:cNvGraphicFramePr>
            <a:graphicFrameLocks noGrp="1"/>
          </p:cNvGraphicFramePr>
          <p:nvPr/>
        </p:nvGraphicFramePr>
        <p:xfrm>
          <a:off x="1403350" y="4221163"/>
          <a:ext cx="3600450" cy="1943102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Limites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FAObs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FAEsp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sym typeface="Symbol" pitchFamily="18" charset="2"/>
                        </a:rPr>
                        <a:t> a -1,068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-1,068 a -0,566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-0,566 a -0,180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-0,180 a 0,180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0,180 a 0,566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0,566 a 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1,068 a +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Aderência / Teste de Normalidade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430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15431" name="Text Box 4"/>
          <p:cNvSpPr txBox="1">
            <a:spLocks noChangeArrowheads="1"/>
          </p:cNvSpPr>
          <p:nvPr/>
        </p:nvSpPr>
        <p:spPr bwMode="auto">
          <a:xfrm>
            <a:off x="1095375" y="2349500"/>
            <a:ext cx="224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Valores padronizados: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116013" y="3789363"/>
            <a:ext cx="7065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Agrupando-se os valores padronizados em 7 classes equiprováveis tem-se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277504" name="Object 2"/>
          <p:cNvGraphicFramePr>
            <a:graphicFrameLocks noChangeAspect="1"/>
          </p:cNvGraphicFramePr>
          <p:nvPr/>
        </p:nvGraphicFramePr>
        <p:xfrm>
          <a:off x="5354638" y="4149725"/>
          <a:ext cx="30162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495300" progId="Equation.DSMT4">
                  <p:embed/>
                </p:oleObj>
              </mc:Choice>
              <mc:Fallback>
                <p:oleObj name="Equation" r:id="rId3" imgW="2108200" imgH="495300" progId="Equation.DSMT4">
                  <p:embed/>
                  <p:pic>
                    <p:nvPicPr>
                      <p:cNvPr id="2775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4149725"/>
                        <a:ext cx="30162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595" name="Text Box 139"/>
          <p:cNvSpPr txBox="1">
            <a:spLocks noChangeArrowheads="1"/>
          </p:cNvSpPr>
          <p:nvPr/>
        </p:nvSpPr>
        <p:spPr bwMode="auto">
          <a:xfrm>
            <a:off x="5343525" y="4862513"/>
            <a:ext cx="681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</a:rPr>
              <a:t>X</a:t>
            </a:r>
            <a:r>
              <a:rPr lang="pt-BR" altLang="pt-BR" sz="1800">
                <a:latin typeface="Times New Roman" charset="0"/>
              </a:rPr>
              <a:t> = 2</a:t>
            </a:r>
            <a:endParaRPr lang="en-US" altLang="pt-BR" sz="1800">
              <a:latin typeface="Times New Roman" charset="0"/>
            </a:endParaRPr>
          </a:p>
        </p:txBody>
      </p:sp>
      <p:grpSp>
        <p:nvGrpSpPr>
          <p:cNvPr id="2" name="Group 213"/>
          <p:cNvGrpSpPr>
            <a:grpSpLocks/>
          </p:cNvGrpSpPr>
          <p:nvPr/>
        </p:nvGrpSpPr>
        <p:grpSpPr bwMode="auto">
          <a:xfrm>
            <a:off x="7026275" y="5040313"/>
            <a:ext cx="2159000" cy="1557337"/>
            <a:chOff x="4426" y="3175"/>
            <a:chExt cx="1360" cy="981"/>
          </a:xfrm>
        </p:grpSpPr>
        <p:sp>
          <p:nvSpPr>
            <p:cNvPr id="15499" name="Freeform 141" descr="Diagonal para cima clara"/>
            <p:cNvSpPr>
              <a:spLocks/>
            </p:cNvSpPr>
            <p:nvPr/>
          </p:nvSpPr>
          <p:spPr bwMode="auto">
            <a:xfrm>
              <a:off x="5050" y="3576"/>
              <a:ext cx="432" cy="367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5500" name="Freeform 142"/>
            <p:cNvSpPr>
              <a:spLocks/>
            </p:cNvSpPr>
            <p:nvPr/>
          </p:nvSpPr>
          <p:spPr bwMode="auto">
            <a:xfrm>
              <a:off x="4516" y="3175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5501" name="Freeform 143"/>
            <p:cNvSpPr>
              <a:spLocks/>
            </p:cNvSpPr>
            <p:nvPr/>
          </p:nvSpPr>
          <p:spPr bwMode="auto">
            <a:xfrm>
              <a:off x="4512" y="3324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5502" name="Text Box 144"/>
            <p:cNvSpPr txBox="1">
              <a:spLocks noChangeArrowheads="1"/>
            </p:cNvSpPr>
            <p:nvPr/>
          </p:nvSpPr>
          <p:spPr bwMode="auto">
            <a:xfrm>
              <a:off x="4426" y="393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5503" name="Text Box 145"/>
            <p:cNvSpPr txBox="1">
              <a:spLocks noChangeArrowheads="1"/>
            </p:cNvSpPr>
            <p:nvPr/>
          </p:nvSpPr>
          <p:spPr bwMode="auto">
            <a:xfrm>
              <a:off x="5486" y="392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5504" name="Object 3"/>
            <p:cNvGraphicFramePr>
              <a:graphicFrameLocks noChangeAspect="1"/>
            </p:cNvGraphicFramePr>
            <p:nvPr/>
          </p:nvGraphicFramePr>
          <p:xfrm>
            <a:off x="4782" y="3949"/>
            <a:ext cx="677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49300" imgH="228600" progId="Equation.DSMT4">
                    <p:embed/>
                  </p:oleObj>
                </mc:Choice>
                <mc:Fallback>
                  <p:oleObj name="Equation" r:id="rId5" imgW="749300" imgH="228600" progId="Equation.DSMT4">
                    <p:embed/>
                    <p:pic>
                      <p:nvPicPr>
                        <p:cNvPr id="1550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" y="3949"/>
                          <a:ext cx="677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05" name="Object 4"/>
            <p:cNvGraphicFramePr>
              <a:graphicFrameLocks noChangeAspect="1"/>
            </p:cNvGraphicFramePr>
            <p:nvPr/>
          </p:nvGraphicFramePr>
          <p:xfrm>
            <a:off x="5242" y="3311"/>
            <a:ext cx="18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112" imgH="241195" progId="Equation.DSMT4">
                    <p:embed/>
                  </p:oleObj>
                </mc:Choice>
                <mc:Fallback>
                  <p:oleObj name="Equation" r:id="rId7" imgW="203112" imgH="241195" progId="Equation.DSMT4">
                    <p:embed/>
                    <p:pic>
                      <p:nvPicPr>
                        <p:cNvPr id="1550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2" y="3311"/>
                          <a:ext cx="183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06" name="Text Box 148"/>
            <p:cNvSpPr txBox="1">
              <a:spLocks noChangeArrowheads="1"/>
            </p:cNvSpPr>
            <p:nvPr/>
          </p:nvSpPr>
          <p:spPr bwMode="auto">
            <a:xfrm>
              <a:off x="5197" y="3609"/>
              <a:ext cx="5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 i="1">
                  <a:latin typeface="Times New Roman" charset="0"/>
                  <a:sym typeface="Symbol" pitchFamily="18" charset="2"/>
                </a:rPr>
                <a:t></a:t>
              </a:r>
              <a:r>
                <a:rPr lang="en-US" altLang="pt-BR" sz="1600">
                  <a:latin typeface="Times New Roman" charset="0"/>
                  <a:sym typeface="Symbol" pitchFamily="18" charset="2"/>
                </a:rPr>
                <a:t> = 0,05</a:t>
              </a:r>
            </a:p>
          </p:txBody>
        </p:sp>
      </p:grpSp>
      <p:sp>
        <p:nvSpPr>
          <p:cNvPr id="275605" name="Text Box 149"/>
          <p:cNvSpPr txBox="1">
            <a:spLocks noChangeArrowheads="1"/>
          </p:cNvSpPr>
          <p:nvPr/>
        </p:nvSpPr>
        <p:spPr bwMode="auto">
          <a:xfrm>
            <a:off x="1116013" y="6232525"/>
            <a:ext cx="543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  aceita-se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 </a:t>
            </a:r>
            <a:r>
              <a:rPr lang="pt-BR" altLang="pt-BR" sz="1600" dirty="0" err="1">
                <a:latin typeface="Tahoma" panose="020B0604030504040204" pitchFamily="34" charset="0"/>
              </a:rPr>
              <a:t>sig</a:t>
            </a:r>
            <a:r>
              <a:rPr lang="pt-BR" altLang="pt-BR" sz="1600" dirty="0">
                <a:latin typeface="Tahoma" panose="020B0604030504040204" pitchFamily="34" charset="0"/>
              </a:rPr>
              <a:t>., ou seja, </a:t>
            </a:r>
            <a:r>
              <a:rPr lang="pt-BR" altLang="pt-BR" sz="1600" i="1" dirty="0">
                <a:latin typeface="Times New Roman" charset="0"/>
              </a:rPr>
              <a:t>Y ~ N</a:t>
            </a:r>
            <a:endParaRPr lang="en-US" altLang="pt-BR" sz="1600" dirty="0">
              <a:latin typeface="Times New Roman" charset="0"/>
            </a:endParaRPr>
          </a:p>
        </p:txBody>
      </p:sp>
      <p:graphicFrame>
        <p:nvGraphicFramePr>
          <p:cNvPr id="275606" name="Group 150"/>
          <p:cNvGraphicFramePr>
            <a:graphicFrameLocks noGrp="1"/>
          </p:cNvGraphicFramePr>
          <p:nvPr/>
        </p:nvGraphicFramePr>
        <p:xfrm>
          <a:off x="1263650" y="2667000"/>
          <a:ext cx="6737350" cy="1066801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-1,64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1,20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-2,39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-1,27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0,96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-0,78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1,08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-0,41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-2,01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0,83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8213725" y="3962400"/>
            <a:ext cx="930275" cy="701675"/>
            <a:chOff x="5174" y="2496"/>
            <a:chExt cx="586" cy="442"/>
          </a:xfrm>
        </p:grpSpPr>
        <p:sp>
          <p:nvSpPr>
            <p:cNvPr id="15496" name="Oval 214"/>
            <p:cNvSpPr>
              <a:spLocks noChangeArrowheads="1"/>
            </p:cNvSpPr>
            <p:nvPr/>
          </p:nvSpPr>
          <p:spPr bwMode="auto">
            <a:xfrm>
              <a:off x="5174" y="2842"/>
              <a:ext cx="96" cy="9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497" name="Text Box 215"/>
            <p:cNvSpPr txBox="1">
              <a:spLocks noChangeArrowheads="1"/>
            </p:cNvSpPr>
            <p:nvPr/>
          </p:nvSpPr>
          <p:spPr bwMode="auto">
            <a:xfrm>
              <a:off x="5227" y="2496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7-1-2 = 4</a:t>
              </a:r>
              <a:endParaRPr lang="en-US" altLang="pt-BR" sz="1400">
                <a:latin typeface="Times New Roman" charset="0"/>
              </a:endParaRPr>
            </a:p>
          </p:txBody>
        </p:sp>
        <p:sp>
          <p:nvSpPr>
            <p:cNvPr id="15498" name="Line 217"/>
            <p:cNvSpPr>
              <a:spLocks noChangeShapeType="1"/>
            </p:cNvSpPr>
            <p:nvPr/>
          </p:nvSpPr>
          <p:spPr bwMode="auto">
            <a:xfrm flipV="1">
              <a:off x="5280" y="2688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B3EBB-3CDC-4DCD-AC93-DDA737217906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5111669" y="2143889"/>
            <a:ext cx="3558265" cy="1021194"/>
            <a:chOff x="5396431" y="5057534"/>
            <a:chExt cx="3558265" cy="1021194"/>
          </a:xfrm>
        </p:grpSpPr>
        <p:sp>
          <p:nvSpPr>
            <p:cNvPr id="27" name="Seta para baixo 26"/>
            <p:cNvSpPr/>
            <p:nvPr/>
          </p:nvSpPr>
          <p:spPr>
            <a:xfrm rot="13814835" flipV="1">
              <a:off x="6503522" y="4791617"/>
              <a:ext cx="180020" cy="2394202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521058" y="5057534"/>
              <a:ext cx="1433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40/7 = 5,7  (&gt; 5)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utoUpdateAnimBg="0"/>
      <p:bldP spid="275595" grpId="0" autoUpdateAnimBg="0"/>
      <p:bldP spid="27560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Teste de Kolmogorov-Smirnov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20765"/>
              </p:ext>
            </p:extLst>
          </p:nvPr>
        </p:nvGraphicFramePr>
        <p:xfrm>
          <a:off x="1187450" y="2286000"/>
          <a:ext cx="6696075" cy="1223964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44" name="Text Box 64"/>
          <p:cNvSpPr txBox="1">
            <a:spLocks noChangeArrowheads="1"/>
          </p:cNvSpPr>
          <p:nvPr/>
        </p:nvSpPr>
        <p:spPr bwMode="auto">
          <a:xfrm>
            <a:off x="685800" y="1371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normal.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1042988" y="3990975"/>
            <a:ext cx="33004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Y ~ N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</a:rPr>
              <a:t> = 3,5275;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</a:rPr>
              <a:t>= 0,6528)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Y ~ </a:t>
            </a:r>
            <a:r>
              <a:rPr lang="pt-BR" altLang="pt-BR" sz="1600" dirty="0">
                <a:latin typeface="Times New Roman" charset="0"/>
              </a:rPr>
              <a:t>?</a:t>
            </a: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4092575" y="3990975"/>
            <a:ext cx="4441825" cy="581025"/>
            <a:chOff x="2578" y="2514"/>
            <a:chExt cx="2798" cy="366"/>
          </a:xfrm>
        </p:grpSpPr>
        <p:sp>
          <p:nvSpPr>
            <p:cNvPr id="16507" name="Text Box 67"/>
            <p:cNvSpPr txBox="1">
              <a:spLocks noChangeArrowheads="1"/>
            </p:cNvSpPr>
            <p:nvPr/>
          </p:nvSpPr>
          <p:spPr bwMode="auto">
            <a:xfrm>
              <a:off x="3168" y="2514"/>
              <a:ext cx="220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imes New Roman" charset="0"/>
                </a:rPr>
                <a:t> : (</a:t>
              </a:r>
              <a:r>
                <a:rPr lang="pt-BR" altLang="pt-BR" sz="1600" i="1" dirty="0">
                  <a:latin typeface="Times New Roman" charset="0"/>
                </a:rPr>
                <a:t>Y</a:t>
              </a:r>
              <a:r>
                <a:rPr lang="pt-BR" altLang="pt-BR" sz="1600" dirty="0">
                  <a:latin typeface="Times New Roman" charset="0"/>
                </a:rPr>
                <a:t> –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 dirty="0">
                  <a:latin typeface="Times New Roman" charset="0"/>
                </a:rPr>
                <a:t>)/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= Z</a:t>
              </a:r>
              <a:r>
                <a:rPr lang="pt-BR" altLang="pt-BR" sz="1600" dirty="0">
                  <a:latin typeface="Times New Roman" charset="0"/>
                </a:rPr>
                <a:t> </a:t>
              </a:r>
              <a:r>
                <a:rPr lang="pt-BR" altLang="pt-BR" sz="1600" i="1" dirty="0">
                  <a:latin typeface="Times New Roman" charset="0"/>
                </a:rPr>
                <a:t>~ N</a:t>
              </a:r>
              <a:r>
                <a:rPr lang="pt-BR" altLang="pt-BR" sz="1600" dirty="0">
                  <a:latin typeface="Times New Roman" charset="0"/>
                </a:rPr>
                <a:t>(0,1)</a:t>
              </a:r>
              <a:endParaRPr lang="pt-BR" altLang="pt-BR" sz="1600" dirty="0">
                <a:latin typeface="Times New Roman" charset="0"/>
                <a:sym typeface="Symbol" pitchFamily="18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H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: 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Y</a:t>
              </a:r>
              <a:r>
                <a:rPr lang="pt-BR" altLang="pt-BR" sz="1600" dirty="0">
                  <a:latin typeface="Times New Roman" charset="0"/>
                </a:rPr>
                <a:t> –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 dirty="0">
                  <a:latin typeface="Times New Roman" charset="0"/>
                </a:rPr>
                <a:t>)/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dirty="0">
                  <a:latin typeface="Times New Roman" charset="0"/>
                </a:rPr>
                <a:t> </a:t>
              </a:r>
              <a:r>
                <a:rPr lang="pt-BR" altLang="pt-BR" sz="1600" i="1" dirty="0">
                  <a:latin typeface="Times New Roman" charset="0"/>
                </a:rPr>
                <a:t>~ </a:t>
              </a:r>
              <a:r>
                <a:rPr lang="pt-BR" altLang="pt-BR" sz="1600" dirty="0">
                  <a:latin typeface="Times New Roman" charset="0"/>
                </a:rPr>
                <a:t>?</a:t>
              </a:r>
            </a:p>
          </p:txBody>
        </p:sp>
        <p:sp>
          <p:nvSpPr>
            <p:cNvPr id="16508" name="Text Box 68"/>
            <p:cNvSpPr txBox="1">
              <a:spLocks noChangeArrowheads="1"/>
            </p:cNvSpPr>
            <p:nvPr/>
          </p:nvSpPr>
          <p:spPr bwMode="auto">
            <a:xfrm>
              <a:off x="2578" y="254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 dirty="0">
                  <a:latin typeface="Tahoma" panose="020B0604030504040204" pitchFamily="34" charset="0"/>
                  <a:sym typeface="Symbol" pitchFamily="18" charset="2"/>
                </a:rPr>
                <a:t></a:t>
              </a:r>
            </a:p>
          </p:txBody>
        </p:sp>
      </p:grpSp>
      <p:sp>
        <p:nvSpPr>
          <p:cNvPr id="17" name="Text Box 69"/>
          <p:cNvSpPr txBox="1">
            <a:spLocks noChangeArrowheads="1"/>
          </p:cNvSpPr>
          <p:nvPr/>
        </p:nvSpPr>
        <p:spPr bwMode="auto">
          <a:xfrm>
            <a:off x="1095375" y="4557713"/>
            <a:ext cx="224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Valores padronizados: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8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09658"/>
              </p:ext>
            </p:extLst>
          </p:nvPr>
        </p:nvGraphicFramePr>
        <p:xfrm>
          <a:off x="1162050" y="3505200"/>
          <a:ext cx="49434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228600" progId="Equation.DSMT4">
                  <p:embed/>
                </p:oleObj>
              </mc:Choice>
              <mc:Fallback>
                <p:oleObj name="Equation" r:id="rId3" imgW="3454200" imgH="228600" progId="Equation.DSMT4">
                  <p:embed/>
                  <p:pic>
                    <p:nvPicPr>
                      <p:cNvPr id="18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505200"/>
                        <a:ext cx="49434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77950"/>
              </p:ext>
            </p:extLst>
          </p:nvPr>
        </p:nvGraphicFramePr>
        <p:xfrm>
          <a:off x="1200150" y="4937125"/>
          <a:ext cx="6737350" cy="1066801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-1,27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30CF-FD11-488C-827A-DB3D5A85C883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4" name="Text Box 64">
            <a:extLst>
              <a:ext uri="{FF2B5EF4-FFF2-40B4-BE49-F238E27FC236}">
                <a16:creationId xmlns:a16="http://schemas.microsoft.com/office/drawing/2014/main" id="{A9109DCD-A572-EA12-2083-FDF39566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64369"/>
            <a:ext cx="7696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sym typeface="Symbol" pitchFamily="18" charset="2"/>
              </a:rPr>
              <a:t>OBS: se a distribuição a ser testada for a Normal, então há testes mais indicados, como o Shapiro-Wilk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93736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241200" progId="Equation.DSMT4">
                  <p:embed/>
                </p:oleObj>
              </mc:Choice>
              <mc:Fallback>
                <p:oleObj name="Equation" r:id="rId3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upo 21"/>
          <p:cNvGrpSpPr>
            <a:grpSpLocks/>
          </p:cNvGrpSpPr>
          <p:nvPr/>
        </p:nvGrpSpPr>
        <p:grpSpPr bwMode="auto">
          <a:xfrm>
            <a:off x="8147369" y="1710688"/>
            <a:ext cx="898195" cy="785913"/>
            <a:chOff x="8222909" y="5211864"/>
            <a:chExt cx="897963" cy="78529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8222909" y="5211864"/>
              <a:ext cx="897963" cy="46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Se </a:t>
              </a:r>
              <a:r>
                <a:rPr lang="pt-BR" altLang="pt-BR" sz="1200" dirty="0">
                  <a:latin typeface="Times New Roman" charset="0"/>
                </a:rPr>
                <a:t>H</a:t>
              </a:r>
              <a:r>
                <a:rPr lang="pt-BR" altLang="pt-BR" sz="1200" baseline="-25000" dirty="0">
                  <a:latin typeface="Times New Roman" charset="0"/>
                </a:rPr>
                <a:t>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verdadeira</a:t>
              </a:r>
              <a:endParaRPr lang="en-US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44" name="Seta para cima 20"/>
            <p:cNvSpPr>
              <a:spLocks noChangeArrowheads="1"/>
            </p:cNvSpPr>
            <p:nvPr/>
          </p:nvSpPr>
          <p:spPr bwMode="auto">
            <a:xfrm flipV="1">
              <a:off x="8564734" y="5711404"/>
              <a:ext cx="214314" cy="28575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09852"/>
              </p:ext>
            </p:extLst>
          </p:nvPr>
        </p:nvGraphicFramePr>
        <p:xfrm>
          <a:off x="499768" y="2550411"/>
          <a:ext cx="12192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78058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de seta reta 3"/>
          <p:cNvCxnSpPr/>
          <p:nvPr/>
        </p:nvCxnSpPr>
        <p:spPr>
          <a:xfrm flipV="1">
            <a:off x="1835696" y="2708920"/>
            <a:ext cx="2698204" cy="7920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9919" y="5629933"/>
            <a:ext cx="604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Ordenam-se os valores observados padronizados e calcula-se a frequência acumulada esperada para cada valor</a:t>
            </a:r>
            <a:endParaRPr lang="pt-BR" altLang="pt-BR" sz="1400" dirty="0">
              <a:latin typeface="Tahoma" panose="020B060403050404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1B837-4871-4297-9099-96DCA5B1AC5D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20" name="CaixaDeTexto 19" descr=" 16"/>
          <p:cNvSpPr txBox="1"/>
          <p:nvPr/>
        </p:nvSpPr>
        <p:spPr>
          <a:xfrm>
            <a:off x="530658" y="1666543"/>
            <a:ext cx="7929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Tahoma" panose="020B0604030504040204" pitchFamily="34" charset="0"/>
              </a:rPr>
              <a:t>Muitas vezes, determinar qual análise estatística usar para responder alguma questão não é simples.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Tahoma" panose="020B0604030504040204" pitchFamily="34" charset="0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Tahoma" panose="020B0604030504040204" pitchFamily="34" charset="0"/>
              </a:rPr>
              <a:t>O comportamento estatístico (distribuição) da variável estudada pode ser desconhecido e/ou seus parâmetros são de difícil estimação, ou então a variável não segue a distribuição exigida pela análise estatística selecionada.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Tahoma" panose="020B0604030504040204" pitchFamily="34" charset="0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Tahoma" panose="020B0604030504040204" pitchFamily="34" charset="0"/>
              </a:rPr>
              <a:t>As vezes, determinar qual o parâmetro que representa bem o fenômeno estudado pode também não ser uma tarefa fácil. Por exemplo, em distribuições muito assimétricas, a média e a variância podem não representar bem o comportamento da variável estudada. Mediana e distância interquartil são alternativas nesses casos?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Tahoma" panose="020B0604030504040204" pitchFamily="34" charset="0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Tahoma" panose="020B0604030504040204" pitchFamily="34" charset="0"/>
              </a:rPr>
              <a:t>Em algumas situações, o tamanho da amostra é muito reduzido de modo que as propriedades estatísticas do estimador do parâmetro de interesse não podem ser garantidas (p.ex. Teorema do Limite Central)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Tahoma" panose="020B0604030504040204" pitchFamily="34" charset="0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Tahoma" panose="020B0604030504040204" pitchFamily="34" charset="0"/>
              </a:rPr>
              <a:t>Vamos então analisar alguns exemplos...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3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24702"/>
              </p:ext>
            </p:extLst>
          </p:nvPr>
        </p:nvGraphicFramePr>
        <p:xfrm>
          <a:off x="4572000" y="2996952"/>
          <a:ext cx="2325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3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23256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586004"/>
              </p:ext>
            </p:extLst>
          </p:nvPr>
        </p:nvGraphicFramePr>
        <p:xfrm>
          <a:off x="7020272" y="2998540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3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998540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00197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09600" imgH="241200" progId="Equation.DSMT4">
                  <p:embed/>
                </p:oleObj>
              </mc:Choice>
              <mc:Fallback>
                <p:oleObj name="Equation" r:id="rId7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25664"/>
              </p:ext>
            </p:extLst>
          </p:nvPr>
        </p:nvGraphicFramePr>
        <p:xfrm>
          <a:off x="499768" y="2550411"/>
          <a:ext cx="18288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57301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41200" progId="Equation.DSMT4">
                  <p:embed/>
                </p:oleObj>
              </mc:Choice>
              <mc:Fallback>
                <p:oleObj name="Equation" r:id="rId9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87993"/>
              </p:ext>
            </p:extLst>
          </p:nvPr>
        </p:nvGraphicFramePr>
        <p:xfrm>
          <a:off x="1763688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/>
          <p:cNvCxnSpPr/>
          <p:nvPr/>
        </p:nvCxnSpPr>
        <p:spPr>
          <a:xfrm flipV="1">
            <a:off x="2411760" y="3284984"/>
            <a:ext cx="2122140" cy="216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131839" y="5629933"/>
            <a:ext cx="5390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Em seguida, calcula-se a frequência acumulada observada para cada valor</a:t>
            </a:r>
            <a:endParaRPr lang="pt-BR" altLang="pt-BR" sz="1400" dirty="0">
              <a:latin typeface="Tahoma" panose="020B060403050404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28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3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75967"/>
              </p:ext>
            </p:extLst>
          </p:nvPr>
        </p:nvGraphicFramePr>
        <p:xfrm>
          <a:off x="4572000" y="2996952"/>
          <a:ext cx="2325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3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23256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17153"/>
              </p:ext>
            </p:extLst>
          </p:nvPr>
        </p:nvGraphicFramePr>
        <p:xfrm>
          <a:off x="7020272" y="2998540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3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998540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74931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09600" imgH="241200" progId="Equation.DSMT4">
                  <p:embed/>
                </p:oleObj>
              </mc:Choice>
              <mc:Fallback>
                <p:oleObj name="Equation" r:id="rId7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95304"/>
              </p:ext>
            </p:extLst>
          </p:nvPr>
        </p:nvGraphicFramePr>
        <p:xfrm>
          <a:off x="4572000" y="3714750"/>
          <a:ext cx="25257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4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4750"/>
                        <a:ext cx="25257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46610"/>
              </p:ext>
            </p:extLst>
          </p:nvPr>
        </p:nvGraphicFramePr>
        <p:xfrm>
          <a:off x="7210227" y="3717032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4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227" y="3717032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1168"/>
              </p:ext>
            </p:extLst>
          </p:nvPr>
        </p:nvGraphicFramePr>
        <p:xfrm>
          <a:off x="499768" y="2550411"/>
          <a:ext cx="24384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30384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241200" progId="Equation.DSMT4">
                  <p:embed/>
                </p:oleObj>
              </mc:Choice>
              <mc:Fallback>
                <p:oleObj name="Equation" r:id="rId13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9093"/>
              </p:ext>
            </p:extLst>
          </p:nvPr>
        </p:nvGraphicFramePr>
        <p:xfrm>
          <a:off x="1763688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228600" progId="Equation.DSMT4">
                  <p:embed/>
                </p:oleObj>
              </mc:Choice>
              <mc:Fallback>
                <p:oleObj name="Equation" r:id="rId15" imgW="520560" imgH="228600" progId="Equation.DSMT4">
                  <p:embed/>
                  <p:pic>
                    <p:nvPicPr>
                      <p:cNvPr id="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16309"/>
              </p:ext>
            </p:extLst>
          </p:nvPr>
        </p:nvGraphicFramePr>
        <p:xfrm>
          <a:off x="2394344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2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44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/>
          <p:cNvCxnSpPr/>
          <p:nvPr/>
        </p:nvCxnSpPr>
        <p:spPr>
          <a:xfrm>
            <a:off x="3059832" y="3501008"/>
            <a:ext cx="1474068" cy="4320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796866" y="5414489"/>
            <a:ext cx="4725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Para variáveis contínuas, há diferença em considerar ou não o valor observado para contabilizar a frequência acumulada observada ...</a:t>
            </a:r>
            <a:endParaRPr lang="pt-BR" altLang="pt-BR" sz="1400" dirty="0">
              <a:latin typeface="Tahoma" panose="020B060403050404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11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3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80237"/>
              </p:ext>
            </p:extLst>
          </p:nvPr>
        </p:nvGraphicFramePr>
        <p:xfrm>
          <a:off x="4572000" y="2996952"/>
          <a:ext cx="2325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3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23256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63032"/>
              </p:ext>
            </p:extLst>
          </p:nvPr>
        </p:nvGraphicFramePr>
        <p:xfrm>
          <a:off x="7020272" y="2998540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3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998540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7046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09600" imgH="241200" progId="Equation.DSMT4">
                  <p:embed/>
                </p:oleObj>
              </mc:Choice>
              <mc:Fallback>
                <p:oleObj name="Equation" r:id="rId7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57326"/>
              </p:ext>
            </p:extLst>
          </p:nvPr>
        </p:nvGraphicFramePr>
        <p:xfrm>
          <a:off x="4860032" y="4535488"/>
          <a:ext cx="24526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500" imgH="279400" progId="Equation.DSMT4">
                  <p:embed/>
                </p:oleObj>
              </mc:Choice>
              <mc:Fallback>
                <p:oleObj name="Equation" r:id="rId9" imgW="1714500" imgH="279400" progId="Equation.DSMT4">
                  <p:embed/>
                  <p:pic>
                    <p:nvPicPr>
                      <p:cNvPr id="37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535488"/>
                        <a:ext cx="245268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78"/>
          <p:cNvGrpSpPr>
            <a:grpSpLocks/>
          </p:cNvGrpSpPr>
          <p:nvPr/>
        </p:nvGrpSpPr>
        <p:grpSpPr bwMode="auto">
          <a:xfrm>
            <a:off x="4996562" y="4830740"/>
            <a:ext cx="4052894" cy="490535"/>
            <a:chOff x="2819" y="3467"/>
            <a:chExt cx="2553" cy="309"/>
          </a:xfrm>
        </p:grpSpPr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061" y="3602"/>
              <a:ext cx="23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deve ser comparado a um valor crítico (tabelado)</a:t>
              </a:r>
              <a:endParaRPr lang="en-US" alt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auto">
            <a:xfrm>
              <a:off x="2819" y="3467"/>
              <a:ext cx="272" cy="227"/>
            </a:xfrm>
            <a:custGeom>
              <a:avLst/>
              <a:gdLst>
                <a:gd name="T0" fmla="*/ 0 w 272"/>
                <a:gd name="T1" fmla="*/ 0 h 227"/>
                <a:gd name="T2" fmla="*/ 51 w 272"/>
                <a:gd name="T3" fmla="*/ 186 h 227"/>
                <a:gd name="T4" fmla="*/ 272 w 272"/>
                <a:gd name="T5" fmla="*/ 227 h 227"/>
                <a:gd name="T6" fmla="*/ 0 60000 65536"/>
                <a:gd name="T7" fmla="*/ 0 60000 65536"/>
                <a:gd name="T8" fmla="*/ 0 60000 65536"/>
                <a:gd name="T9" fmla="*/ 0 w 272"/>
                <a:gd name="T10" fmla="*/ 0 h 227"/>
                <a:gd name="T11" fmla="*/ 272 w 272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27">
                  <a:moveTo>
                    <a:pt x="0" y="0"/>
                  </a:moveTo>
                  <a:cubicBezTo>
                    <a:pt x="8" y="31"/>
                    <a:pt x="6" y="148"/>
                    <a:pt x="51" y="186"/>
                  </a:cubicBezTo>
                  <a:cubicBezTo>
                    <a:pt x="96" y="224"/>
                    <a:pt x="226" y="218"/>
                    <a:pt x="272" y="2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1" name="Text Box 79"/>
          <p:cNvSpPr txBox="1">
            <a:spLocks noChangeArrowheads="1"/>
          </p:cNvSpPr>
          <p:nvPr/>
        </p:nvSpPr>
        <p:spPr bwMode="auto">
          <a:xfrm>
            <a:off x="4533901" y="5324475"/>
            <a:ext cx="461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charset="0"/>
              </a:rPr>
              <a:t>D</a:t>
            </a:r>
            <a:r>
              <a:rPr lang="pt-BR" altLang="pt-BR" sz="1600" dirty="0">
                <a:latin typeface="Tahoma" panose="020B0604030504040204" pitchFamily="34" charset="0"/>
              </a:rPr>
              <a:t> for maior que </a:t>
            </a:r>
            <a:r>
              <a:rPr lang="pt-BR" altLang="pt-BR" sz="1600" i="1" dirty="0" err="1">
                <a:latin typeface="Times New Roman" charset="0"/>
              </a:rPr>
              <a:t>D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, então 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e conclui-se que a distribuição teórica não é válida, com certo nível de significância.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4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56826"/>
              </p:ext>
            </p:extLst>
          </p:nvPr>
        </p:nvGraphicFramePr>
        <p:xfrm>
          <a:off x="4572000" y="3714750"/>
          <a:ext cx="25257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5080" imgH="393480" progId="Equation.DSMT4">
                  <p:embed/>
                </p:oleObj>
              </mc:Choice>
              <mc:Fallback>
                <p:oleObj name="Equation" r:id="rId11" imgW="1765080" imgH="393480" progId="Equation.DSMT4">
                  <p:embed/>
                  <p:pic>
                    <p:nvPicPr>
                      <p:cNvPr id="4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4750"/>
                        <a:ext cx="25257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34971"/>
              </p:ext>
            </p:extLst>
          </p:nvPr>
        </p:nvGraphicFramePr>
        <p:xfrm>
          <a:off x="7210227" y="3717032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520" imgH="393480" progId="Equation.DSMT4">
                  <p:embed/>
                </p:oleObj>
              </mc:Choice>
              <mc:Fallback>
                <p:oleObj name="Equation" r:id="rId13" imgW="1244520" imgH="393480" progId="Equation.DSMT4">
                  <p:embed/>
                  <p:pic>
                    <p:nvPicPr>
                      <p:cNvPr id="4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227" y="3717032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75774"/>
              </p:ext>
            </p:extLst>
          </p:nvPr>
        </p:nvGraphicFramePr>
        <p:xfrm>
          <a:off x="499768" y="2550411"/>
          <a:ext cx="36576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19196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241200" progId="Equation.DSMT4">
                  <p:embed/>
                </p:oleObj>
              </mc:Choice>
              <mc:Fallback>
                <p:oleObj name="Equation" r:id="rId15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91185"/>
              </p:ext>
            </p:extLst>
          </p:nvPr>
        </p:nvGraphicFramePr>
        <p:xfrm>
          <a:off x="1763688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71161"/>
              </p:ext>
            </p:extLst>
          </p:nvPr>
        </p:nvGraphicFramePr>
        <p:xfrm>
          <a:off x="2394344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20560" imgH="228600" progId="Equation.DSMT4">
                  <p:embed/>
                </p:oleObj>
              </mc:Choice>
              <mc:Fallback>
                <p:oleObj name="Equation" r:id="rId19" imgW="520560" imgH="228600" progId="Equation.DSMT4">
                  <p:embed/>
                  <p:pic>
                    <p:nvPicPr>
                      <p:cNvPr id="2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44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3538016" y="4625840"/>
            <a:ext cx="612000" cy="277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95536" y="6290156"/>
            <a:ext cx="8054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Por fim, calcula-se a estatística </a:t>
            </a:r>
            <a:r>
              <a:rPr lang="pt-BR" alt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altLang="pt-BR" sz="1400" dirty="0">
                <a:latin typeface="Tahoma" panose="020B0604030504040204" pitchFamily="34" charset="0"/>
              </a:rPr>
              <a:t> que corresponde a diferença máxima entre as frequências acumuladas esperadas e observadas</a:t>
            </a:r>
            <a:endParaRPr lang="pt-BR" altLang="pt-BR" sz="1400" dirty="0">
              <a:latin typeface="Tahoma" panose="020B060403050404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8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KS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57375" y="1390650"/>
          <a:ext cx="5572124" cy="5386383"/>
        </p:xfrm>
        <a:graphic>
          <a:graphicData uri="http://schemas.openxmlformats.org/drawingml/2006/table">
            <a:tbl>
              <a:tblPr/>
              <a:tblGrid>
                <a:gridCol w="105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Tamanho da amostra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Nível de significância para 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pt-BR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crít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máx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pt-BR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 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pt-BR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0,776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0,842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0,733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68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Mais de 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18603" name="Object 67"/>
          <p:cNvGraphicFramePr>
            <a:graphicFrameLocks noChangeAspect="1"/>
          </p:cNvGraphicFramePr>
          <p:nvPr/>
        </p:nvGraphicFramePr>
        <p:xfrm>
          <a:off x="3184525" y="6372225"/>
          <a:ext cx="298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200" imgH="419100" progId="Equation.DSMT4">
                  <p:embed/>
                </p:oleObj>
              </mc:Choice>
              <mc:Fallback>
                <p:oleObj name="Equation" r:id="rId3" imgW="330200" imgH="419100" progId="Equation.DSMT4">
                  <p:embed/>
                  <p:pic>
                    <p:nvPicPr>
                      <p:cNvPr id="1860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6372225"/>
                        <a:ext cx="298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4" name="Object 4"/>
          <p:cNvGraphicFramePr>
            <a:graphicFrameLocks noChangeAspect="1"/>
          </p:cNvGraphicFramePr>
          <p:nvPr/>
        </p:nvGraphicFramePr>
        <p:xfrm>
          <a:off x="4051300" y="6372225"/>
          <a:ext cx="287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362" imgH="418918" progId="Equation.DSMT4">
                  <p:embed/>
                </p:oleObj>
              </mc:Choice>
              <mc:Fallback>
                <p:oleObj name="Equation" r:id="rId5" imgW="317362" imgH="418918" progId="Equation.DSMT4">
                  <p:embed/>
                  <p:pic>
                    <p:nvPicPr>
                      <p:cNvPr id="18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6372225"/>
                        <a:ext cx="2873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5" name="Object 5"/>
          <p:cNvGraphicFramePr>
            <a:graphicFrameLocks noChangeAspect="1"/>
          </p:cNvGraphicFramePr>
          <p:nvPr/>
        </p:nvGraphicFramePr>
        <p:xfrm>
          <a:off x="4978400" y="6372225"/>
          <a:ext cx="298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200" imgH="419100" progId="Equation.DSMT4">
                  <p:embed/>
                </p:oleObj>
              </mc:Choice>
              <mc:Fallback>
                <p:oleObj name="Equation" r:id="rId7" imgW="330200" imgH="419100" progId="Equation.DSMT4">
                  <p:embed/>
                  <p:pic>
                    <p:nvPicPr>
                      <p:cNvPr id="18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6372225"/>
                        <a:ext cx="298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6" name="Object 6"/>
          <p:cNvGraphicFramePr>
            <a:graphicFrameLocks noChangeAspect="1"/>
          </p:cNvGraphicFramePr>
          <p:nvPr/>
        </p:nvGraphicFramePr>
        <p:xfrm>
          <a:off x="5916613" y="6372225"/>
          <a:ext cx="2873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362" imgH="418918" progId="Equation.DSMT4">
                  <p:embed/>
                </p:oleObj>
              </mc:Choice>
              <mc:Fallback>
                <p:oleObj name="Equation" r:id="rId9" imgW="317362" imgH="418918" progId="Equation.DSMT4">
                  <p:embed/>
                  <p:pic>
                    <p:nvPicPr>
                      <p:cNvPr id="18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6372225"/>
                        <a:ext cx="2873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7" name="Object 7"/>
          <p:cNvGraphicFramePr>
            <a:graphicFrameLocks noChangeAspect="1"/>
          </p:cNvGraphicFramePr>
          <p:nvPr/>
        </p:nvGraphicFramePr>
        <p:xfrm>
          <a:off x="6834188" y="6372225"/>
          <a:ext cx="2873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362" imgH="418918" progId="Equation.DSMT4">
                  <p:embed/>
                </p:oleObj>
              </mc:Choice>
              <mc:Fallback>
                <p:oleObj name="Equation" r:id="rId11" imgW="317362" imgH="418918" progId="Equation.DSMT4">
                  <p:embed/>
                  <p:pic>
                    <p:nvPicPr>
                      <p:cNvPr id="18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6372225"/>
                        <a:ext cx="2873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4D4E5-471A-4393-8F0F-C816B8C00474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580112" y="6309320"/>
            <a:ext cx="936104" cy="48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45978"/>
              </p:ext>
            </p:extLst>
          </p:nvPr>
        </p:nvGraphicFramePr>
        <p:xfrm>
          <a:off x="4338638" y="4493940"/>
          <a:ext cx="107156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22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4493940"/>
                        <a:ext cx="1071562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89847"/>
              </p:ext>
            </p:extLst>
          </p:nvPr>
        </p:nvGraphicFramePr>
        <p:xfrm>
          <a:off x="6016625" y="4471715"/>
          <a:ext cx="22891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228600" progId="Equation.DSMT4">
                  <p:embed/>
                </p:oleObj>
              </mc:Choice>
              <mc:Fallback>
                <p:oleObj name="Equation" r:id="rId5" imgW="1600200" imgH="228600" progId="Equation.DSMT4">
                  <p:embed/>
                  <p:pic>
                    <p:nvPicPr>
                      <p:cNvPr id="23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4471715"/>
                        <a:ext cx="22891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7274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4195763" y="5157192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pode-se aceitar a hipótese de que os dados provenham de uma distribuição normal a 5% de significância.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1095375" y="2390775"/>
            <a:ext cx="327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Valores padronizados ordenados: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21" name="Group 5"/>
          <p:cNvGraphicFramePr>
            <a:graphicFrameLocks noGrp="1"/>
          </p:cNvGraphicFramePr>
          <p:nvPr/>
        </p:nvGraphicFramePr>
        <p:xfrm>
          <a:off x="1187450" y="2776538"/>
          <a:ext cx="6696075" cy="1081088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2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Deseja-se testar a hipótese de que esta variável aleatória tenha distribuição normal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1952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10346"/>
              </p:ext>
            </p:extLst>
          </p:nvPr>
        </p:nvGraphicFramePr>
        <p:xfrm>
          <a:off x="4338638" y="4020865"/>
          <a:ext cx="24526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500" imgH="279400" progId="Equation.DSMT4">
                  <p:embed/>
                </p:oleObj>
              </mc:Choice>
              <mc:Fallback>
                <p:oleObj name="Equation" r:id="rId8" imgW="1714500" imgH="279400" progId="Equation.DSMT4">
                  <p:embed/>
                  <p:pic>
                    <p:nvPicPr>
                      <p:cNvPr id="1952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4020865"/>
                        <a:ext cx="245268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05D4-57E6-476F-B01E-5139CC4EFAB3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Teste de Kolmogorov-Smirnov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2089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É o teste mais apropriado para dados ordenados;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Ideal quando a variável tem distribuição contínua;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Não há uma modificação quando se estima os parâmetros de uma distribuição (não há perdas de graus de liberdade como no teste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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R: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E8E3-D30D-4AB0-96CE-A2D43AF8C51C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84213" y="4122946"/>
            <a:ext cx="7452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dados &lt;- c(2.2,4.1,3.5,4.5,5,3.7,3,2.6,3.4,1.6,3.1,3.3,3.8,3.1,4.7,3.7,2.5,4.3,4.9,3.6,2.9,3.3,3.9,3.1,4.8,3.1,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3.7,4.4,3.2,4.1,1.9,3.4,4.7,3.8,3,2.6,3.9,3,4.2,3.5)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ks.test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(dados,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pnorm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mean(dados),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(dados) 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One-sample Kolmogorov-Smirnov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dados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 = 0.08192, p-value = 0.9512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hypothesis: two-sided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3764161" y="5551066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pode-se aceitar a hipótese de que os dados provenham de uma distribuição normal a 5% de significância.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456472" y="535956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64384" y="445076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191968" y="4450760"/>
            <a:ext cx="187220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  <p:bldP spid="3" grpId="0"/>
      <p:bldP spid="7" grpId="0"/>
      <p:bldP spid="4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Uma amostra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Wilcoxon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r>
              <a:rPr lang="pt-BR" altLang="pt-BR" sz="1400" dirty="0">
                <a:latin typeface="Tahoma" panose="020B0604030504040204" pitchFamily="34" charset="0"/>
              </a:rPr>
              <a:t> para duas amostras</a:t>
            </a:r>
          </a:p>
        </p:txBody>
      </p:sp>
      <p:sp>
        <p:nvSpPr>
          <p:cNvPr id="7" name="AutoShape 74"/>
          <p:cNvSpPr>
            <a:spLocks noChangeArrowheads="1"/>
          </p:cNvSpPr>
          <p:nvPr/>
        </p:nvSpPr>
        <p:spPr bwMode="auto">
          <a:xfrm>
            <a:off x="2300288" y="34385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auto">
          <a:xfrm>
            <a:off x="2406650" y="37687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Dunn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Spearman</a:t>
            </a: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90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07" name="Text Box 87"/>
          <p:cNvSpPr txBox="1">
            <a:spLocks noChangeArrowheads="1"/>
          </p:cNvSpPr>
          <p:nvPr/>
        </p:nvSpPr>
        <p:spPr bwMode="auto">
          <a:xfrm>
            <a:off x="685799" y="1371600"/>
            <a:ext cx="811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Uma determinada técnica de processamento digital é conhecida por melhorar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visual de imagens. A fim de comprovar sua eficiência, 20 imagens (de diferentes regiões e de usos e ocupação) foram processadas e apresentadas a um especialista que as classificou antes e depois deste processamento (em notas de 1 a 5), de forma totalmente independente, segundo a facilidade em distinguir os diferentes alvos presentes. Os resultados são apresentados abaixo (dados fictícios). Baseando-se nesses resultados, pode-se concluir que esta técnica realmente melhora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das imagens?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0184"/>
              </p:ext>
            </p:extLst>
          </p:nvPr>
        </p:nvGraphicFramePr>
        <p:xfrm>
          <a:off x="785813" y="3530600"/>
          <a:ext cx="2714624" cy="2970213"/>
        </p:xfrm>
        <a:graphic>
          <a:graphicData uri="http://schemas.openxmlformats.org/drawingml/2006/table">
            <a:tbl>
              <a:tblPr/>
              <a:tblGrid>
                <a:gridCol w="67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Imagem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Antes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Depois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41879"/>
              </p:ext>
            </p:extLst>
          </p:nvPr>
        </p:nvGraphicFramePr>
        <p:xfrm>
          <a:off x="3857625" y="3530600"/>
          <a:ext cx="2714624" cy="2970213"/>
        </p:xfrm>
        <a:graphic>
          <a:graphicData uri="http://schemas.openxmlformats.org/drawingml/2006/table">
            <a:tbl>
              <a:tblPr/>
              <a:tblGrid>
                <a:gridCol w="67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Imagem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Antes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Depois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29438" y="5181600"/>
            <a:ext cx="2071687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# negativos: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# positivos: 14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# nulos: 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124200" y="3527425"/>
          <a:ext cx="376238" cy="2970213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196013" y="3532188"/>
          <a:ext cx="377825" cy="2970213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32588" y="3532188"/>
            <a:ext cx="2071687" cy="1385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95263" indent="-195263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t-BR" sz="1400" dirty="0">
                <a:latin typeface="Tahoma" panose="020B0604030504040204" pitchFamily="34" charset="0"/>
              </a:rPr>
              <a:t>Critérios:</a:t>
            </a:r>
          </a:p>
          <a:p>
            <a:pPr marL="363538" eaLnBrk="1" hangingPunct="1">
              <a:lnSpc>
                <a:spcPct val="150000"/>
              </a:lnSpc>
              <a:defRPr/>
            </a:pPr>
            <a:r>
              <a:rPr lang="pt-BR" sz="1400" dirty="0">
                <a:latin typeface="Tahoma" panose="020B0604030504040204" pitchFamily="34" charset="0"/>
              </a:rPr>
              <a:t>Positivo: melhorou</a:t>
            </a:r>
          </a:p>
          <a:p>
            <a:pPr marL="363538" eaLnBrk="1" hangingPunct="1">
              <a:lnSpc>
                <a:spcPct val="150000"/>
              </a:lnSpc>
              <a:defRPr/>
            </a:pPr>
            <a:r>
              <a:rPr lang="pt-BR" sz="1400" dirty="0">
                <a:latin typeface="Tahoma" panose="020B0604030504040204" pitchFamily="34" charset="0"/>
              </a:rPr>
              <a:t>Negativo: piorou</a:t>
            </a:r>
          </a:p>
          <a:p>
            <a:pPr marL="363538" eaLnBrk="1" hangingPunct="1">
              <a:lnSpc>
                <a:spcPct val="150000"/>
              </a:lnSpc>
              <a:defRPr/>
            </a:pPr>
            <a:r>
              <a:rPr lang="pt-BR" sz="1400" dirty="0">
                <a:latin typeface="Tahoma" panose="020B0604030504040204" pitchFamily="34" charset="0"/>
              </a:rPr>
              <a:t>Nulo: indiferente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8828E-5AD7-490E-BEA4-094FD3C21832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500063" y="4273550"/>
            <a:ext cx="8429625" cy="789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representa o número de resultados positivos nas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observações, então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     X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~ Binomial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2143125" y="4633913"/>
            <a:ext cx="2714625" cy="41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 = 0,5</a:t>
            </a:r>
            <a:r>
              <a:rPr lang="pt-BR" altLang="pt-BR" sz="1600" dirty="0">
                <a:latin typeface="Tahoma" panose="020B0604030504040204" pitchFamily="34" charset="0"/>
              </a:rPr>
              <a:t> (se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verdadeira)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4857750" y="4633913"/>
            <a:ext cx="4071938" cy="41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</a:rPr>
              <a:t> = 17</a:t>
            </a:r>
            <a:r>
              <a:rPr lang="pt-BR" altLang="pt-BR" sz="1600" dirty="0">
                <a:latin typeface="Tahoma" panose="020B0604030504040204" pitchFamily="34" charset="0"/>
              </a:rPr>
              <a:t> (os empates são desconsiderados)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00063" y="3429000"/>
            <a:ext cx="8429625" cy="789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(+) = 0,5   </a:t>
            </a:r>
            <a:r>
              <a:rPr lang="pt-BR" altLang="pt-BR" sz="1600" dirty="0">
                <a:latin typeface="Tahoma" panose="020B0604030504040204" pitchFamily="34" charset="0"/>
              </a:rPr>
              <a:t>(a técnica não tem efeito sobre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de imagens)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(+) &gt; 0,5</a:t>
            </a:r>
            <a:r>
              <a:rPr lang="pt-BR" altLang="pt-BR" sz="1600" i="1" dirty="0">
                <a:latin typeface="Times New Roman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</a:rPr>
              <a:t>(a técnica melhora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de imagens)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E86A1-5760-4D2F-997E-B3A43075DEEE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685799" y="1371600"/>
            <a:ext cx="811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Uma determinada técnica de processamento digital é conhecida por melhorar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visual de imagens. A fim de comprovar sua eficiência, 20 imagens (de diferentes regiões e de usos e ocupação) foram processadas e apresentadas a um especialista que as classificou antes e depois deste processamento (em notas de 1 a 5), de forma totalmente independente, segundo a facilidade em distinguir os diferentes alvos presentes. Os resultados são apresentados abaixo (dados fictícios). Baseando-se nesses resultados, pode-se concluir que esta técnica realmente melhora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das imagens?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  <p:bldP spid="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556" name="Text Box 122"/>
          <p:cNvSpPr txBox="1">
            <a:spLocks noChangeArrowheads="1"/>
          </p:cNvSpPr>
          <p:nvPr/>
        </p:nvSpPr>
        <p:spPr bwMode="auto">
          <a:xfrm>
            <a:off x="500063" y="3429000"/>
            <a:ext cx="8429625" cy="7894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(+) = 0,5   </a:t>
            </a:r>
            <a:r>
              <a:rPr lang="pt-BR" altLang="pt-BR" sz="1600" dirty="0">
                <a:latin typeface="Tahoma" panose="020B0604030504040204" pitchFamily="34" charset="0"/>
              </a:rPr>
              <a:t>(a técnica não tem efeito sobre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de imagens)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(+) &gt; 0,5</a:t>
            </a:r>
            <a:r>
              <a:rPr lang="pt-BR" altLang="pt-BR" sz="1600" i="1" dirty="0">
                <a:latin typeface="Times New Roman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</a:rPr>
              <a:t>(a técnica melhora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de imagens)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9425"/>
            <a:ext cx="37861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3368675" y="5021268"/>
            <a:ext cx="855663" cy="554038"/>
            <a:chOff x="4559" y="3793"/>
            <a:chExt cx="539" cy="349"/>
          </a:xfrm>
        </p:grpSpPr>
        <p:sp>
          <p:nvSpPr>
            <p:cNvPr id="23571" name="AutoShape 137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72" name="Rectangle 138"/>
            <p:cNvSpPr>
              <a:spLocks noChangeArrowheads="1"/>
            </p:cNvSpPr>
            <p:nvPr/>
          </p:nvSpPr>
          <p:spPr bwMode="auto">
            <a:xfrm flipH="1">
              <a:off x="4559" y="3929"/>
              <a:ext cx="5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>
                  <a:latin typeface="Tahoma" panose="020B0604030504040204" pitchFamily="34" charset="0"/>
                </a:rPr>
                <a:t>falso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4530725" y="4268788"/>
            <a:ext cx="4214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Adotando-se 5% de significância,</a:t>
            </a: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4530725" y="4598988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forem observados 13 ou mais valores positivos, já que</a:t>
            </a: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4530725" y="5213350"/>
            <a:ext cx="3582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P(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 12) = 7,2%          P(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 13) = 2,5%</a:t>
            </a:r>
          </a:p>
        </p:txBody>
      </p: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1214438" y="5930909"/>
            <a:ext cx="2128837" cy="357188"/>
            <a:chOff x="3363" y="3977"/>
            <a:chExt cx="1341" cy="225"/>
          </a:xfrm>
        </p:grpSpPr>
        <p:sp>
          <p:nvSpPr>
            <p:cNvPr id="23569" name="Rectangle 136"/>
            <p:cNvSpPr>
              <a:spLocks noChangeArrowheads="1"/>
            </p:cNvSpPr>
            <p:nvPr/>
          </p:nvSpPr>
          <p:spPr bwMode="auto">
            <a:xfrm>
              <a:off x="3799" y="3989"/>
              <a:ext cx="4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70" name="AutoShape 137"/>
            <p:cNvSpPr>
              <a:spLocks/>
            </p:cNvSpPr>
            <p:nvPr/>
          </p:nvSpPr>
          <p:spPr bwMode="auto">
            <a:xfrm rot="-5400000">
              <a:off x="4011" y="3329"/>
              <a:ext cx="45" cy="1341"/>
            </a:xfrm>
            <a:prstGeom prst="leftBrace">
              <a:avLst>
                <a:gd name="adj1" fmla="val 103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3351213" y="5922954"/>
            <a:ext cx="863600" cy="365124"/>
            <a:chOff x="4160" y="3972"/>
            <a:chExt cx="544" cy="230"/>
          </a:xfrm>
        </p:grpSpPr>
        <p:sp>
          <p:nvSpPr>
            <p:cNvPr id="23567" name="Rectangle 139"/>
            <p:cNvSpPr>
              <a:spLocks noChangeArrowheads="1"/>
            </p:cNvSpPr>
            <p:nvPr/>
          </p:nvSpPr>
          <p:spPr bwMode="auto">
            <a:xfrm>
              <a:off x="4190" y="3989"/>
              <a:ext cx="4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68" name="AutoShape 140"/>
            <p:cNvSpPr>
              <a:spLocks/>
            </p:cNvSpPr>
            <p:nvPr/>
          </p:nvSpPr>
          <p:spPr bwMode="auto">
            <a:xfrm rot="-5400000">
              <a:off x="4409" y="3723"/>
              <a:ext cx="45" cy="544"/>
            </a:xfrm>
            <a:prstGeom prst="leftBrace">
              <a:avLst>
                <a:gd name="adj1" fmla="val 1030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31" name="Text Box 148"/>
          <p:cNvSpPr txBox="1">
            <a:spLocks noChangeArrowheads="1"/>
          </p:cNvSpPr>
          <p:nvPr/>
        </p:nvSpPr>
        <p:spPr bwMode="auto">
          <a:xfrm>
            <a:off x="4530725" y="5959475"/>
            <a:ext cx="455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5%, ou seja, a técnica parece mesmo melhorar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de imagens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530725" y="5529263"/>
            <a:ext cx="3714750" cy="4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# positivos observados: 14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21B6-4239-4AB5-BAA2-EB6968405E07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85799" y="1371600"/>
            <a:ext cx="811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Uma determinada técnica de processamento digital é conhecida por melhorar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visual de imagens. A fim de comprovar sua eficiência, 20 imagens (de diferentes regiões e de usos e ocupação) foram processadas e apresentadas a um especialista que as classificou antes e depois deste processamento (em notas de 1 a 5), de forma totalmente independente, segundo a facilidade em distinguir os diferentes alvos presentes. Os resultados são apresentados abaixo (dados fictícios). Baseando-se nesses resultados, pode-se concluir que esta técnica realmente melhora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das imagens?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17" grpId="0" build="p" autoUpdateAnimBg="0"/>
      <p:bldP spid="18" grpId="0"/>
      <p:bldP spid="31" grpId="0"/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4099" name="Grupo 4"/>
          <p:cNvGrpSpPr>
            <a:grpSpLocks/>
          </p:cNvGrpSpPr>
          <p:nvPr/>
        </p:nvGrpSpPr>
        <p:grpSpPr bwMode="auto">
          <a:xfrm>
            <a:off x="684212" y="1916831"/>
            <a:ext cx="1583829" cy="1935725"/>
            <a:chOff x="585788" y="1606550"/>
            <a:chExt cx="1825625" cy="2507863"/>
          </a:xfrm>
        </p:grpSpPr>
        <p:pic>
          <p:nvPicPr>
            <p:cNvPr id="41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CaixaDeTexto 5"/>
            <p:cNvSpPr txBox="1">
              <a:spLocks noChangeArrowheads="1"/>
            </p:cNvSpPr>
            <p:nvPr/>
          </p:nvSpPr>
          <p:spPr bwMode="auto">
            <a:xfrm>
              <a:off x="971854" y="3755542"/>
              <a:ext cx="1131179" cy="3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TM R5G4B3</a:t>
              </a:r>
            </a:p>
          </p:txBody>
        </p:sp>
      </p:grpSp>
      <p:grpSp>
        <p:nvGrpSpPr>
          <p:cNvPr id="4100" name="Grupo 3"/>
          <p:cNvGrpSpPr>
            <a:grpSpLocks/>
          </p:cNvGrpSpPr>
          <p:nvPr/>
        </p:nvGrpSpPr>
        <p:grpSpPr bwMode="auto">
          <a:xfrm>
            <a:off x="2700337" y="1916831"/>
            <a:ext cx="1583829" cy="1935725"/>
            <a:chOff x="2601913" y="1606550"/>
            <a:chExt cx="1825625" cy="2507863"/>
          </a:xfrm>
        </p:grpSpPr>
        <p:pic>
          <p:nvPicPr>
            <p:cNvPr id="4111" name="Image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913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CaixaDeTexto 8"/>
            <p:cNvSpPr txBox="1">
              <a:spLocks noChangeArrowheads="1"/>
            </p:cNvSpPr>
            <p:nvPr/>
          </p:nvSpPr>
          <p:spPr bwMode="auto">
            <a:xfrm>
              <a:off x="2987979" y="3755542"/>
              <a:ext cx="1131179" cy="3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TM R3G4B5</a:t>
              </a:r>
            </a:p>
          </p:txBody>
        </p:sp>
      </p:grpSp>
      <p:grpSp>
        <p:nvGrpSpPr>
          <p:cNvPr id="4101" name="Grupo 2"/>
          <p:cNvGrpSpPr>
            <a:grpSpLocks/>
          </p:cNvGrpSpPr>
          <p:nvPr/>
        </p:nvGrpSpPr>
        <p:grpSpPr bwMode="auto">
          <a:xfrm>
            <a:off x="4716462" y="1916831"/>
            <a:ext cx="1583829" cy="1935725"/>
            <a:chOff x="4618038" y="1606550"/>
            <a:chExt cx="1825625" cy="2507863"/>
          </a:xfrm>
        </p:grpSpPr>
        <p:pic>
          <p:nvPicPr>
            <p:cNvPr id="4109" name="Imagem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038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CaixaDeTexto 9"/>
            <p:cNvSpPr txBox="1">
              <a:spLocks noChangeArrowheads="1"/>
            </p:cNvSpPr>
            <p:nvPr/>
          </p:nvSpPr>
          <p:spPr bwMode="auto">
            <a:xfrm>
              <a:off x="5004104" y="3755542"/>
              <a:ext cx="1131179" cy="3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TM R4G3B5</a:t>
              </a:r>
            </a:p>
          </p:txBody>
        </p:sp>
      </p:grpSp>
      <p:grpSp>
        <p:nvGrpSpPr>
          <p:cNvPr id="4102" name="Grupo 1"/>
          <p:cNvGrpSpPr>
            <a:grpSpLocks/>
          </p:cNvGrpSpPr>
          <p:nvPr/>
        </p:nvGrpSpPr>
        <p:grpSpPr bwMode="auto">
          <a:xfrm>
            <a:off x="6732587" y="1916831"/>
            <a:ext cx="1583829" cy="1935725"/>
            <a:chOff x="6634163" y="1606550"/>
            <a:chExt cx="1825625" cy="2507863"/>
          </a:xfrm>
        </p:grpSpPr>
        <p:pic>
          <p:nvPicPr>
            <p:cNvPr id="4107" name="Imagem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163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CaixaDeTexto 10"/>
            <p:cNvSpPr txBox="1">
              <a:spLocks noChangeArrowheads="1"/>
            </p:cNvSpPr>
            <p:nvPr/>
          </p:nvSpPr>
          <p:spPr bwMode="auto">
            <a:xfrm>
              <a:off x="7020228" y="3755542"/>
              <a:ext cx="1131179" cy="3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TM R5G3B4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539750" y="3867150"/>
            <a:ext cx="59347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latin typeface="Tahoma" panose="020B0604030504040204" pitchFamily="34" charset="0"/>
              </a:rPr>
              <a:t>Qual destas composições coloridas tem a melhor </a:t>
            </a:r>
            <a:r>
              <a:rPr lang="pt-BR" sz="1400" dirty="0" err="1">
                <a:latin typeface="Tahoma" panose="020B0604030504040204" pitchFamily="34" charset="0"/>
              </a:rPr>
              <a:t>interpretabilidade</a:t>
            </a:r>
            <a:r>
              <a:rPr lang="pt-BR" sz="1400" dirty="0">
                <a:latin typeface="Tahoma" panose="020B0604030504040204" pitchFamily="34" charset="0"/>
              </a:rPr>
              <a:t>?</a:t>
            </a:r>
          </a:p>
          <a:p>
            <a:pPr marL="355600">
              <a:defRPr/>
            </a:pPr>
            <a:r>
              <a:rPr lang="pt-BR" sz="1400" dirty="0">
                <a:latin typeface="Tahoma" panose="020B0604030504040204" pitchFamily="34" charset="0"/>
              </a:rPr>
              <a:t>Depende de qual a aplicação...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>
                <a:latin typeface="Tahoma" panose="020B0604030504040204" pitchFamily="34" charset="0"/>
              </a:rPr>
              <a:t>Detecção de desmatamentos?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>
                <a:latin typeface="Tahoma" panose="020B0604030504040204" pitchFamily="34" charset="0"/>
              </a:rPr>
              <a:t>Avaliação de áreas degradadas?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>
                <a:latin typeface="Tahoma" panose="020B0604030504040204" pitchFamily="34" charset="0"/>
              </a:rPr>
              <a:t>Definição de níveis de regeneração?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>
                <a:latin typeface="Tahoma" panose="020B0604030504040204" pitchFamily="34" charset="0"/>
              </a:rPr>
              <a:t>Delimitação de corpos d’água?</a:t>
            </a:r>
          </a:p>
          <a:p>
            <a:pPr marL="355600" indent="-355600">
              <a:defRPr/>
            </a:pPr>
            <a:endParaRPr lang="pt-BR" sz="1400" dirty="0">
              <a:latin typeface="Tahoma" panose="020B0604030504040204" pitchFamily="34" charset="0"/>
            </a:endParaRPr>
          </a:p>
          <a:p>
            <a:pPr marL="355600" indent="-355600">
              <a:defRPr/>
            </a:pPr>
            <a:r>
              <a:rPr lang="pt-BR" sz="1400" dirty="0">
                <a:latin typeface="Tahoma" panose="020B0604030504040204" pitchFamily="34" charset="0"/>
              </a:rPr>
              <a:t>Podemos dizer que há uma composição preferencial para uma dada aplicação?</a:t>
            </a:r>
          </a:p>
          <a:p>
            <a:pPr marL="355600" indent="-355600">
              <a:defRPr/>
            </a:pPr>
            <a:endParaRPr lang="pt-BR" sz="1400" dirty="0">
              <a:latin typeface="Tahoma" panose="020B0604030504040204" pitchFamily="34" charset="0"/>
            </a:endParaRPr>
          </a:p>
          <a:p>
            <a:pPr marL="355600" indent="-355600">
              <a:defRPr/>
            </a:pPr>
            <a:r>
              <a:rPr lang="pt-BR" sz="1400" dirty="0">
                <a:latin typeface="Tahoma" panose="020B0604030504040204" pitchFamily="34" charset="0"/>
              </a:rPr>
              <a:t>Que tal se várias pessoas dessem uma nota a cada uma indicando quais elas mais preferem? Sendo 1 a melhor até 4 a pior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94638"/>
              </p:ext>
            </p:extLst>
          </p:nvPr>
        </p:nvGraphicFramePr>
        <p:xfrm>
          <a:off x="6489644" y="4365104"/>
          <a:ext cx="2474844" cy="174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Tahoma" panose="020B0604030504040204" pitchFamily="34" charset="0"/>
                        </a:rPr>
                        <a:t>R5G4B3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Tahoma" panose="020B0604030504040204" pitchFamily="34" charset="0"/>
                        </a:rPr>
                        <a:t>R3G4B5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Tahoma" panose="020B0604030504040204" pitchFamily="34" charset="0"/>
                        </a:rPr>
                        <a:t>R4G3B5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Tahoma" panose="020B0604030504040204" pitchFamily="34" charset="0"/>
                        </a:rPr>
                        <a:t>R5G3B4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>
            <a:spLocks noChangeArrowheads="1"/>
          </p:cNvSpPr>
          <p:nvPr/>
        </p:nvSpPr>
        <p:spPr bwMode="auto">
          <a:xfrm rot="-5400000">
            <a:off x="5642801" y="5228352"/>
            <a:ext cx="14173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Tahoma" panose="020B0604030504040204" pitchFamily="34" charset="0"/>
              </a:rPr>
              <a:t>(1 – melhor; 4 – pior)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1B837-4871-4297-9099-96DCA5B1AC5D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474522" y="6146140"/>
            <a:ext cx="256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defRPr/>
            </a:pPr>
            <a:r>
              <a:rPr 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Será que há evidências para escolher a melhor?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750" y="1412776"/>
            <a:ext cx="113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Exemplo 1</a:t>
            </a:r>
          </a:p>
        </p:txBody>
      </p:sp>
    </p:spTree>
    <p:extLst>
      <p:ext uri="{BB962C8B-B14F-4D97-AF65-F5344CB8AC3E}">
        <p14:creationId xmlns:p14="http://schemas.microsoft.com/office/powerpoint/2010/main" val="14167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É comum calcular-se o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 = </a:t>
            </a:r>
            <a:r>
              <a:rPr lang="pt-BR" altLang="pt-BR" sz="1600" dirty="0" err="1">
                <a:latin typeface="Times New Roman" charset="0"/>
                <a:cs typeface="Times New Roman" charset="0"/>
                <a:sym typeface="Symbol" pitchFamily="18" charset="2"/>
              </a:rPr>
              <a:t>mín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[P(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 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); P(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 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)]</a:t>
            </a:r>
            <a:r>
              <a:rPr lang="pt-BR" altLang="pt-BR" sz="1600" dirty="0">
                <a:latin typeface="Tahoma" panose="020B0604030504040204" pitchFamily="34" charset="0"/>
              </a:rPr>
              <a:t>, que indica o quão raro é observar valores tão extremos quanto o observado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grandes amostras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25</a:t>
            </a:r>
            <a:r>
              <a:rPr lang="pt-BR" altLang="pt-BR" sz="1600" dirty="0">
                <a:latin typeface="Tahoma" panose="020B0604030504040204" pitchFamily="34" charset="0"/>
              </a:rPr>
              <a:t>), a distribuição binomial aproxima-se da normal e então um teste z (com correção de continuidade) pode ser empregado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Considera apenas o sentido da mudança e não sua grandeza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É equivalente ao teste paramétrico t pareado (cujo poder é superior para amostras grandes e quando as condições prévias recomendadas são verdadeiras)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R: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a&lt;-c(4,3,2,4,3,1,5,3,1,5,2,3,3,3,3,1,4,2,4,2)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d&lt;-c(5,5,2,3,4,2,4,4,3,5,3,2,4,4,5,3,4,4,5,3)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p&lt;-sum(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d-a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&gt; 0, na.rm = TRUE)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(a)- sum(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d-a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== 0, na.rm = TRUE)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binom.test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(p, n)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80EE-907C-4458-99AB-4F421DFAC00A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60440" y="5097958"/>
            <a:ext cx="52920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Exact binomial test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data:  14 and 17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number of successes = 14, number of trials = 17, p-value = 0.01273</a:t>
            </a:r>
          </a:p>
        </p:txBody>
      </p:sp>
      <p:sp>
        <p:nvSpPr>
          <p:cNvPr id="7" name="Elipse 6"/>
          <p:cNvSpPr/>
          <p:nvPr/>
        </p:nvSpPr>
        <p:spPr>
          <a:xfrm>
            <a:off x="8203464" y="564760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3995936" y="6007640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5%, ou seja, a técnica parece mesmo melhorar a </a:t>
            </a:r>
            <a:r>
              <a:rPr lang="pt-BR" altLang="pt-BR" sz="1600" dirty="0" err="1">
                <a:latin typeface="Tahoma" panose="020B0604030504040204" pitchFamily="34" charset="0"/>
              </a:rPr>
              <a:t>interpretabilidade</a:t>
            </a:r>
            <a:r>
              <a:rPr lang="pt-BR" altLang="pt-BR" sz="1600" dirty="0">
                <a:latin typeface="Tahoma" panose="020B0604030504040204" pitchFamily="34" charset="0"/>
              </a:rPr>
              <a:t> de imagens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5" grpId="0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60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de uma cultura qualquer, um classificador automático pode utilizar uma ou mais imagens de uma mesma região. Espera-se que a utilização de imagens de duas datas resulte numa classificação melhor do que quando é utilizada apenas uma imagem, dependendo da época que estas imagens são obtidas. A fim de verificar se o classificador realmente melhora seu desempenho ao utilizar duas imagens ao invés de uma única imagem, 8 regiões foram selecionadas e a área de plantio corretamente classificada foi avaliada usando-se uma ou duas imagens. Os resultados são apresentados abaixo. O que se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25" y="3714750"/>
          <a:ext cx="2928938" cy="3006727"/>
        </p:xfrm>
        <a:graphic>
          <a:graphicData uri="http://schemas.openxmlformats.org/drawingml/2006/table">
            <a:tbl>
              <a:tblPr/>
              <a:tblGrid>
                <a:gridCol w="85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4286250" y="3714750"/>
            <a:ext cx="457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a análise fosse feita usando-se o Teste dos Sinais: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4286250" y="4429125"/>
            <a:ext cx="1785938" cy="7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(+) = 0,5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(+) &gt; 0,5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6053138" y="4424363"/>
            <a:ext cx="2761718" cy="7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verdadeira: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~ Binomial  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= 0,5  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= 8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4357688" y="5286375"/>
            <a:ext cx="3995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Como o # positivos = 6 e 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verdadeira: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00438" y="4572000"/>
          <a:ext cx="428625" cy="2160588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327525" y="5670550"/>
            <a:ext cx="2499274" cy="7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Valor-P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P(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 6) = 14,5%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Conclusão: aceita-se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E5259-FCD8-487D-B552-914423193E91}" type="slidenum">
              <a:rPr lang="pt-BR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autoUpdateAnimBg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6627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3565525" cy="3006727"/>
        </p:xfrm>
        <a:graphic>
          <a:graphicData uri="http://schemas.openxmlformats.org/drawingml/2006/table">
            <a:tbl>
              <a:tblPr/>
              <a:tblGrid>
                <a:gridCol w="85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682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Calculam-se as diferenças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DAE10-31B7-49F1-A664-D88C3C01FAE0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651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716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9275A-0116-4510-A980-1517EDD6A488}" type="slidenum">
              <a:rPr lang="pt-BR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8675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40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Agregam-se os sinais das diferenças aos respectivos postos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566F6-ED1D-4DCE-8F32-0A73993EEFD6}" type="slidenum">
              <a:rPr lang="pt-BR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69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764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Agregam-se os sinais das diferenças aos respectivos postos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menor soma dos postos de mesmo sinal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765175" y="5010150"/>
            <a:ext cx="400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(-) = 3,5        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(+) = 32,5</a:t>
            </a:r>
            <a:endParaRPr lang="pt-BR" altLang="pt-BR" sz="1600" dirty="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650" y="5092700"/>
            <a:ext cx="1030288" cy="3317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AD1A-0A21-4011-96F4-85456DB35792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72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88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Agregam-se os sinais das diferenças aos respectivos postos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menor soma dos postos de mesmo sinal</a:t>
            </a:r>
          </a:p>
        </p:txBody>
      </p:sp>
      <p:sp>
        <p:nvSpPr>
          <p:cNvPr id="30789" name="Text Box 122"/>
          <p:cNvSpPr txBox="1">
            <a:spLocks noChangeArrowheads="1"/>
          </p:cNvSpPr>
          <p:nvPr/>
        </p:nvSpPr>
        <p:spPr bwMode="auto">
          <a:xfrm>
            <a:off x="388938" y="5010150"/>
            <a:ext cx="40005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3,5</a:t>
            </a:r>
            <a:endParaRPr lang="pt-BR" altLang="pt-BR" sz="160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388938" y="5357813"/>
            <a:ext cx="4510087" cy="7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(+) =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(-)   </a:t>
            </a:r>
            <a:r>
              <a:rPr lang="pt-BR" altLang="pt-BR" sz="1200" dirty="0">
                <a:latin typeface="Tahoma" panose="020B0604030504040204" pitchFamily="34" charset="0"/>
              </a:rPr>
              <a:t>Não há diferença no uso de 2 imagens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(+) &gt;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(-)  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A segunda imagem melhora a classificação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5000625" y="5132388"/>
            <a:ext cx="40005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igual ou menor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que o tabelado,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rejeita-se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 Caso contrário,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FA2B1-5A74-4F14-9210-307A08A33EE7}" type="slidenum">
              <a:rPr lang="pt-BR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643188" y="1390650"/>
          <a:ext cx="3860800" cy="4968880"/>
        </p:xfrm>
        <a:graphic>
          <a:graphicData uri="http://schemas.openxmlformats.org/drawingml/2006/table">
            <a:tbl>
              <a:tblPr/>
              <a:tblGrid>
                <a:gridCol w="87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39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Tamanho da amostra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Nível de significância (unilateral)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Nível de significância (bilateral)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3705225" y="2979738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694113" y="1744663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65550" y="1419225"/>
            <a:ext cx="2500313" cy="2444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BDB08-011E-452B-BE37-A28E2911B93E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2771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836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Agregam-se os sinais das diferenças aos respectivos postos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menor soma dos postos de mesmo sinal</a:t>
            </a:r>
          </a:p>
        </p:txBody>
      </p:sp>
      <p:sp>
        <p:nvSpPr>
          <p:cNvPr id="32837" name="Text Box 122"/>
          <p:cNvSpPr txBox="1">
            <a:spLocks noChangeArrowheads="1"/>
          </p:cNvSpPr>
          <p:nvPr/>
        </p:nvSpPr>
        <p:spPr bwMode="auto">
          <a:xfrm>
            <a:off x="388938" y="501015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3,5</a:t>
            </a:r>
            <a:endParaRPr lang="pt-BR" altLang="pt-BR" sz="160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32838" name="Text Box 122"/>
          <p:cNvSpPr txBox="1">
            <a:spLocks noChangeArrowheads="1"/>
          </p:cNvSpPr>
          <p:nvPr/>
        </p:nvSpPr>
        <p:spPr bwMode="auto">
          <a:xfrm>
            <a:off x="398463" y="5357813"/>
            <a:ext cx="4510087" cy="7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(+) =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(-)   </a:t>
            </a:r>
            <a:r>
              <a:rPr lang="pt-BR" altLang="pt-BR" sz="1200" dirty="0">
                <a:latin typeface="Tahoma" panose="020B0604030504040204" pitchFamily="34" charset="0"/>
              </a:rPr>
              <a:t>Não há diferença no uso de 2 imagens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(+) &gt;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(-)  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A segunda imagem melhora a classificação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32839" name="Text Box 122"/>
          <p:cNvSpPr txBox="1">
            <a:spLocks noChangeArrowheads="1"/>
          </p:cNvSpPr>
          <p:nvPr/>
        </p:nvSpPr>
        <p:spPr bwMode="auto">
          <a:xfrm>
            <a:off x="5000625" y="5132388"/>
            <a:ext cx="40005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igual ou menor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que o tabelado,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rejeita-se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 Caso contrário,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32840" name="Text Box 122"/>
          <p:cNvSpPr txBox="1">
            <a:spLocks noChangeArrowheads="1"/>
          </p:cNvSpPr>
          <p:nvPr/>
        </p:nvSpPr>
        <p:spPr bwMode="auto">
          <a:xfrm>
            <a:off x="388938" y="6143625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crít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5%</a:t>
            </a:r>
            <a:r>
              <a:rPr lang="pt-BR" altLang="pt-BR" sz="1600">
                <a:latin typeface="Times New Roman" charset="0"/>
                <a:cs typeface="Times New Roman" charset="0"/>
              </a:rPr>
              <a:t> = 6</a:t>
            </a:r>
            <a:endParaRPr lang="pt-BR" altLang="pt-BR" sz="160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357313" y="6122988"/>
            <a:ext cx="392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Conclusão: rejeita-se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, ou seja, a inclusão de uma nova imagem melhora o desempenho do classificador a 5% de significância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0895-6B87-429E-9C2B-9E8837FD4B1A}" type="slidenum">
              <a:rPr lang="pt-BR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Este teste é mais poderoso que o Teste dos Sinais, pois permite atribuir maior peso aos pares com maiores diferenças (o Teste dos Sinais considera apenas o sentido da mudança)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É equivalente ao teste paramétrico t pareado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grandes amostras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25</a:t>
            </a:r>
            <a:r>
              <a:rPr lang="pt-BR" altLang="pt-BR" sz="1600" dirty="0">
                <a:latin typeface="Tahoma" panose="020B0604030504040204" pitchFamily="34" charset="0"/>
              </a:rPr>
              <a:t>), a estatística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ahoma" panose="020B0604030504040204" pitchFamily="34" charset="0"/>
              </a:rPr>
              <a:t> pode ser aproximada para uma normal.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   Nesse caso, utiliza-se a estatística:</a:t>
            </a:r>
          </a:p>
        </p:txBody>
      </p:sp>
      <p:graphicFrame>
        <p:nvGraphicFramePr>
          <p:cNvPr id="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05857"/>
              </p:ext>
            </p:extLst>
          </p:nvPr>
        </p:nvGraphicFramePr>
        <p:xfrm>
          <a:off x="4644008" y="3645024"/>
          <a:ext cx="2725737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799920" progId="Equation.DSMT4">
                  <p:embed/>
                </p:oleObj>
              </mc:Choice>
              <mc:Fallback>
                <p:oleObj name="Equation" r:id="rId3" imgW="1904760" imgH="799920" progId="Equation.DSMT4">
                  <p:embed/>
                  <p:pic>
                    <p:nvPicPr>
                      <p:cNvPr id="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645024"/>
                        <a:ext cx="2725737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676EC-A52A-4F28-B968-843CD41AF6FA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427985" y="4941168"/>
            <a:ext cx="4536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Wilcoxon signed rank test with continuity correction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i1 and i2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3.5, p-value = 0.02483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hypothesis: true location shift is less than 0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39552" y="4581128"/>
            <a:ext cx="38884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R: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i1&lt;-c(70,51,60,57,43,15,25,103)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i2&lt;-c(117,48,63,90,41,21,36,122)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wilcox.test</a:t>
            </a: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(i1, i2, paired = TRUE, exact = FALSE, alternative = "less")</a:t>
            </a:r>
          </a:p>
        </p:txBody>
      </p:sp>
      <p:sp>
        <p:nvSpPr>
          <p:cNvPr id="42" name="Elipse 41"/>
          <p:cNvSpPr/>
          <p:nvPr/>
        </p:nvSpPr>
        <p:spPr>
          <a:xfrm>
            <a:off x="5909088" y="550358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3" name="Retângulo 42"/>
          <p:cNvSpPr>
            <a:spLocks noChangeArrowheads="1"/>
          </p:cNvSpPr>
          <p:nvPr/>
        </p:nvSpPr>
        <p:spPr bwMode="auto">
          <a:xfrm>
            <a:off x="4243338" y="6093296"/>
            <a:ext cx="392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Conclusão: rejeita-se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, ou seja, a inclusão de uma nova imagem melhora o desempenho do classificador a 5% de significância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00113" y="1966188"/>
            <a:ext cx="77755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Duas amostras foram obtidas a partir de duas populações distintas:</a:t>
            </a:r>
          </a:p>
          <a:p>
            <a:pPr marL="36195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Amostra 1: 1003, 545, 875, 442, 13, 1209, 996, 57, 2356, 397	(n</a:t>
            </a:r>
            <a:r>
              <a:rPr lang="pt-BR" baseline="-25000" dirty="0">
                <a:latin typeface="Tahoma" panose="020B0604030504040204" pitchFamily="34" charset="0"/>
              </a:rPr>
              <a:t>1</a:t>
            </a:r>
            <a:r>
              <a:rPr lang="pt-BR" dirty="0">
                <a:latin typeface="Tahoma" panose="020B0604030504040204" pitchFamily="34" charset="0"/>
              </a:rPr>
              <a:t> = 10)</a:t>
            </a:r>
          </a:p>
          <a:p>
            <a:pPr marL="36195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Amostra 2: 233, 43, 157, 338, 113, 5, 99, 302, 475		(n</a:t>
            </a:r>
            <a:r>
              <a:rPr lang="pt-BR" baseline="-25000" dirty="0">
                <a:latin typeface="Tahoma" panose="020B0604030504040204" pitchFamily="34" charset="0"/>
              </a:rPr>
              <a:t>2</a:t>
            </a:r>
            <a:r>
              <a:rPr lang="pt-BR" dirty="0">
                <a:latin typeface="Tahoma" panose="020B0604030504040204" pitchFamily="34" charset="0"/>
              </a:rPr>
              <a:t> = 9)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61950" indent="-36195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Podemos afirmar que a população 1 apresenta, em geral, uma tendência de ter valores maiores que a população 2?</a:t>
            </a:r>
          </a:p>
          <a:p>
            <a:pPr marL="361950" indent="-361950">
              <a:lnSpc>
                <a:spcPct val="150000"/>
              </a:lnSpc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61950" indent="-36195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Neste caso, não há nenhum conhecimento prévio sobre a natureza dos dados!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A3A44-8D27-46A1-AD47-D2BB6B998327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750" y="1412776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Exemplo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Uma amostra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Wilcoxon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r>
              <a:rPr lang="pt-BR" altLang="pt-BR" sz="1400" dirty="0">
                <a:latin typeface="Tahoma" panose="020B0604030504040204" pitchFamily="34" charset="0"/>
              </a:rPr>
              <a:t> para duas amostras</a:t>
            </a:r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2843213" y="460375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1" name="AutoShape 74"/>
          <p:cNvSpPr>
            <a:spLocks noChangeArrowheads="1"/>
          </p:cNvSpPr>
          <p:nvPr/>
        </p:nvSpPr>
        <p:spPr bwMode="auto">
          <a:xfrm>
            <a:off x="4970463" y="5243513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Dunn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Spearman</a:t>
            </a: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40</a:t>
            </a:fld>
            <a:endParaRPr lang="pt-BR"/>
          </a:p>
        </p:txBody>
      </p:sp>
      <p:sp>
        <p:nvSpPr>
          <p:cNvPr id="4" name="AutoShape 74">
            <a:extLst>
              <a:ext uri="{FF2B5EF4-FFF2-40B4-BE49-F238E27FC236}">
                <a16:creationId xmlns:a16="http://schemas.microsoft.com/office/drawing/2014/main" id="{B169A7BC-2345-E75D-EA23-DDF0D355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924599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09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9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Independência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608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Algumas espécies de pássaro ocupam diferentes ambientes dentro da floresta. A fim de comprovar se algumas espécies de uma família de pássaros têm esta característica, durante um ano, um pesquisador identificou e contou os pássaros capturados em 3 diferentes ambientes da floresta. Os resultados encontram-se na tabela a seguir. O que se pode concluir? Podemos afirmar que algumas espécies desta família se distribuem preferencialmente em algum ambiente?</a:t>
            </a:r>
          </a:p>
        </p:txBody>
      </p:sp>
      <p:graphicFrame>
        <p:nvGraphicFramePr>
          <p:cNvPr id="192757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23127"/>
              </p:ext>
            </p:extLst>
          </p:nvPr>
        </p:nvGraphicFramePr>
        <p:xfrm>
          <a:off x="2214563" y="3214688"/>
          <a:ext cx="4859335" cy="1700215"/>
        </p:xfrm>
        <a:graphic>
          <a:graphicData uri="http://schemas.openxmlformats.org/drawingml/2006/table">
            <a:tbl>
              <a:tblPr/>
              <a:tblGrid>
                <a:gridCol w="97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2758" name="Text Box 246"/>
          <p:cNvSpPr txBox="1">
            <a:spLocks noChangeArrowheads="1"/>
          </p:cNvSpPr>
          <p:nvPr/>
        </p:nvSpPr>
        <p:spPr bwMode="auto">
          <a:xfrm>
            <a:off x="714375" y="4987925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</a:t>
            </a:r>
            <a:r>
              <a:rPr lang="pt-BR" altLang="pt-BR" sz="1600" dirty="0">
                <a:latin typeface="Tahoma" panose="020B0604030504040204" pitchFamily="34" charset="0"/>
              </a:rPr>
              <a:t> probabilidade de encontrar a espécie </a:t>
            </a:r>
            <a:r>
              <a:rPr lang="pt-BR" altLang="pt-BR" sz="1600" i="1" dirty="0">
                <a:latin typeface="Times New Roman" charset="0"/>
              </a:rPr>
              <a:t>i </a:t>
            </a:r>
            <a:r>
              <a:rPr lang="pt-BR" altLang="pt-BR" sz="1600" dirty="0">
                <a:latin typeface="Tahoma" panose="020B0604030504040204" pitchFamily="34" charset="0"/>
              </a:rPr>
              <a:t>em qualquer ambiente</a:t>
            </a:r>
            <a:endParaRPr lang="pt-BR" altLang="pt-BR" sz="1600" i="1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</a:rPr>
              <a:t>p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dirty="0">
                <a:latin typeface="Tahoma" panose="020B0604030504040204" pitchFamily="34" charset="0"/>
              </a:rPr>
              <a:t>probabilidade de encontrar qualquer espécie no ambiente </a:t>
            </a:r>
            <a:r>
              <a:rPr lang="pt-BR" altLang="pt-BR" sz="1600" i="1" dirty="0">
                <a:latin typeface="Times New Roman" charset="0"/>
              </a:rPr>
              <a:t>j</a:t>
            </a:r>
          </a:p>
        </p:txBody>
      </p:sp>
      <p:sp>
        <p:nvSpPr>
          <p:cNvPr id="192760" name="Text Box 248"/>
          <p:cNvSpPr txBox="1">
            <a:spLocks noChangeArrowheads="1"/>
          </p:cNvSpPr>
          <p:nvPr/>
        </p:nvSpPr>
        <p:spPr bwMode="auto">
          <a:xfrm>
            <a:off x="703263" y="5634038"/>
            <a:ext cx="80121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 err="1">
                <a:latin typeface="Times New Roman" charset="0"/>
              </a:rPr>
              <a:t>p</a:t>
            </a:r>
            <a:r>
              <a:rPr lang="pt-BR" altLang="pt-BR" sz="1600" i="1" baseline="-25000" dirty="0" err="1">
                <a:latin typeface="Times New Roman" charset="0"/>
              </a:rPr>
              <a:t>ij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* </a:t>
            </a:r>
            <a:r>
              <a:rPr lang="pt-BR" altLang="pt-BR" sz="1600" i="1" dirty="0" err="1">
                <a:latin typeface="Times New Roman" charset="0"/>
              </a:rPr>
              <a:t>p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ahoma" panose="020B0604030504040204" pitchFamily="34" charset="0"/>
              </a:rPr>
              <a:t>    as espécies não têm preferência por um ambiente específico 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 err="1">
                <a:latin typeface="Times New Roman" charset="0"/>
              </a:rPr>
              <a:t>p</a:t>
            </a:r>
            <a:r>
              <a:rPr lang="pt-BR" altLang="pt-BR" sz="1600" i="1" baseline="-25000" dirty="0" err="1">
                <a:latin typeface="Times New Roman" charset="0"/>
              </a:rPr>
              <a:t>ij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 dirty="0">
                <a:latin typeface="Times New Roman" charset="0"/>
              </a:rPr>
              <a:t>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* </a:t>
            </a:r>
            <a:r>
              <a:rPr lang="pt-BR" altLang="pt-BR" sz="1600" i="1" dirty="0" err="1">
                <a:latin typeface="Times New Roman" charset="0"/>
              </a:rPr>
              <a:t>p</a:t>
            </a:r>
            <a:r>
              <a:rPr lang="pt-BR" altLang="pt-BR" sz="1600" i="1" baseline="-25000" dirty="0" err="1">
                <a:latin typeface="Times New Roman" charset="0"/>
              </a:rPr>
              <a:t>j</a:t>
            </a:r>
            <a:r>
              <a:rPr lang="pt-BR" altLang="pt-BR" sz="1600" dirty="0">
                <a:latin typeface="Tahoma" panose="020B0604030504040204" pitchFamily="34" charset="0"/>
              </a:rPr>
              <a:t>     as espécies ocupam preferencialmente um determinado ambiente</a:t>
            </a:r>
            <a:endParaRPr lang="pt-BR" altLang="pt-BR" sz="1600" i="1" baseline="-25000" dirty="0">
              <a:latin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980F7-F75F-4615-9783-B0E1F811F4CF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58" grpId="0" build="p"/>
      <p:bldP spid="1927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1814513" y="3468688"/>
            <a:ext cx="6445250" cy="1196975"/>
            <a:chOff x="1746" y="2676"/>
            <a:chExt cx="4060" cy="754"/>
          </a:xfrm>
        </p:grpSpPr>
        <p:sp>
          <p:nvSpPr>
            <p:cNvPr id="47222" name="Oval 235"/>
            <p:cNvSpPr>
              <a:spLocks noChangeArrowheads="1"/>
            </p:cNvSpPr>
            <p:nvPr/>
          </p:nvSpPr>
          <p:spPr bwMode="auto">
            <a:xfrm>
              <a:off x="1746" y="3203"/>
              <a:ext cx="454" cy="227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7223" name="Line 236"/>
            <p:cNvSpPr>
              <a:spLocks noChangeShapeType="1"/>
            </p:cNvSpPr>
            <p:nvPr/>
          </p:nvSpPr>
          <p:spPr bwMode="auto">
            <a:xfrm flipV="1">
              <a:off x="2200" y="2976"/>
              <a:ext cx="2177" cy="3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7224" name="Object 2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418714"/>
                </p:ext>
              </p:extLst>
            </p:nvPr>
          </p:nvGraphicFramePr>
          <p:xfrm>
            <a:off x="4419" y="2676"/>
            <a:ext cx="1387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36480" imgH="660240" progId="Equation.DSMT4">
                    <p:embed/>
                  </p:oleObj>
                </mc:Choice>
                <mc:Fallback>
                  <p:oleObj name="Equation" r:id="rId3" imgW="1536480" imgH="660240" progId="Equation.DSMT4">
                    <p:embed/>
                    <p:pic>
                      <p:nvPicPr>
                        <p:cNvPr id="47224" name="Object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" y="2676"/>
                          <a:ext cx="1387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Independência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08" name="Text Box 53"/>
          <p:cNvSpPr txBox="1">
            <a:spLocks noChangeArrowheads="1"/>
          </p:cNvSpPr>
          <p:nvPr/>
        </p:nvSpPr>
        <p:spPr bwMode="auto">
          <a:xfrm>
            <a:off x="5857875" y="1797050"/>
            <a:ext cx="2233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7109" name="Text Box 54"/>
          <p:cNvSpPr txBox="1">
            <a:spLocks noChangeArrowheads="1"/>
          </p:cNvSpPr>
          <p:nvPr/>
        </p:nvSpPr>
        <p:spPr bwMode="auto">
          <a:xfrm rot="-5400000">
            <a:off x="-99822" y="2427874"/>
            <a:ext cx="1148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Observado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193591" name="Text Box 55"/>
          <p:cNvSpPr txBox="1">
            <a:spLocks noChangeArrowheads="1"/>
          </p:cNvSpPr>
          <p:nvPr/>
        </p:nvSpPr>
        <p:spPr bwMode="auto">
          <a:xfrm>
            <a:off x="611188" y="3509963"/>
            <a:ext cx="2506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193640" name="Text Box 104"/>
          <p:cNvSpPr txBox="1">
            <a:spLocks noChangeArrowheads="1"/>
          </p:cNvSpPr>
          <p:nvPr/>
        </p:nvSpPr>
        <p:spPr bwMode="auto">
          <a:xfrm rot="-5400000">
            <a:off x="-35078" y="4561474"/>
            <a:ext cx="1016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Esperado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47112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Algumas espécies de pássaro ... em algum ambiente?</a:t>
            </a:r>
          </a:p>
        </p:txBody>
      </p:sp>
      <p:graphicFrame>
        <p:nvGraphicFramePr>
          <p:cNvPr id="14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46929"/>
              </p:ext>
            </p:extLst>
          </p:nvPr>
        </p:nvGraphicFramePr>
        <p:xfrm>
          <a:off x="714375" y="1785938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48162"/>
              </p:ext>
            </p:extLst>
          </p:nvPr>
        </p:nvGraphicFramePr>
        <p:xfrm>
          <a:off x="714375" y="3863975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7CD95-E9AF-4655-BFD6-A1450C59587A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0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91" grpId="0"/>
      <p:bldP spid="1936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7572375" y="3786188"/>
          <a:ext cx="7620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9" imgH="253890" progId="Equation.DSMT4">
                  <p:embed/>
                </p:oleObj>
              </mc:Choice>
              <mc:Fallback>
                <p:oleObj name="Equation" r:id="rId3" imgW="533169" imgH="253890" progId="Equation.DSMT4">
                  <p:embed/>
                  <p:pic>
                    <p:nvPicPr>
                      <p:cNvPr id="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3786188"/>
                        <a:ext cx="7620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Independência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93776" name="Object 240"/>
          <p:cNvGraphicFramePr>
            <a:graphicFrameLocks noChangeAspect="1"/>
          </p:cNvGraphicFramePr>
          <p:nvPr/>
        </p:nvGraphicFramePr>
        <p:xfrm>
          <a:off x="5942013" y="2643188"/>
          <a:ext cx="27035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546100" progId="Equation.DSMT4">
                  <p:embed/>
                </p:oleObj>
              </mc:Choice>
              <mc:Fallback>
                <p:oleObj name="Equation" r:id="rId5" imgW="2057400" imgH="546100" progId="Equation.DSMT4">
                  <p:embed/>
                  <p:pic>
                    <p:nvPicPr>
                      <p:cNvPr id="193776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2643188"/>
                        <a:ext cx="27035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777" name="Text Box 241"/>
          <p:cNvSpPr txBox="1">
            <a:spLocks noChangeArrowheads="1"/>
          </p:cNvSpPr>
          <p:nvPr/>
        </p:nvSpPr>
        <p:spPr bwMode="auto">
          <a:xfrm>
            <a:off x="8072438" y="3252788"/>
            <a:ext cx="1164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</a:rPr>
              <a:t>l</a:t>
            </a:r>
            <a:r>
              <a:rPr lang="pt-BR" altLang="pt-BR" sz="1200" dirty="0">
                <a:latin typeface="Tahoma" panose="020B0604030504040204" pitchFamily="34" charset="0"/>
              </a:rPr>
              <a:t> = n</a:t>
            </a:r>
            <a:r>
              <a:rPr lang="pt-BR" altLang="pt-BR" sz="12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200" dirty="0">
                <a:latin typeface="Tahoma" panose="020B0604030504040204" pitchFamily="34" charset="0"/>
              </a:rPr>
              <a:t> linhas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imes New Roman" charset="0"/>
              </a:rPr>
              <a:t>c</a:t>
            </a:r>
            <a:r>
              <a:rPr lang="pt-BR" altLang="pt-BR" sz="1200" dirty="0">
                <a:latin typeface="Tahoma" panose="020B0604030504040204" pitchFamily="34" charset="0"/>
              </a:rPr>
              <a:t> = n</a:t>
            </a:r>
            <a:r>
              <a:rPr lang="pt-BR" altLang="pt-BR" sz="1200" u="sng" baseline="30000" dirty="0">
                <a:latin typeface="Tahoma" panose="020B0604030504040204" pitchFamily="34" charset="0"/>
              </a:rPr>
              <a:t>o</a:t>
            </a:r>
            <a:r>
              <a:rPr lang="pt-BR" altLang="pt-BR" sz="1200" dirty="0">
                <a:latin typeface="Tahoma" panose="020B0604030504040204" pitchFamily="34" charset="0"/>
              </a:rPr>
              <a:t> colunas</a:t>
            </a:r>
            <a:endParaRPr lang="en-US" alt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193778" name="Object 242"/>
          <p:cNvGraphicFramePr>
            <a:graphicFrameLocks noChangeAspect="1"/>
          </p:cNvGraphicFramePr>
          <p:nvPr/>
        </p:nvGraphicFramePr>
        <p:xfrm>
          <a:off x="8408988" y="2855913"/>
          <a:ext cx="7000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9" imgH="253890" progId="Equation.DSMT4">
                  <p:embed/>
                </p:oleObj>
              </mc:Choice>
              <mc:Fallback>
                <p:oleObj name="Equation" r:id="rId7" imgW="533169" imgH="253890" progId="Equation.DSMT4">
                  <p:embed/>
                  <p:pic>
                    <p:nvPicPr>
                      <p:cNvPr id="193778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988" y="2855913"/>
                        <a:ext cx="700087" cy="331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Algumas espécies de pássaro ... em algum ambiente?</a:t>
            </a:r>
          </a:p>
        </p:txBody>
      </p:sp>
      <p:sp>
        <p:nvSpPr>
          <p:cNvPr id="48136" name="Text Box 53"/>
          <p:cNvSpPr txBox="1">
            <a:spLocks noChangeArrowheads="1"/>
          </p:cNvSpPr>
          <p:nvPr/>
        </p:nvSpPr>
        <p:spPr bwMode="auto">
          <a:xfrm>
            <a:off x="5857875" y="1797050"/>
            <a:ext cx="2233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8137" name="Text Box 54"/>
          <p:cNvSpPr txBox="1">
            <a:spLocks noChangeArrowheads="1"/>
          </p:cNvSpPr>
          <p:nvPr/>
        </p:nvSpPr>
        <p:spPr bwMode="auto">
          <a:xfrm rot="-5400000">
            <a:off x="-99822" y="2427874"/>
            <a:ext cx="1148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Observado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48138" name="Text Box 55"/>
          <p:cNvSpPr txBox="1">
            <a:spLocks noChangeArrowheads="1"/>
          </p:cNvSpPr>
          <p:nvPr/>
        </p:nvSpPr>
        <p:spPr bwMode="auto">
          <a:xfrm>
            <a:off x="611188" y="3509963"/>
            <a:ext cx="2506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48139" name="Text Box 104"/>
          <p:cNvSpPr txBox="1">
            <a:spLocks noChangeArrowheads="1"/>
          </p:cNvSpPr>
          <p:nvPr/>
        </p:nvSpPr>
        <p:spPr bwMode="auto">
          <a:xfrm rot="-5400000">
            <a:off x="-35078" y="4561474"/>
            <a:ext cx="1016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Esperado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22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80135"/>
              </p:ext>
            </p:extLst>
          </p:nvPr>
        </p:nvGraphicFramePr>
        <p:xfrm>
          <a:off x="714375" y="1785938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88324"/>
              </p:ext>
            </p:extLst>
          </p:nvPr>
        </p:nvGraphicFramePr>
        <p:xfrm>
          <a:off x="714375" y="3863975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17,43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5,60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24,28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10,30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18,68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7,92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6270625" y="3571875"/>
            <a:ext cx="2159000" cy="1557338"/>
            <a:chOff x="3470" y="2115"/>
            <a:chExt cx="1360" cy="981"/>
          </a:xfrm>
        </p:grpSpPr>
        <p:grpSp>
          <p:nvGrpSpPr>
            <p:cNvPr id="48260" name="Group 192"/>
            <p:cNvGrpSpPr>
              <a:grpSpLocks/>
            </p:cNvGrpSpPr>
            <p:nvPr/>
          </p:nvGrpSpPr>
          <p:grpSpPr bwMode="auto">
            <a:xfrm>
              <a:off x="3556" y="2115"/>
              <a:ext cx="1108" cy="794"/>
              <a:chOff x="3556" y="2115"/>
              <a:chExt cx="1108" cy="794"/>
            </a:xfrm>
          </p:grpSpPr>
          <p:sp>
            <p:nvSpPr>
              <p:cNvPr id="48263" name="Freeform 183"/>
              <p:cNvSpPr>
                <a:spLocks/>
              </p:cNvSpPr>
              <p:nvPr/>
            </p:nvSpPr>
            <p:spPr bwMode="auto">
              <a:xfrm>
                <a:off x="3560" y="2115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264" name="Freeform 184"/>
              <p:cNvSpPr>
                <a:spLocks/>
              </p:cNvSpPr>
              <p:nvPr/>
            </p:nvSpPr>
            <p:spPr bwMode="auto">
              <a:xfrm>
                <a:off x="3556" y="2264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261" name="Text Box 185"/>
            <p:cNvSpPr txBox="1">
              <a:spLocks noChangeArrowheads="1"/>
            </p:cNvSpPr>
            <p:nvPr/>
          </p:nvSpPr>
          <p:spPr bwMode="auto">
            <a:xfrm>
              <a:off x="3470" y="287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48262" name="Text Box 186"/>
            <p:cNvSpPr txBox="1">
              <a:spLocks noChangeArrowheads="1"/>
            </p:cNvSpPr>
            <p:nvPr/>
          </p:nvSpPr>
          <p:spPr bwMode="auto">
            <a:xfrm>
              <a:off x="4530" y="286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7170742" y="4208463"/>
            <a:ext cx="776288" cy="930275"/>
            <a:chOff x="4037" y="2516"/>
            <a:chExt cx="489" cy="586"/>
          </a:xfrm>
        </p:grpSpPr>
        <p:graphicFrame>
          <p:nvGraphicFramePr>
            <p:cNvPr id="4825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9628319"/>
                </p:ext>
              </p:extLst>
            </p:nvPr>
          </p:nvGraphicFramePr>
          <p:xfrm>
            <a:off x="4037" y="2883"/>
            <a:ext cx="25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360" imgH="241200" progId="Equation.DSMT4">
                    <p:embed/>
                  </p:oleObj>
                </mc:Choice>
                <mc:Fallback>
                  <p:oleObj name="Equation" r:id="rId9" imgW="279360" imgH="241200" progId="Equation.DSMT4">
                    <p:embed/>
                    <p:pic>
                      <p:nvPicPr>
                        <p:cNvPr id="4825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" y="2883"/>
                          <a:ext cx="25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257" name="Group 194"/>
            <p:cNvGrpSpPr>
              <a:grpSpLocks/>
            </p:cNvGrpSpPr>
            <p:nvPr/>
          </p:nvGrpSpPr>
          <p:grpSpPr bwMode="auto">
            <a:xfrm>
              <a:off x="4094" y="2516"/>
              <a:ext cx="432" cy="367"/>
              <a:chOff x="4094" y="2516"/>
              <a:chExt cx="432" cy="367"/>
            </a:xfrm>
          </p:grpSpPr>
          <p:sp>
            <p:nvSpPr>
              <p:cNvPr id="48258" name="Freeform 182" descr="Diagonal para cima clara"/>
              <p:cNvSpPr>
                <a:spLocks/>
              </p:cNvSpPr>
              <p:nvPr/>
            </p:nvSpPr>
            <p:spPr bwMode="auto">
              <a:xfrm>
                <a:off x="4094" y="2516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259" name="Text Box 189"/>
              <p:cNvSpPr txBox="1">
                <a:spLocks noChangeArrowheads="1"/>
              </p:cNvSpPr>
              <p:nvPr/>
            </p:nvSpPr>
            <p:spPr bwMode="auto">
              <a:xfrm>
                <a:off x="4241" y="2549"/>
                <a:ext cx="23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>
                    <a:latin typeface="Times New Roman" charset="0"/>
                    <a:sym typeface="Symbol" pitchFamily="18" charset="2"/>
                  </a:rPr>
                  <a:t></a:t>
                </a:r>
                <a:r>
                  <a:rPr lang="en-US" altLang="pt-BR" sz="1600">
                    <a:latin typeface="Times New Roman" charset="0"/>
                    <a:sym typeface="Symbol" pitchFamily="18" charset="2"/>
                  </a:rPr>
                  <a:t> </a:t>
                </a:r>
              </a:p>
            </p:txBody>
          </p:sp>
        </p:grpSp>
      </p:grpSp>
      <p:grpSp>
        <p:nvGrpSpPr>
          <p:cNvPr id="6" name="Grupo 41"/>
          <p:cNvGrpSpPr>
            <a:grpSpLocks/>
          </p:cNvGrpSpPr>
          <p:nvPr/>
        </p:nvGrpSpPr>
        <p:grpSpPr bwMode="auto">
          <a:xfrm>
            <a:off x="6395985" y="5072061"/>
            <a:ext cx="1678040" cy="580822"/>
            <a:chOff x="5930093" y="6155828"/>
            <a:chExt cx="1678134" cy="581319"/>
          </a:xfrm>
        </p:grpSpPr>
        <p:sp>
          <p:nvSpPr>
            <p:cNvPr id="48252" name="AutoShape 52"/>
            <p:cNvSpPr>
              <a:spLocks/>
            </p:cNvSpPr>
            <p:nvPr/>
          </p:nvSpPr>
          <p:spPr bwMode="auto">
            <a:xfrm rot="5400000">
              <a:off x="6283637" y="5802292"/>
              <a:ext cx="128630" cy="835718"/>
            </a:xfrm>
            <a:prstGeom prst="rightBrace">
              <a:avLst>
                <a:gd name="adj1" fmla="val 5417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253" name="Text Box 53"/>
            <p:cNvSpPr txBox="1">
              <a:spLocks noChangeArrowheads="1"/>
            </p:cNvSpPr>
            <p:nvPr/>
          </p:nvSpPr>
          <p:spPr bwMode="auto">
            <a:xfrm>
              <a:off x="5932815" y="6275087"/>
              <a:ext cx="818219" cy="46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de </a:t>
              </a:r>
              <a:r>
                <a:rPr lang="pt-BR" altLang="pt-BR" sz="1200" dirty="0">
                  <a:latin typeface="Times New Roman" charset="0"/>
                </a:rPr>
                <a:t>H</a:t>
              </a:r>
              <a:r>
                <a:rPr lang="pt-BR" altLang="pt-BR" sz="1200" baseline="-25000" dirty="0">
                  <a:latin typeface="Times New Roman" charset="0"/>
                </a:rPr>
                <a:t>0</a:t>
              </a:r>
              <a:r>
                <a:rPr lang="pt-BR" altLang="pt-BR" sz="1200" dirty="0">
                  <a:latin typeface="Tahoma" panose="020B0604030504040204" pitchFamily="34" charset="0"/>
                </a:rPr>
                <a:t> </a:t>
              </a:r>
            </a:p>
          </p:txBody>
        </p:sp>
        <p:sp>
          <p:nvSpPr>
            <p:cNvPr id="48254" name="AutoShape 59"/>
            <p:cNvSpPr>
              <a:spLocks/>
            </p:cNvSpPr>
            <p:nvPr/>
          </p:nvSpPr>
          <p:spPr bwMode="auto">
            <a:xfrm rot="5400000">
              <a:off x="7126053" y="5802284"/>
              <a:ext cx="128630" cy="835718"/>
            </a:xfrm>
            <a:prstGeom prst="rightBrace">
              <a:avLst>
                <a:gd name="adj1" fmla="val 5417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255" name="Text Box 60"/>
            <p:cNvSpPr txBox="1">
              <a:spLocks noChangeArrowheads="1"/>
            </p:cNvSpPr>
            <p:nvPr/>
          </p:nvSpPr>
          <p:spPr bwMode="auto">
            <a:xfrm>
              <a:off x="6832302" y="6275079"/>
              <a:ext cx="716133" cy="46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de </a:t>
              </a:r>
              <a:r>
                <a:rPr lang="pt-BR" altLang="pt-BR" sz="1200" dirty="0">
                  <a:latin typeface="Times New Roman" charset="0"/>
                </a:rPr>
                <a:t>H</a:t>
              </a:r>
              <a:r>
                <a:rPr lang="pt-BR" altLang="pt-BR" sz="1200" baseline="-25000" dirty="0">
                  <a:latin typeface="Times New Roman" charset="0"/>
                </a:rPr>
                <a:t>0</a:t>
              </a:r>
              <a:r>
                <a:rPr lang="pt-BR" altLang="pt-BR" sz="1200" dirty="0">
                  <a:latin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6F83C-696B-44DC-8641-EB4F13BA6F5D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6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7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8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Independência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7852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847312"/>
              </p:ext>
            </p:extLst>
          </p:nvPr>
        </p:nvGraphicFramePr>
        <p:xfrm>
          <a:off x="688975" y="5767388"/>
          <a:ext cx="33543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545760" progId="Equation.DSMT4">
                  <p:embed/>
                </p:oleObj>
              </mc:Choice>
              <mc:Fallback>
                <p:oleObj name="Equation" r:id="rId3" imgW="2552400" imgH="545760" progId="Equation.DSMT4">
                  <p:embed/>
                  <p:pic>
                    <p:nvPicPr>
                      <p:cNvPr id="27852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767388"/>
                        <a:ext cx="335438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6" name="Group 193"/>
          <p:cNvGrpSpPr>
            <a:grpSpLocks/>
          </p:cNvGrpSpPr>
          <p:nvPr/>
        </p:nvGrpSpPr>
        <p:grpSpPr bwMode="auto">
          <a:xfrm>
            <a:off x="6270625" y="3571875"/>
            <a:ext cx="2159000" cy="1557338"/>
            <a:chOff x="3470" y="2115"/>
            <a:chExt cx="1360" cy="981"/>
          </a:xfrm>
        </p:grpSpPr>
        <p:grpSp>
          <p:nvGrpSpPr>
            <p:cNvPr id="49282" name="Group 192"/>
            <p:cNvGrpSpPr>
              <a:grpSpLocks/>
            </p:cNvGrpSpPr>
            <p:nvPr/>
          </p:nvGrpSpPr>
          <p:grpSpPr bwMode="auto">
            <a:xfrm>
              <a:off x="3556" y="2115"/>
              <a:ext cx="1108" cy="794"/>
              <a:chOff x="3556" y="2115"/>
              <a:chExt cx="1108" cy="794"/>
            </a:xfrm>
          </p:grpSpPr>
          <p:sp>
            <p:nvSpPr>
              <p:cNvPr id="49285" name="Freeform 183"/>
              <p:cNvSpPr>
                <a:spLocks/>
              </p:cNvSpPr>
              <p:nvPr/>
            </p:nvSpPr>
            <p:spPr bwMode="auto">
              <a:xfrm>
                <a:off x="3560" y="2115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286" name="Freeform 184"/>
              <p:cNvSpPr>
                <a:spLocks/>
              </p:cNvSpPr>
              <p:nvPr/>
            </p:nvSpPr>
            <p:spPr bwMode="auto">
              <a:xfrm>
                <a:off x="3556" y="2264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283" name="Text Box 185"/>
            <p:cNvSpPr txBox="1">
              <a:spLocks noChangeArrowheads="1"/>
            </p:cNvSpPr>
            <p:nvPr/>
          </p:nvSpPr>
          <p:spPr bwMode="auto">
            <a:xfrm>
              <a:off x="3470" y="287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49284" name="Text Box 186"/>
            <p:cNvSpPr txBox="1">
              <a:spLocks noChangeArrowheads="1"/>
            </p:cNvSpPr>
            <p:nvPr/>
          </p:nvSpPr>
          <p:spPr bwMode="auto">
            <a:xfrm>
              <a:off x="4530" y="286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aphicFrame>
        <p:nvGraphicFramePr>
          <p:cNvPr id="49157" name="Object 1"/>
          <p:cNvGraphicFramePr>
            <a:graphicFrameLocks noChangeAspect="1"/>
          </p:cNvGraphicFramePr>
          <p:nvPr/>
        </p:nvGraphicFramePr>
        <p:xfrm>
          <a:off x="7566025" y="3787775"/>
          <a:ext cx="290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241195" progId="Equation.DSMT4">
                  <p:embed/>
                </p:oleObj>
              </mc:Choice>
              <mc:Fallback>
                <p:oleObj name="Equation" r:id="rId5" imgW="203112" imgH="241195" progId="Equation.DSMT4">
                  <p:embed/>
                  <p:pic>
                    <p:nvPicPr>
                      <p:cNvPr id="491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3787775"/>
                        <a:ext cx="2905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6921517" y="4208467"/>
            <a:ext cx="1457328" cy="958851"/>
            <a:chOff x="3880" y="2516"/>
            <a:chExt cx="918" cy="604"/>
          </a:xfrm>
        </p:grpSpPr>
        <p:graphicFrame>
          <p:nvGraphicFramePr>
            <p:cNvPr id="4927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205643"/>
                </p:ext>
              </p:extLst>
            </p:nvPr>
          </p:nvGraphicFramePr>
          <p:xfrm>
            <a:off x="3880" y="2901"/>
            <a:ext cx="45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07960" imgH="241200" progId="Equation.DSMT4">
                    <p:embed/>
                  </p:oleObj>
                </mc:Choice>
                <mc:Fallback>
                  <p:oleObj name="Equation" r:id="rId7" imgW="507960" imgH="241200" progId="Equation.DSMT4">
                    <p:embed/>
                    <p:pic>
                      <p:nvPicPr>
                        <p:cNvPr id="4927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0" y="2901"/>
                          <a:ext cx="459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279" name="Group 194"/>
            <p:cNvGrpSpPr>
              <a:grpSpLocks/>
            </p:cNvGrpSpPr>
            <p:nvPr/>
          </p:nvGrpSpPr>
          <p:grpSpPr bwMode="auto">
            <a:xfrm>
              <a:off x="4094" y="2516"/>
              <a:ext cx="704" cy="367"/>
              <a:chOff x="4094" y="2516"/>
              <a:chExt cx="704" cy="367"/>
            </a:xfrm>
          </p:grpSpPr>
          <p:sp>
            <p:nvSpPr>
              <p:cNvPr id="49280" name="Freeform 182" descr="Diagonal para cima clara"/>
              <p:cNvSpPr>
                <a:spLocks/>
              </p:cNvSpPr>
              <p:nvPr/>
            </p:nvSpPr>
            <p:spPr bwMode="auto">
              <a:xfrm>
                <a:off x="4094" y="2516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281" name="Text Box 189"/>
              <p:cNvSpPr txBox="1">
                <a:spLocks noChangeArrowheads="1"/>
              </p:cNvSpPr>
              <p:nvPr/>
            </p:nvSpPr>
            <p:spPr bwMode="auto">
              <a:xfrm>
                <a:off x="4241" y="2549"/>
                <a:ext cx="5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>
                    <a:latin typeface="Times New Roman" charset="0"/>
                    <a:sym typeface="Symbol" pitchFamily="18" charset="2"/>
                  </a:rPr>
                  <a:t></a:t>
                </a:r>
                <a:r>
                  <a:rPr lang="en-US" altLang="pt-BR" sz="1600">
                    <a:latin typeface="Times New Roman" charset="0"/>
                    <a:sym typeface="Symbol" pitchFamily="18" charset="2"/>
                  </a:rPr>
                  <a:t> = 0,05</a:t>
                </a:r>
              </a:p>
            </p:txBody>
          </p:sp>
        </p:grpSp>
      </p:grpSp>
      <p:sp>
        <p:nvSpPr>
          <p:cNvPr id="194756" name="Text Box 196"/>
          <p:cNvSpPr txBox="1">
            <a:spLocks noChangeArrowheads="1"/>
          </p:cNvSpPr>
          <p:nvPr/>
        </p:nvSpPr>
        <p:spPr bwMode="auto">
          <a:xfrm>
            <a:off x="4140200" y="5715000"/>
            <a:ext cx="345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194757" name="Text Box 197"/>
          <p:cNvSpPr txBox="1">
            <a:spLocks noChangeArrowheads="1"/>
          </p:cNvSpPr>
          <p:nvPr/>
        </p:nvSpPr>
        <p:spPr bwMode="auto">
          <a:xfrm>
            <a:off x="4140200" y="6002338"/>
            <a:ext cx="4856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5%, ou seja, as espécies não ocupam a floresta independentemente do ambiente (há uma preferência de cada espécie)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49162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Algumas espécies de pássaro ... em algum ambiente?</a:t>
            </a:r>
          </a:p>
        </p:txBody>
      </p:sp>
      <p:sp>
        <p:nvSpPr>
          <p:cNvPr id="49163" name="Text Box 53"/>
          <p:cNvSpPr txBox="1">
            <a:spLocks noChangeArrowheads="1"/>
          </p:cNvSpPr>
          <p:nvPr/>
        </p:nvSpPr>
        <p:spPr bwMode="auto">
          <a:xfrm>
            <a:off x="5857875" y="1797050"/>
            <a:ext cx="2233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9164" name="Text Box 54"/>
          <p:cNvSpPr txBox="1">
            <a:spLocks noChangeArrowheads="1"/>
          </p:cNvSpPr>
          <p:nvPr/>
        </p:nvSpPr>
        <p:spPr bwMode="auto">
          <a:xfrm rot="-5400000">
            <a:off x="-99822" y="2427874"/>
            <a:ext cx="1148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Observado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49165" name="Text Box 55"/>
          <p:cNvSpPr txBox="1">
            <a:spLocks noChangeArrowheads="1"/>
          </p:cNvSpPr>
          <p:nvPr/>
        </p:nvSpPr>
        <p:spPr bwMode="auto">
          <a:xfrm>
            <a:off x="611188" y="3509963"/>
            <a:ext cx="2506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sp>
        <p:nvSpPr>
          <p:cNvPr id="49166" name="Text Box 104"/>
          <p:cNvSpPr txBox="1">
            <a:spLocks noChangeArrowheads="1"/>
          </p:cNvSpPr>
          <p:nvPr/>
        </p:nvSpPr>
        <p:spPr bwMode="auto">
          <a:xfrm rot="-5400000">
            <a:off x="-35078" y="4561474"/>
            <a:ext cx="1016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Esperado</a:t>
            </a:r>
            <a:endParaRPr lang="en-US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35" name="Group 245"/>
          <p:cNvGraphicFramePr>
            <a:graphicFrameLocks noGrp="1"/>
          </p:cNvGraphicFramePr>
          <p:nvPr/>
        </p:nvGraphicFramePr>
        <p:xfrm>
          <a:off x="714375" y="1785938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Group 245"/>
          <p:cNvGraphicFramePr>
            <a:graphicFrameLocks noGrp="1"/>
          </p:cNvGraphicFramePr>
          <p:nvPr/>
        </p:nvGraphicFramePr>
        <p:xfrm>
          <a:off x="714375" y="3863975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17,43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5,60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24,28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10,30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18,68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7,92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9275" name="Object 240"/>
          <p:cNvGraphicFramePr>
            <a:graphicFrameLocks noChangeAspect="1"/>
          </p:cNvGraphicFramePr>
          <p:nvPr/>
        </p:nvGraphicFramePr>
        <p:xfrm>
          <a:off x="5942013" y="2643188"/>
          <a:ext cx="27035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546100" progId="Equation.DSMT4">
                  <p:embed/>
                </p:oleObj>
              </mc:Choice>
              <mc:Fallback>
                <p:oleObj name="Equation" r:id="rId9" imgW="2057400" imgH="546100" progId="Equation.DSMT4">
                  <p:embed/>
                  <p:pic>
                    <p:nvPicPr>
                      <p:cNvPr id="49275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2643188"/>
                        <a:ext cx="27035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76" name="Object 242"/>
          <p:cNvGraphicFramePr>
            <a:graphicFrameLocks noChangeAspect="1"/>
          </p:cNvGraphicFramePr>
          <p:nvPr/>
        </p:nvGraphicFramePr>
        <p:xfrm>
          <a:off x="8408988" y="2855913"/>
          <a:ext cx="7000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9" imgH="253890" progId="Equation.DSMT4">
                  <p:embed/>
                </p:oleObj>
              </mc:Choice>
              <mc:Fallback>
                <p:oleObj name="Equation" r:id="rId11" imgW="533169" imgH="253890" progId="Equation.DSMT4">
                  <p:embed/>
                  <p:pic>
                    <p:nvPicPr>
                      <p:cNvPr id="49276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988" y="2855913"/>
                        <a:ext cx="700087" cy="331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2DC0-0860-495D-BF15-9CEC7DCFC8D3}" type="slidenum">
              <a:rPr lang="pt-BR"/>
              <a:pPr>
                <a:defRPr/>
              </a:pPr>
              <a:t>44</a:t>
            </a:fld>
            <a:endParaRPr lang="pt-BR"/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03599"/>
              </p:ext>
            </p:extLst>
          </p:nvPr>
        </p:nvGraphicFramePr>
        <p:xfrm>
          <a:off x="6923088" y="4822825"/>
          <a:ext cx="1111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41200" progId="Equation.DSMT4">
                  <p:embed/>
                </p:oleObj>
              </mc:Choice>
              <mc:Fallback>
                <p:oleObj name="Equation" r:id="rId13" imgW="774360" imgH="241200" progId="Equation.DSMT4">
                  <p:embed/>
                  <p:pic>
                    <p:nvPicPr>
                      <p:cNvPr id="278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822825"/>
                        <a:ext cx="1111250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8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6" grpId="0" build="p" autoUpdateAnimBg="0"/>
      <p:bldP spid="19475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3068960"/>
            <a:ext cx="8459787" cy="33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5263" indent="-11113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onde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>
                <a:latin typeface="Tahoma" panose="020B0604030504040204" pitchFamily="34" charset="0"/>
                <a:sym typeface="Symbol" pitchFamily="18" charset="2"/>
              </a:rPr>
              <a:t> ;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  <a:sym typeface="Symbol" pitchFamily="18" charset="2"/>
              </a:rPr>
              <a:t>Só pode ser aplicado quando no máximo 20% dos valores esperados sejam menores que 5 e nenhum seja inferior a 1; 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  <a:sym typeface="Symbol" pitchFamily="18" charset="2"/>
              </a:rPr>
              <a:t>Este teste não é sensível ao ordenamento das classes.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latin typeface="Tahoma" panose="020B0604030504040204" pitchFamily="34" charset="0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  <a:sym typeface="Symbol" pitchFamily="18" charset="2"/>
              </a:rPr>
              <a:t>No R: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as.table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(c(5,1,34,26,2,5,2,3,21,3,3,1),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ncol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=3,nrow=4))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)&lt;-c('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Interior','Borda','Clareira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rownames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)&lt;-c('I','II','III','IV')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7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l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2</a:t>
            </a:r>
            <a:r>
              <a:rPr lang="pt-BR" altLang="pt-BR" sz="1600" dirty="0">
                <a:latin typeface="Tahoma" panose="020B0604030504040204" pitchFamily="34" charset="0"/>
              </a:rPr>
              <a:t>, ou seja, para tabelas de contingência 2x2, usa-se a estatística</a:t>
            </a:r>
          </a:p>
        </p:txBody>
      </p:sp>
      <p:graphicFrame>
        <p:nvGraphicFramePr>
          <p:cNvPr id="27852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80268"/>
              </p:ext>
            </p:extLst>
          </p:nvPr>
        </p:nvGraphicFramePr>
        <p:xfrm>
          <a:off x="3371850" y="2097707"/>
          <a:ext cx="29035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09680" imgH="672840" progId="Equation.DSMT4">
                  <p:embed/>
                </p:oleObj>
              </mc:Choice>
              <mc:Fallback>
                <p:oleObj name="Equation" r:id="rId3" imgW="2209680" imgH="672840" progId="Equation.DSMT4">
                  <p:embed/>
                  <p:pic>
                    <p:nvPicPr>
                      <p:cNvPr id="27852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097707"/>
                        <a:ext cx="29035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42715"/>
              </p:ext>
            </p:extLst>
          </p:nvPr>
        </p:nvGraphicFramePr>
        <p:xfrm>
          <a:off x="1071563" y="2354013"/>
          <a:ext cx="1500186" cy="642939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C+D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A+C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B+D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D5859-7618-4C6F-8B95-6D67412FA43D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Independência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64088" y="515719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Pearson's Chi-squared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X-squared = 73.173,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6, p-value = 9.12e-14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086744" y="566995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" name="Text Box 197"/>
          <p:cNvSpPr txBox="1">
            <a:spLocks noChangeArrowheads="1"/>
          </p:cNvSpPr>
          <p:nvPr/>
        </p:nvSpPr>
        <p:spPr bwMode="auto">
          <a:xfrm>
            <a:off x="3923928" y="6002338"/>
            <a:ext cx="500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5%, ou seja, as espécies não ocupam a floresta independentemente do ambiente (há uma preferência de cada espécie)</a:t>
            </a:r>
            <a:endParaRPr lang="en-US" altLang="pt-BR" sz="1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build="p"/>
      <p:bldP spid="3" grpId="0"/>
      <p:bldP spid="10" grpId="0" animBg="1"/>
      <p:bldP spid="1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1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As plantas possuem diferentes mecanismos de dispersão de sementes de modo que, para algumas espécies, há a formação de agrupamentos enquanto que, para outras, há uma tendência de maior dispersão. A fim de avaliar a comportamento de duas espécies quaisquer, selecionou-se aleatoriamente algumas plântulas recém-germinadas e anotou-se a distância mínima que esta plântula estava de um indivíduo adulto da mesma espécie. Os resultados são apresentados abaixo. O que se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25" y="3571875"/>
          <a:ext cx="2078038" cy="298767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Distância (m)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4866" name="Text Box 122"/>
          <p:cNvSpPr txBox="1">
            <a:spLocks noChangeArrowheads="1"/>
          </p:cNvSpPr>
          <p:nvPr/>
        </p:nvSpPr>
        <p:spPr bwMode="auto">
          <a:xfrm>
            <a:off x="3357563" y="4143375"/>
            <a:ext cx="5072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Será que estes resultados poderiam ser obtidos mesmo que ambas espécies tivessem o mesmo comportamento de dispersão ou será que eles evidenciam a diferença entre estas espécies?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80049-D4FB-4311-8291-EEA200023023}" type="slidenum">
              <a:rPr lang="pt-BR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2627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84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916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 posto de cada observação, independentemente do grupo a qual pertença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3FB7-C1DC-40F4-BCCF-2538A0DBF450}" type="slidenum">
              <a:rPr lang="pt-BR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506711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67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6940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Soma-se os postos de cada grupo, obtendo-se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menor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 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maior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36941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36942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806E7-1C20-4F52-AD5C-483D27BCCC9D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77539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7891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7964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Soma-se os postos de cada grupo, obtendo-se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menor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 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maior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estatística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W</a:t>
            </a:r>
          </a:p>
        </p:txBody>
      </p:sp>
      <p:sp>
        <p:nvSpPr>
          <p:cNvPr id="37965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37966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37968" name="Text Box 122"/>
          <p:cNvSpPr txBox="1">
            <a:spLocks noChangeArrowheads="1"/>
          </p:cNvSpPr>
          <p:nvPr/>
        </p:nvSpPr>
        <p:spPr bwMode="auto">
          <a:xfrm>
            <a:off x="4316413" y="4694238"/>
            <a:ext cx="857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W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7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68800" y="4689475"/>
            <a:ext cx="539750" cy="3317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4773613" y="5335588"/>
            <a:ext cx="3504300" cy="307975"/>
            <a:chOff x="357158" y="5786454"/>
            <a:chExt cx="3504499" cy="307777"/>
          </a:xfrm>
        </p:grpSpPr>
        <p:sp>
          <p:nvSpPr>
            <p:cNvPr id="37985" name="CaixaDeTexto 12"/>
            <p:cNvSpPr txBox="1">
              <a:spLocks noChangeArrowheads="1"/>
            </p:cNvSpPr>
            <p:nvPr/>
          </p:nvSpPr>
          <p:spPr bwMode="auto">
            <a:xfrm>
              <a:off x="357158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86" name="CaixaDeTexto 13"/>
            <p:cNvSpPr txBox="1">
              <a:spLocks noChangeArrowheads="1"/>
            </p:cNvSpPr>
            <p:nvPr/>
          </p:nvSpPr>
          <p:spPr bwMode="auto">
            <a:xfrm>
              <a:off x="500322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87" name="CaixaDeTexto 14"/>
            <p:cNvSpPr txBox="1">
              <a:spLocks noChangeArrowheads="1"/>
            </p:cNvSpPr>
            <p:nvPr/>
          </p:nvSpPr>
          <p:spPr bwMode="auto">
            <a:xfrm>
              <a:off x="643486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88" name="CaixaDeTexto 15"/>
            <p:cNvSpPr txBox="1">
              <a:spLocks noChangeArrowheads="1"/>
            </p:cNvSpPr>
            <p:nvPr/>
          </p:nvSpPr>
          <p:spPr bwMode="auto">
            <a:xfrm>
              <a:off x="786650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89" name="CaixaDeTexto 16"/>
            <p:cNvSpPr txBox="1">
              <a:spLocks noChangeArrowheads="1"/>
            </p:cNvSpPr>
            <p:nvPr/>
          </p:nvSpPr>
          <p:spPr bwMode="auto">
            <a:xfrm>
              <a:off x="929814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90" name="CaixaDeTexto 18"/>
            <p:cNvSpPr txBox="1">
              <a:spLocks noChangeArrowheads="1"/>
            </p:cNvSpPr>
            <p:nvPr/>
          </p:nvSpPr>
          <p:spPr bwMode="auto">
            <a:xfrm>
              <a:off x="1084991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7991" name="CaixaDeTexto 19"/>
            <p:cNvSpPr txBox="1">
              <a:spLocks noChangeArrowheads="1"/>
            </p:cNvSpPr>
            <p:nvPr/>
          </p:nvSpPr>
          <p:spPr bwMode="auto">
            <a:xfrm>
              <a:off x="1233774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92" name="CaixaDeTexto 20"/>
            <p:cNvSpPr txBox="1">
              <a:spLocks noChangeArrowheads="1"/>
            </p:cNvSpPr>
            <p:nvPr/>
          </p:nvSpPr>
          <p:spPr bwMode="auto">
            <a:xfrm>
              <a:off x="1376938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93" name="CaixaDeTexto 21"/>
            <p:cNvSpPr txBox="1">
              <a:spLocks noChangeArrowheads="1"/>
            </p:cNvSpPr>
            <p:nvPr/>
          </p:nvSpPr>
          <p:spPr bwMode="auto">
            <a:xfrm>
              <a:off x="1520102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94" name="CaixaDeTexto 22"/>
            <p:cNvSpPr txBox="1">
              <a:spLocks noChangeArrowheads="1"/>
            </p:cNvSpPr>
            <p:nvPr/>
          </p:nvSpPr>
          <p:spPr bwMode="auto">
            <a:xfrm>
              <a:off x="1675280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7995" name="CaixaDeTexto 23"/>
            <p:cNvSpPr txBox="1">
              <a:spLocks noChangeArrowheads="1"/>
            </p:cNvSpPr>
            <p:nvPr/>
          </p:nvSpPr>
          <p:spPr bwMode="auto">
            <a:xfrm>
              <a:off x="1824062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96" name="CaixaDeTexto 24"/>
            <p:cNvSpPr txBox="1">
              <a:spLocks noChangeArrowheads="1"/>
            </p:cNvSpPr>
            <p:nvPr/>
          </p:nvSpPr>
          <p:spPr bwMode="auto">
            <a:xfrm>
              <a:off x="1967226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37997" name="CaixaDeTexto 25"/>
            <p:cNvSpPr txBox="1">
              <a:spLocks noChangeArrowheads="1"/>
            </p:cNvSpPr>
            <p:nvPr/>
          </p:nvSpPr>
          <p:spPr bwMode="auto">
            <a:xfrm>
              <a:off x="2122403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7998" name="CaixaDeTexto 26"/>
            <p:cNvSpPr txBox="1">
              <a:spLocks noChangeArrowheads="1"/>
            </p:cNvSpPr>
            <p:nvPr/>
          </p:nvSpPr>
          <p:spPr bwMode="auto">
            <a:xfrm>
              <a:off x="2283200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7999" name="CaixaDeTexto 27"/>
            <p:cNvSpPr txBox="1">
              <a:spLocks noChangeArrowheads="1"/>
            </p:cNvSpPr>
            <p:nvPr/>
          </p:nvSpPr>
          <p:spPr bwMode="auto">
            <a:xfrm>
              <a:off x="2443996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0" name="CaixaDeTexto 28"/>
            <p:cNvSpPr txBox="1">
              <a:spLocks noChangeArrowheads="1"/>
            </p:cNvSpPr>
            <p:nvPr/>
          </p:nvSpPr>
          <p:spPr bwMode="auto">
            <a:xfrm>
              <a:off x="2604792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1" name="CaixaDeTexto 29"/>
            <p:cNvSpPr txBox="1">
              <a:spLocks noChangeArrowheads="1"/>
            </p:cNvSpPr>
            <p:nvPr/>
          </p:nvSpPr>
          <p:spPr bwMode="auto">
            <a:xfrm>
              <a:off x="2765588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2" name="CaixaDeTexto 30"/>
            <p:cNvSpPr txBox="1">
              <a:spLocks noChangeArrowheads="1"/>
            </p:cNvSpPr>
            <p:nvPr/>
          </p:nvSpPr>
          <p:spPr bwMode="auto">
            <a:xfrm>
              <a:off x="2926384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3" name="CaixaDeTexto 31"/>
            <p:cNvSpPr txBox="1">
              <a:spLocks noChangeArrowheads="1"/>
            </p:cNvSpPr>
            <p:nvPr/>
          </p:nvSpPr>
          <p:spPr bwMode="auto">
            <a:xfrm>
              <a:off x="3087179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4" name="CaixaDeTexto 32"/>
            <p:cNvSpPr txBox="1">
              <a:spLocks noChangeArrowheads="1"/>
            </p:cNvSpPr>
            <p:nvPr/>
          </p:nvSpPr>
          <p:spPr bwMode="auto">
            <a:xfrm>
              <a:off x="3247975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5" name="CaixaDeTexto 33"/>
            <p:cNvSpPr txBox="1">
              <a:spLocks noChangeArrowheads="1"/>
            </p:cNvSpPr>
            <p:nvPr/>
          </p:nvSpPr>
          <p:spPr bwMode="auto">
            <a:xfrm>
              <a:off x="3408772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8006" name="CaixaDeTexto 34"/>
            <p:cNvSpPr txBox="1">
              <a:spLocks noChangeArrowheads="1"/>
            </p:cNvSpPr>
            <p:nvPr/>
          </p:nvSpPr>
          <p:spPr bwMode="auto">
            <a:xfrm>
              <a:off x="3569572" y="5786454"/>
              <a:ext cx="292085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</a:t>
              </a:r>
            </a:p>
          </p:txBody>
        </p:sp>
      </p:grp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4524375" y="5549900"/>
            <a:ext cx="261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4524375" y="5743575"/>
            <a:ext cx="261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4524375" y="5938838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4524375" y="6132513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4524375" y="6326188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</a:p>
        </p:txBody>
      </p:sp>
      <p:cxnSp>
        <p:nvCxnSpPr>
          <p:cNvPr id="50" name="Forma 49"/>
          <p:cNvCxnSpPr>
            <a:endCxn id="38" idx="3"/>
          </p:cNvCxnSpPr>
          <p:nvPr/>
        </p:nvCxnSpPr>
        <p:spPr>
          <a:xfrm rot="5400000">
            <a:off x="5270501" y="5159375"/>
            <a:ext cx="44450" cy="1012825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Forma 50"/>
          <p:cNvCxnSpPr>
            <a:endCxn id="39" idx="3"/>
          </p:cNvCxnSpPr>
          <p:nvPr/>
        </p:nvCxnSpPr>
        <p:spPr>
          <a:xfrm rot="5400000">
            <a:off x="5244307" y="5185569"/>
            <a:ext cx="239712" cy="1155700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a 53"/>
          <p:cNvCxnSpPr>
            <a:endCxn id="40" idx="3"/>
          </p:cNvCxnSpPr>
          <p:nvPr/>
        </p:nvCxnSpPr>
        <p:spPr>
          <a:xfrm rot="5400000">
            <a:off x="5219700" y="5210176"/>
            <a:ext cx="433387" cy="1300162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Forma 59"/>
          <p:cNvCxnSpPr>
            <a:endCxn id="41" idx="3"/>
          </p:cNvCxnSpPr>
          <p:nvPr/>
        </p:nvCxnSpPr>
        <p:spPr>
          <a:xfrm rot="5400000">
            <a:off x="5274470" y="5155406"/>
            <a:ext cx="627062" cy="1603375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Forma 62"/>
          <p:cNvCxnSpPr>
            <a:endCxn id="42" idx="3"/>
          </p:cNvCxnSpPr>
          <p:nvPr/>
        </p:nvCxnSpPr>
        <p:spPr>
          <a:xfrm rot="5400000">
            <a:off x="5249069" y="5180807"/>
            <a:ext cx="820737" cy="1746250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4562475" y="6572250"/>
            <a:ext cx="180975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>
            <a:spLocks noChangeArrowheads="1"/>
          </p:cNvSpPr>
          <p:nvPr/>
        </p:nvSpPr>
        <p:spPr bwMode="auto">
          <a:xfrm>
            <a:off x="4529138" y="6581775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69" name="Text Box 122"/>
          <p:cNvSpPr txBox="1">
            <a:spLocks noChangeArrowheads="1"/>
          </p:cNvSpPr>
          <p:nvPr/>
        </p:nvSpPr>
        <p:spPr bwMode="auto">
          <a:xfrm>
            <a:off x="5092700" y="4643438"/>
            <a:ext cx="4000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ahoma" panose="020B0604030504040204" pitchFamily="34" charset="0"/>
              </a:rPr>
              <a:t>W</a:t>
            </a:r>
            <a:r>
              <a:rPr lang="pt-BR" altLang="pt-BR" sz="1200" dirty="0">
                <a:latin typeface="Tahoma" panose="020B0604030504040204" pitchFamily="34" charset="0"/>
              </a:rPr>
              <a:t>  representa o número de vezes que um posto no grupo A precede um posto do grupo B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1FE10-F0C3-4B58-8217-A8FBE7600E2C}" type="slidenum">
              <a:rPr lang="pt-BR"/>
              <a:pPr>
                <a:defRPr/>
              </a:pPr>
              <a:t>49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7">
                <a:extLst>
                  <a:ext uri="{FF2B5EF4-FFF2-40B4-BE49-F238E27FC236}">
                    <a16:creationId xmlns:a16="http://schemas.microsoft.com/office/drawing/2014/main" id="{CEC8FC59-10BD-502F-9F78-C6C43688ED85}"/>
                  </a:ext>
                </a:extLst>
              </p:cNvPr>
              <p:cNvSpPr txBox="1"/>
              <p:nvPr/>
            </p:nvSpPr>
            <p:spPr bwMode="auto">
              <a:xfrm>
                <a:off x="4422774" y="3405188"/>
                <a:ext cx="5117778" cy="1238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=10.12+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10.11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−62=113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=10.12+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12.13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−191=7</m:t>
                      </m:r>
                    </m:oMath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7" name="Object 67">
                <a:extLst>
                  <a:ext uri="{FF2B5EF4-FFF2-40B4-BE49-F238E27FC236}">
                    <a16:creationId xmlns:a16="http://schemas.microsoft.com/office/drawing/2014/main" id="{CEC8FC59-10BD-502F-9F78-C6C43688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2774" y="3405188"/>
                <a:ext cx="5117778" cy="1238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846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47" name="CaixaDeTexto 15"/>
          <p:cNvSpPr txBox="1">
            <a:spLocks noChangeArrowheads="1"/>
          </p:cNvSpPr>
          <p:nvPr/>
        </p:nvSpPr>
        <p:spPr bwMode="auto">
          <a:xfrm>
            <a:off x="755650" y="1887215"/>
            <a:ext cx="7775575" cy="4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partir de uma amostra de 200 valores, obteve-se o seguinte histograma: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755650" y="5440363"/>
            <a:ext cx="777557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Podemos afirmar que esta amostra foi retirada de uma população com distribuição uniforme?</a:t>
            </a:r>
          </a:p>
        </p:txBody>
      </p:sp>
      <p:grpSp>
        <p:nvGrpSpPr>
          <p:cNvPr id="6149" name="Grupo 2"/>
          <p:cNvGrpSpPr>
            <a:grpSpLocks/>
          </p:cNvGrpSpPr>
          <p:nvPr/>
        </p:nvGrpSpPr>
        <p:grpSpPr bwMode="auto">
          <a:xfrm>
            <a:off x="2156661" y="2370138"/>
            <a:ext cx="4823576" cy="2844800"/>
            <a:chOff x="2157412" y="2370138"/>
            <a:chExt cx="4822826" cy="2844800"/>
          </a:xfrm>
        </p:grpSpPr>
        <p:graphicFrame>
          <p:nvGraphicFramePr>
            <p:cNvPr id="6151" name="Gráfico 4"/>
            <p:cNvGraphicFramePr>
              <a:graphicFrameLocks/>
            </p:cNvGraphicFramePr>
            <p:nvPr/>
          </p:nvGraphicFramePr>
          <p:xfrm>
            <a:off x="2306638" y="2370138"/>
            <a:ext cx="46736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676037" imgH="2840982" progId="Excel.Chart.8">
                    <p:embed/>
                  </p:oleObj>
                </mc:Choice>
                <mc:Fallback>
                  <p:oleObj r:id="rId3" imgW="4676037" imgH="2840982" progId="Excel.Chart.8">
                    <p:embed/>
                    <p:pic>
                      <p:nvPicPr>
                        <p:cNvPr id="6151" name="Gráfico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638" y="2370138"/>
                          <a:ext cx="4673600" cy="284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 rot="16200000">
              <a:off x="1598104" y="3587812"/>
              <a:ext cx="1372491" cy="253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latin typeface="Tahoma" panose="020B0604030504040204" pitchFamily="34" charset="0"/>
                </a:rPr>
                <a:t>Frequência absoluta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9B11B-1FBA-487B-81B8-DFC7282898D4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9750" y="1412776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Exemplo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15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8988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38989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47" name="Text Box 122"/>
          <p:cNvSpPr txBox="1">
            <a:spLocks noChangeArrowheads="1"/>
          </p:cNvSpPr>
          <p:nvPr/>
        </p:nvSpPr>
        <p:spPr bwMode="auto">
          <a:xfrm>
            <a:off x="71438" y="4821238"/>
            <a:ext cx="4683125" cy="7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200" dirty="0">
                <a:latin typeface="Tahoma" panose="020B0604030504040204" pitchFamily="34" charset="0"/>
              </a:rPr>
              <a:t>Não há diferença no comportamento das 2 espécies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A esp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écie A dispersa-se mais do que a espécie B (unilateral)</a:t>
            </a:r>
            <a:endParaRPr lang="pt-BR" altLang="pt-BR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8" name="Text Box 122"/>
          <p:cNvSpPr txBox="1">
            <a:spLocks noChangeArrowheads="1"/>
          </p:cNvSpPr>
          <p:nvPr/>
        </p:nvSpPr>
        <p:spPr bwMode="auto">
          <a:xfrm>
            <a:off x="3990975" y="4618038"/>
            <a:ext cx="4867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igual ou menor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que o tabelado,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rejeita-se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 Caso contrário,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38992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Soma-se os postos de cada grupo, obtendo-se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menor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 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maior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estatística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W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5B6D-AA2B-4B55-9B5D-25FE75BE7374}" type="slidenum">
              <a:rPr lang="pt-BR"/>
              <a:pPr>
                <a:defRPr/>
              </a:pPr>
              <a:t>50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67">
                <a:extLst>
                  <a:ext uri="{FF2B5EF4-FFF2-40B4-BE49-F238E27FC236}">
                    <a16:creationId xmlns:a16="http://schemas.microsoft.com/office/drawing/2014/main" id="{2E609665-60BF-23C2-14AE-D88F2129A449}"/>
                  </a:ext>
                </a:extLst>
              </p:cNvPr>
              <p:cNvSpPr txBox="1"/>
              <p:nvPr/>
            </p:nvSpPr>
            <p:spPr bwMode="auto">
              <a:xfrm>
                <a:off x="4422774" y="3405188"/>
                <a:ext cx="5117778" cy="1238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=10.12+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10.11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−62=113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=10.12+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12.13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−191=7</m:t>
                      </m:r>
                    </m:oMath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" name="Object 67">
                <a:extLst>
                  <a:ext uri="{FF2B5EF4-FFF2-40B4-BE49-F238E27FC236}">
                    <a16:creationId xmlns:a16="http://schemas.microsoft.com/office/drawing/2014/main" id="{2E609665-60BF-23C2-14AE-D88F2129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2774" y="3405188"/>
                <a:ext cx="5117778" cy="1238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504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Teste Bilateral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1%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8453-0C34-4FF2-91F1-A70681A168A7}" type="slidenum">
              <a:rPr lang="pt-BR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11679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Teste Bilateral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5%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7516F-7C52-4670-8C86-E017292FD7AA}" type="slidenum">
              <a:rPr lang="pt-BR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5872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Teste Unilateral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1%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5C4A-3E8E-4040-AD09-AD58B5E8B19E}" type="slidenum">
              <a:rPr lang="pt-BR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81222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79488" y="4348163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102100" y="2143125"/>
            <a:ext cx="285750" cy="220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Teste Unilateral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5%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092575" y="4351338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3A623-765F-4F96-B1C0-71E3E8A29E66}" type="slidenum">
              <a:rPr lang="pt-BR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57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22"/>
          <p:cNvSpPr txBox="1">
            <a:spLocks noChangeArrowheads="1"/>
          </p:cNvSpPr>
          <p:nvPr/>
        </p:nvSpPr>
        <p:spPr bwMode="auto">
          <a:xfrm>
            <a:off x="71438" y="4821238"/>
            <a:ext cx="4683125" cy="7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200" dirty="0">
                <a:latin typeface="Tahoma" panose="020B0604030504040204" pitchFamily="34" charset="0"/>
              </a:rPr>
              <a:t>Não há diferença no comportamento das 2 espécies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A esp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écie A dispersa-se mais do que a espécie B (unilateral)</a:t>
            </a:r>
            <a:endParaRPr lang="pt-BR" altLang="pt-BR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36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4109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44110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44111" name="Text Box 122"/>
          <p:cNvSpPr txBox="1">
            <a:spLocks noChangeArrowheads="1"/>
          </p:cNvSpPr>
          <p:nvPr/>
        </p:nvSpPr>
        <p:spPr bwMode="auto">
          <a:xfrm>
            <a:off x="428625" y="61134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>
                <a:latin typeface="Times New Roman" charset="0"/>
                <a:cs typeface="Times New Roman" charset="0"/>
              </a:rPr>
              <a:t>W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obs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 = 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0375" y="6097588"/>
            <a:ext cx="682625" cy="33178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4113" name="Text Box 122"/>
          <p:cNvSpPr txBox="1">
            <a:spLocks noChangeArrowheads="1"/>
          </p:cNvSpPr>
          <p:nvPr/>
        </p:nvSpPr>
        <p:spPr bwMode="auto">
          <a:xfrm>
            <a:off x="1357313" y="6121400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>
                <a:latin typeface="Times New Roman" charset="0"/>
                <a:cs typeface="Times New Roman" charset="0"/>
              </a:rPr>
              <a:t>W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crít</a:t>
            </a:r>
            <a:r>
              <a:rPr lang="pt-BR" altLang="pt-BR" sz="1400" i="1" baseline="-25000" dirty="0">
                <a:latin typeface="Times New Roman" charset="0"/>
                <a:cs typeface="Times New Roman" charset="0"/>
              </a:rPr>
              <a:t> 5%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 = 34</a:t>
            </a:r>
          </a:p>
        </p:txBody>
      </p:sp>
      <p:sp>
        <p:nvSpPr>
          <p:cNvPr id="44114" name="Text Box 122"/>
          <p:cNvSpPr txBox="1">
            <a:spLocks noChangeArrowheads="1"/>
          </p:cNvSpPr>
          <p:nvPr/>
        </p:nvSpPr>
        <p:spPr bwMode="auto">
          <a:xfrm>
            <a:off x="3990975" y="4618038"/>
            <a:ext cx="4867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igual ou menor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que o tabelado,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rejeita-se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 Caso contrário,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44115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Soma-se os postos de cada grupo, obtendo-se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menor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 e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(associado à maior amostra,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estatística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W</a:t>
            </a: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2571750" y="5929313"/>
            <a:ext cx="4143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Conclusão: rejeita-se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, ou seja, a espécie A parece  dispersar-se mais do que a espécie B, adotando-se 5% de significância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559C5-527E-4BDE-BB1C-CB1B95403C55}" type="slidenum">
              <a:rPr lang="pt-BR"/>
              <a:pPr>
                <a:defRPr/>
              </a:pPr>
              <a:t>55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67">
                <a:extLst>
                  <a:ext uri="{FF2B5EF4-FFF2-40B4-BE49-F238E27FC236}">
                    <a16:creationId xmlns:a16="http://schemas.microsoft.com/office/drawing/2014/main" id="{512E2DA4-CD42-2D09-C07E-5417700CD846}"/>
                  </a:ext>
                </a:extLst>
              </p:cNvPr>
              <p:cNvSpPr txBox="1"/>
              <p:nvPr/>
            </p:nvSpPr>
            <p:spPr bwMode="auto">
              <a:xfrm>
                <a:off x="4422774" y="3405188"/>
                <a:ext cx="5117778" cy="1238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=10.12+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10.11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−62=113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=10.12+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12.13</m:t>
                          </m:r>
                        </m:num>
                        <m:den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−191=7</m:t>
                      </m:r>
                    </m:oMath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" name="Object 67">
                <a:extLst>
                  <a:ext uri="{FF2B5EF4-FFF2-40B4-BE49-F238E27FC236}">
                    <a16:creationId xmlns:a16="http://schemas.microsoft.com/office/drawing/2014/main" id="{512E2DA4-CD42-2D09-C07E-5417700CD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2774" y="3405188"/>
                <a:ext cx="5117778" cy="1238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35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É um dos testes não paramétricos mais poderosos, sendo uma alternativa muito útil ao teste 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grandes amostras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20</a:t>
            </a:r>
            <a:r>
              <a:rPr lang="pt-BR" altLang="pt-BR" sz="1600" dirty="0">
                <a:latin typeface="Tahoma" panose="020B0604030504040204" pitchFamily="34" charset="0"/>
              </a:rPr>
              <a:t>), a estatística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W</a:t>
            </a:r>
            <a:r>
              <a:rPr lang="pt-BR" altLang="pt-BR" sz="1600" dirty="0">
                <a:latin typeface="Tahoma" panose="020B0604030504040204" pitchFamily="34" charset="0"/>
              </a:rPr>
              <a:t> pode ser aproximada para uma normal. Nesse caso, utiliza-se a estatística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7"/>
              <p:cNvSpPr txBox="1"/>
              <p:nvPr/>
            </p:nvSpPr>
            <p:spPr bwMode="auto">
              <a:xfrm>
                <a:off x="1857375" y="2928938"/>
                <a:ext cx="4010768" cy="1138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" name="Object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75" y="2928938"/>
                <a:ext cx="4010768" cy="1138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82625" y="4076700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Quando ocorrem empates dentro do mesmo grupo, o valor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W</a:t>
            </a:r>
            <a:r>
              <a:rPr lang="pt-BR" altLang="pt-BR" sz="1600" dirty="0">
                <a:latin typeface="Tahoma" panose="020B0604030504040204" pitchFamily="34" charset="0"/>
              </a:rPr>
              <a:t> não é afetado. No entanto, quando o empate ocorre entre grupos diferentes, uma correção em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W</a:t>
            </a:r>
            <a:r>
              <a:rPr lang="pt-BR" altLang="pt-BR" sz="1600" dirty="0">
                <a:latin typeface="Tahoma" panose="020B0604030504040204" pitchFamily="34" charset="0"/>
              </a:rPr>
              <a:t> é necessária: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0"/>
              <p:cNvSpPr txBox="1"/>
              <p:nvPr/>
            </p:nvSpPr>
            <p:spPr bwMode="auto">
              <a:xfrm>
                <a:off x="1857374" y="5000625"/>
                <a:ext cx="4010769" cy="739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374" y="5000625"/>
                <a:ext cx="4010769" cy="739775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 42"/>
          <p:cNvSpPr>
            <a:spLocks noChangeArrowheads="1"/>
          </p:cNvSpPr>
          <p:nvPr/>
        </p:nvSpPr>
        <p:spPr bwMode="auto">
          <a:xfrm>
            <a:off x="1000125" y="5786438"/>
            <a:ext cx="704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onde:</a:t>
            </a:r>
          </a:p>
        </p:txBody>
      </p:sp>
      <p:graphicFrame>
        <p:nvGraphicFramePr>
          <p:cNvPr id="44" name="Object 11"/>
          <p:cNvGraphicFramePr>
            <a:graphicFrameLocks noChangeAspect="1"/>
          </p:cNvGraphicFramePr>
          <p:nvPr/>
        </p:nvGraphicFramePr>
        <p:xfrm>
          <a:off x="3490913" y="5970588"/>
          <a:ext cx="10001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970588"/>
                        <a:ext cx="10001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2"/>
          <p:cNvGraphicFramePr>
            <a:graphicFrameLocks noChangeAspect="1"/>
          </p:cNvGraphicFramePr>
          <p:nvPr/>
        </p:nvGraphicFramePr>
        <p:xfrm>
          <a:off x="1857375" y="6064250"/>
          <a:ext cx="14001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476" imgH="482391" progId="Equation.DSMT4">
                  <p:embed/>
                </p:oleObj>
              </mc:Choice>
              <mc:Fallback>
                <p:oleObj name="Equation" r:id="rId7" imgW="977476" imgH="482391" progId="Equation.DSMT4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6064250"/>
                        <a:ext cx="14001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tângulo 45"/>
          <p:cNvSpPr>
            <a:spLocks noChangeArrowheads="1"/>
          </p:cNvSpPr>
          <p:nvPr/>
        </p:nvSpPr>
        <p:spPr bwMode="auto">
          <a:xfrm>
            <a:off x="3429000" y="6210300"/>
            <a:ext cx="4788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 é o número de observações do posto empatado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i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ahoma" panose="020B0604030504040204" pitchFamily="34" charset="0"/>
              </a:rPr>
              <a:t> é o número postos empatados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05533-E046-4F4A-9ACD-A6E23022AA93}" type="slidenum">
              <a:rPr lang="pt-BR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89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1" grpId="0" build="p"/>
      <p:bldP spid="43" grpId="0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B993-8EBC-C8A4-F109-0F8F67C9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A8CCBEC0-11D8-AEE0-DB11-BE54B9980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26E2BD-1D64-EFD9-F50D-474E5BC0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05533-E046-4F4A-9ACD-A6E23022AA93}" type="slidenum">
              <a:rPr lang="pt-BR"/>
              <a:pPr>
                <a:defRPr/>
              </a:pPr>
              <a:t>57</a:t>
            </a:fld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A0A1964-99A0-37B5-EE87-93E8B1AE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12776"/>
            <a:ext cx="8459787" cy="29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  <a:sym typeface="Symbol" pitchFamily="18" charset="2"/>
              </a:rPr>
              <a:t>No R: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amostra1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&lt;-c(45.7,67.1,5.3,132.1,153,289.7,12.8,156.2,223.2,54,19.1,10.8)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amostra2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&lt;-c(6.3,2.1,1.5,12,3.2,5.1,5,6.7,9.8,11.3)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wilcox.test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amostra1,amostra2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Wilcoxon rank sum exact test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amostra1 and amostra2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 = 113, p-value = 0.0001392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hypothesis: true location shift is not equal to 0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98BD93C-05C2-8545-906D-5C7C65310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2902"/>
              </p:ext>
            </p:extLst>
          </p:nvPr>
        </p:nvGraphicFramePr>
        <p:xfrm>
          <a:off x="6199981" y="1562958"/>
          <a:ext cx="2078038" cy="298767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Distância (m)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Espécie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67,1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132,1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153,0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289,7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156,2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223,2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54,0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B9C1E33-FFD5-271A-D3AF-4D3BC325F393}"/>
              </a:ext>
            </a:extLst>
          </p:cNvPr>
          <p:cNvGrpSpPr/>
          <p:nvPr/>
        </p:nvGrpSpPr>
        <p:grpSpPr>
          <a:xfrm>
            <a:off x="1547664" y="3056691"/>
            <a:ext cx="4652317" cy="732349"/>
            <a:chOff x="1403648" y="3056691"/>
            <a:chExt cx="4796333" cy="948373"/>
          </a:xfrm>
        </p:grpSpPr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FEF01A00-E94F-F6AB-CC56-39A7AB2A0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3648" y="3472189"/>
              <a:ext cx="2303909" cy="5328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A345ECC-B918-FA9F-DA05-BDD361199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557" y="3056691"/>
              <a:ext cx="24924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observe que no R, a estatística corresponde ao valor máximo</a:t>
              </a:r>
            </a:p>
          </p:txBody>
        </p:sp>
      </p:grpSp>
      <p:sp>
        <p:nvSpPr>
          <p:cNvPr id="11" name="Text Box 77">
            <a:extLst>
              <a:ext uri="{FF2B5EF4-FFF2-40B4-BE49-F238E27FC236}">
                <a16:creationId xmlns:a16="http://schemas.microsoft.com/office/drawing/2014/main" id="{A3D2F4B4-5724-0C58-0E28-E7B97DC3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14962"/>
            <a:ext cx="4840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0975" indent="-18097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Conclusão: 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, ou seja, a espécie A parece  dispersar-se mais do que a espécie B, adotando-se 5% de significância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95C5B27-02BC-230F-CF31-509435CD75B2}"/>
              </a:ext>
            </a:extLst>
          </p:cNvPr>
          <p:cNvSpPr/>
          <p:nvPr/>
        </p:nvSpPr>
        <p:spPr>
          <a:xfrm>
            <a:off x="2231740" y="3707668"/>
            <a:ext cx="8280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5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75" y="2873375"/>
          <a:ext cx="2078038" cy="341376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214688" y="5654675"/>
            <a:ext cx="55006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OBS: Apesar de </a:t>
            </a:r>
            <a:r>
              <a:rPr lang="pt-BR" altLang="pt-BR" sz="14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A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4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B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 = n</a:t>
            </a:r>
            <a:r>
              <a:rPr lang="pt-BR" altLang="pt-BR" sz="1400" dirty="0">
                <a:latin typeface="Tahoma" panose="020B0604030504040204" pitchFamily="34" charset="0"/>
              </a:rPr>
              <a:t>, os valores são independentes entre si (não são dados pareados)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4DE68-F5F6-4DAF-BBA7-C50A4EF6BC68}" type="slidenum">
              <a:rPr lang="pt-BR"/>
              <a:pPr>
                <a:defRPr/>
              </a:pPr>
              <a:t>58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sp>
        <p:nvSpPr>
          <p:cNvPr id="52228" name="Text Box 122"/>
          <p:cNvSpPr txBox="1">
            <a:spLocks noChangeArrowheads="1"/>
          </p:cNvSpPr>
          <p:nvPr/>
        </p:nvSpPr>
        <p:spPr bwMode="auto">
          <a:xfrm>
            <a:off x="4714875" y="2652713"/>
            <a:ext cx="43576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Organiza-se uma lista ordenada com todos os valores  de ambas regiões (valores repetidos aparecem apenas uma vez)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Frequência Relativa Acumulada de cada valor para cada região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50" y="2873375"/>
          <a:ext cx="2078038" cy="341376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Região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51113" y="2601913"/>
          <a:ext cx="1295400" cy="4184649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137D8-2735-40BB-9D25-A7397AFCA51D}" type="slidenum">
              <a:rPr lang="pt-BR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Estatística Paramétrica X Não Paramétrica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395536" y="1406381"/>
            <a:ext cx="84969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Estatísticas Paramétricas </a:t>
            </a:r>
            <a:r>
              <a:rPr lang="pt-BR" altLang="pt-BR" sz="1600" dirty="0">
                <a:latin typeface="Tahoma" panose="020B0604030504040204" pitchFamily="34" charset="0"/>
              </a:rPr>
              <a:t>exigem grande número de condições para que sejam válidas e tenham alto poder (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1 –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</a:rPr>
              <a:t>, probabilidade de rejeitar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quando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falso). Estas condições, em geral, são supostas válidas (ou previamente testadas)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Por exemplo, a Análise de Variância (ANOVA) pressupõe: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independência das amostras;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tratamentos normalmente distribuídos;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tratamentos </a:t>
            </a:r>
            <a:r>
              <a:rPr lang="pt-BR" altLang="pt-BR" sz="1600" dirty="0" err="1">
                <a:latin typeface="Tahoma" panose="020B0604030504040204" pitchFamily="34" charset="0"/>
              </a:rPr>
              <a:t>homocedásticos</a:t>
            </a:r>
            <a:r>
              <a:rPr lang="pt-BR" altLang="pt-BR" sz="1600" dirty="0">
                <a:latin typeface="Tahoma" panose="020B0604030504040204" pitchFamily="34" charset="0"/>
              </a:rPr>
              <a:t> (mesmas variâncias)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Estatísticas Não Paramétricas </a:t>
            </a:r>
            <a:r>
              <a:rPr lang="pt-BR" altLang="pt-BR" sz="1600" dirty="0">
                <a:latin typeface="Tahoma" panose="020B0604030504040204" pitchFamily="34" charset="0"/>
              </a:rPr>
              <a:t>baseiam-se em suposições mais brandas e, quase sempre, consideram a ordem (posto ou </a:t>
            </a:r>
            <a:r>
              <a:rPr lang="pt-BR" altLang="pt-BR" sz="1600" i="1" dirty="0" err="1">
                <a:latin typeface="Tahoma" panose="020B0604030504040204" pitchFamily="34" charset="0"/>
              </a:rPr>
              <a:t>rank</a:t>
            </a:r>
            <a:r>
              <a:rPr lang="pt-BR" altLang="pt-BR" sz="1600" dirty="0">
                <a:latin typeface="Tahoma" panose="020B0604030504040204" pitchFamily="34" charset="0"/>
              </a:rPr>
              <a:t>) dos dados e não seus valores numéricos originais. Além disso, podem trabalhar diretamente com dados categóricos (classes)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altLang="pt-BR" sz="1600" dirty="0">
                <a:latin typeface="Tahoma" panose="020B0604030504040204" pitchFamily="34" charset="0"/>
              </a:rPr>
              <a:t> quando as pressuposições são consideradas válidas, os testes paramétricos são sempre mais poderosos que seus correspondentes não paramétricos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9ADAF-B122-4BDC-AD7D-4C3C95526C05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sp>
        <p:nvSpPr>
          <p:cNvPr id="53252" name="Text Box 122"/>
          <p:cNvSpPr txBox="1">
            <a:spLocks noChangeArrowheads="1"/>
          </p:cNvSpPr>
          <p:nvPr/>
        </p:nvSpPr>
        <p:spPr bwMode="auto">
          <a:xfrm>
            <a:off x="4714875" y="2652713"/>
            <a:ext cx="4357688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Organiza-se uma lista ordenada com todos os valores  de ambas regiões (valores repetidos aparecem apenas uma vez)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Frequência Relativa Acumulada de cada valor para cada região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diferença, em módulo, das Frequências Relativas Acumuladas de cada valor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88" y="2601913"/>
          <a:ext cx="1728788" cy="4184649"/>
        </p:xfrm>
        <a:graphic>
          <a:graphicData uri="http://schemas.openxmlformats.org/drawingml/2006/table">
            <a:tbl>
              <a:tblPr/>
              <a:tblGrid>
                <a:gridCol w="43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6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  <a:r>
                        <a:rPr kumimoji="0" lang="pt-BR" sz="11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</a:t>
                      </a:r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4705350" y="4683125"/>
            <a:ext cx="4357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Identifica-se a maior diferença relativa (</a:t>
            </a:r>
            <a:r>
              <a:rPr lang="pt-BR" altLang="pt-BR" sz="1400" i="1" dirty="0" err="1">
                <a:latin typeface="Times New Roman" charset="0"/>
                <a:cs typeface="Times New Roman" charset="0"/>
                <a:sym typeface="Symbol" pitchFamily="18" charset="2"/>
              </a:rPr>
              <a:t>D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 e/ou o seu numerador (</a:t>
            </a:r>
            <a:r>
              <a:rPr lang="pt-BR" altLang="pt-BR" sz="1400" i="1" dirty="0" err="1">
                <a:latin typeface="Times New Roman" charset="0"/>
                <a:cs typeface="Times New Roman" charset="0"/>
                <a:sym typeface="Symbol" pitchFamily="18" charset="2"/>
              </a:rPr>
              <a:t>KD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), considerando que o denominador é igual a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= </a:t>
            </a:r>
            <a:r>
              <a:rPr lang="pt-BR" altLang="pt-BR" sz="14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A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4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B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). 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571750" y="2500313"/>
            <a:ext cx="12144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4/15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4705350" y="534193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igual ou maior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que o tabelado,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rejeita-se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 Caso contrário,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43063" y="4837113"/>
            <a:ext cx="428625" cy="21431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2286000" y="3286125"/>
            <a:ext cx="2357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200" dirty="0">
                <a:latin typeface="Tahoma" panose="020B0604030504040204" pitchFamily="34" charset="0"/>
              </a:rPr>
              <a:t>As duas amostras </a:t>
            </a:r>
            <a:r>
              <a:rPr lang="pt-BR" altLang="pt-BR" sz="1200" dirty="0" err="1">
                <a:latin typeface="Tahoma" panose="020B0604030504040204" pitchFamily="34" charset="0"/>
              </a:rPr>
              <a:t>provêem</a:t>
            </a:r>
            <a:r>
              <a:rPr lang="pt-BR" altLang="pt-BR" sz="1200" dirty="0">
                <a:latin typeface="Tahoma" panose="020B0604030504040204" pitchFamily="34" charset="0"/>
              </a:rPr>
              <a:t> da mesma população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As duas amostras </a:t>
            </a:r>
            <a:r>
              <a:rPr lang="pt-BR" altLang="pt-BR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provêem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de populações diferentes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 (bilateral)</a:t>
            </a:r>
            <a:endParaRPr lang="pt-BR" altLang="pt-BR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CD97D-288E-4DF1-B3A7-B707CB137756}" type="slidenum">
              <a:rPr lang="pt-BR"/>
              <a:pPr>
                <a:defRPr/>
              </a:pPr>
              <a:t>60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Valores Críticos de KD para o Teste KS (2 amostras)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2938" y="1571625"/>
          <a:ext cx="3492500" cy="3712086"/>
        </p:xfrm>
        <a:graphic>
          <a:graphicData uri="http://schemas.openxmlformats.org/drawingml/2006/table">
            <a:tbl>
              <a:tblPr/>
              <a:tblGrid>
                <a:gridCol w="61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Unilateral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722813" y="1571625"/>
          <a:ext cx="3492500" cy="3712086"/>
        </p:xfrm>
        <a:graphic>
          <a:graphicData uri="http://schemas.openxmlformats.org/drawingml/2006/table">
            <a:tbl>
              <a:tblPr/>
              <a:tblGrid>
                <a:gridCol w="61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Unilateral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4463" name="Object 240"/>
          <p:cNvGraphicFramePr>
            <a:graphicFrameLocks noChangeAspect="1"/>
          </p:cNvGraphicFramePr>
          <p:nvPr/>
        </p:nvGraphicFramePr>
        <p:xfrm>
          <a:off x="2533650" y="5256213"/>
          <a:ext cx="47529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500" imgH="965200" progId="Equation.DSMT4">
                  <p:embed/>
                </p:oleObj>
              </mc:Choice>
              <mc:Fallback>
                <p:oleObj name="Equation" r:id="rId3" imgW="3619500" imgH="965200" progId="Equation.DSMT4">
                  <p:embed/>
                  <p:pic>
                    <p:nvPicPr>
                      <p:cNvPr id="54463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256213"/>
                        <a:ext cx="475297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64" name="Text Box 122"/>
          <p:cNvSpPr txBox="1">
            <a:spLocks noChangeArrowheads="1"/>
          </p:cNvSpPr>
          <p:nvPr/>
        </p:nvSpPr>
        <p:spPr bwMode="auto">
          <a:xfrm>
            <a:off x="560388" y="5295900"/>
            <a:ext cx="3654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40      </a:t>
            </a:r>
            <a:r>
              <a:rPr lang="pt-BR" altLang="pt-BR" sz="1200" dirty="0">
                <a:latin typeface="Tahoma" panose="020B0604030504040204" pitchFamily="34" charset="0"/>
                <a:cs typeface="Times New Roman" charset="0"/>
              </a:rPr>
              <a:t>Unilateral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03513" y="1785938"/>
            <a:ext cx="717550" cy="21748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42938" y="4643438"/>
            <a:ext cx="611187" cy="2159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14625" y="4633913"/>
            <a:ext cx="717550" cy="21748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F5F52-89C7-4FA2-BD94-CC65A8E2A43B}" type="slidenum">
              <a:rPr lang="pt-BR"/>
              <a:pPr>
                <a:defRPr/>
              </a:pPr>
              <a:t>61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sp>
        <p:nvSpPr>
          <p:cNvPr id="55300" name="Text Box 122"/>
          <p:cNvSpPr txBox="1">
            <a:spLocks noChangeArrowheads="1"/>
          </p:cNvSpPr>
          <p:nvPr/>
        </p:nvSpPr>
        <p:spPr bwMode="auto">
          <a:xfrm>
            <a:off x="4714875" y="2652713"/>
            <a:ext cx="4357688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Organiza-se uma lista ordenada com todos os valores  de ambas regiões (valores repetidos aparecem apenas uma vez)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</a:t>
            </a:r>
            <a:r>
              <a:rPr lang="pt-BR" altLang="pt-BR" sz="1400" dirty="0" err="1">
                <a:latin typeface="Tahoma" panose="020B0604030504040204" pitchFamily="34" charset="0"/>
                <a:sym typeface="Symbol" pitchFamily="18" charset="2"/>
              </a:rPr>
              <a:t>Freqüência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Relativa Acumulada de cada valor para cada região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Calcula-se a diferença, em módulo, das </a:t>
            </a:r>
            <a:r>
              <a:rPr lang="pt-BR" altLang="pt-BR" sz="1400" dirty="0" err="1">
                <a:latin typeface="Tahoma" panose="020B0604030504040204" pitchFamily="34" charset="0"/>
                <a:sym typeface="Symbol" pitchFamily="18" charset="2"/>
              </a:rPr>
              <a:t>Freqüências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Relativas Acumuladas de cada valor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88" y="2601913"/>
          <a:ext cx="1728788" cy="4184649"/>
        </p:xfrm>
        <a:graphic>
          <a:graphicData uri="http://schemas.openxmlformats.org/drawingml/2006/table">
            <a:tbl>
              <a:tblPr/>
              <a:tblGrid>
                <a:gridCol w="43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6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B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  <a:r>
                        <a:rPr kumimoji="0" lang="pt-BR" sz="11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</a:t>
                      </a:r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6/15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7/15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10/15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12/15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89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13/15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14/15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97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5428" name="Text Box 122"/>
          <p:cNvSpPr txBox="1">
            <a:spLocks noChangeArrowheads="1"/>
          </p:cNvSpPr>
          <p:nvPr/>
        </p:nvSpPr>
        <p:spPr bwMode="auto">
          <a:xfrm>
            <a:off x="4705350" y="4683125"/>
            <a:ext cx="4357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Identificar a maior diferença relativa (</a:t>
            </a:r>
            <a:r>
              <a:rPr lang="pt-BR" altLang="pt-BR" sz="1400" i="1" dirty="0" err="1">
                <a:latin typeface="Times New Roman" charset="0"/>
                <a:cs typeface="Times New Roman" charset="0"/>
                <a:sym typeface="Symbol" pitchFamily="18" charset="2"/>
              </a:rPr>
              <a:t>D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 e/ou o seu numerador (</a:t>
            </a:r>
            <a:r>
              <a:rPr lang="pt-BR" altLang="pt-BR" sz="1400" i="1" dirty="0" err="1">
                <a:latin typeface="Times New Roman" charset="0"/>
                <a:cs typeface="Times New Roman" charset="0"/>
                <a:sym typeface="Symbol" pitchFamily="18" charset="2"/>
              </a:rPr>
              <a:t>KD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), considerando que o denominador é igual a </a:t>
            </a:r>
            <a:r>
              <a:rPr lang="pt-BR" altLang="pt-BR" sz="14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(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= </a:t>
            </a:r>
            <a:r>
              <a:rPr lang="pt-BR" altLang="pt-BR" sz="14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A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400" i="1" dirty="0" err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 dirty="0" err="1">
                <a:latin typeface="Times New Roman" charset="0"/>
                <a:cs typeface="Times New Roman" charset="0"/>
              </a:rPr>
              <a:t>B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). </a:t>
            </a:r>
          </a:p>
        </p:txBody>
      </p:sp>
      <p:sp>
        <p:nvSpPr>
          <p:cNvPr id="55429" name="Text Box 122"/>
          <p:cNvSpPr txBox="1">
            <a:spLocks noChangeArrowheads="1"/>
          </p:cNvSpPr>
          <p:nvPr/>
        </p:nvSpPr>
        <p:spPr bwMode="auto">
          <a:xfrm>
            <a:off x="4705350" y="534193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igual ou maior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que o tabelado,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rejeita-se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 Caso contrário,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43063" y="4837113"/>
            <a:ext cx="428625" cy="21431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286000" y="5187950"/>
            <a:ext cx="2500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Conclusão: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, ou seja, as duas amostras proveem da mesma população, adotando-se 5% de significância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sp>
        <p:nvSpPr>
          <p:cNvPr id="55432" name="Text Box 122"/>
          <p:cNvSpPr txBox="1">
            <a:spLocks noChangeArrowheads="1"/>
          </p:cNvSpPr>
          <p:nvPr/>
        </p:nvSpPr>
        <p:spPr bwMode="auto">
          <a:xfrm>
            <a:off x="2571750" y="2500313"/>
            <a:ext cx="12144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4/15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</a:t>
            </a:r>
          </a:p>
        </p:txBody>
      </p:sp>
      <p:sp>
        <p:nvSpPr>
          <p:cNvPr id="55433" name="Text Box 122"/>
          <p:cNvSpPr txBox="1">
            <a:spLocks noChangeArrowheads="1"/>
          </p:cNvSpPr>
          <p:nvPr/>
        </p:nvSpPr>
        <p:spPr bwMode="auto">
          <a:xfrm>
            <a:off x="2286000" y="3286125"/>
            <a:ext cx="2357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200" dirty="0">
                <a:latin typeface="Tahoma" panose="020B0604030504040204" pitchFamily="34" charset="0"/>
              </a:rPr>
              <a:t>As duas amostras </a:t>
            </a:r>
            <a:r>
              <a:rPr lang="pt-BR" altLang="pt-BR" sz="1200" dirty="0" err="1">
                <a:latin typeface="Tahoma" panose="020B0604030504040204" pitchFamily="34" charset="0"/>
              </a:rPr>
              <a:t>provêem</a:t>
            </a:r>
            <a:r>
              <a:rPr lang="pt-BR" altLang="pt-BR" sz="1200" dirty="0">
                <a:latin typeface="Tahoma" panose="020B0604030504040204" pitchFamily="34" charset="0"/>
              </a:rPr>
              <a:t> da mesma população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As duas amostras </a:t>
            </a:r>
            <a:r>
              <a:rPr lang="pt-BR" altLang="pt-BR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provêem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 de populações diferentes</a:t>
            </a:r>
            <a:r>
              <a:rPr lang="pt-BR" altLang="pt-BR" sz="1200" dirty="0">
                <a:solidFill>
                  <a:srgbClr val="000000"/>
                </a:solidFill>
                <a:latin typeface="Tahoma" panose="020B0604030504040204" pitchFamily="34" charset="0"/>
                <a:sym typeface="Symbol" pitchFamily="18" charset="2"/>
              </a:rPr>
              <a:t> (bilateral)</a:t>
            </a:r>
            <a:endParaRPr lang="pt-BR" altLang="pt-BR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5434" name="Text Box 122"/>
          <p:cNvSpPr txBox="1">
            <a:spLocks noChangeArrowheads="1"/>
          </p:cNvSpPr>
          <p:nvPr/>
        </p:nvSpPr>
        <p:spPr bwMode="auto">
          <a:xfrm>
            <a:off x="2571750" y="4627563"/>
            <a:ext cx="12144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crít 5%</a:t>
            </a:r>
            <a:r>
              <a:rPr lang="pt-BR" altLang="pt-BR" sz="1600">
                <a:latin typeface="Times New Roman" charset="0"/>
                <a:cs typeface="Times New Roman" charset="0"/>
              </a:rPr>
              <a:t> = 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A6437-C213-4D79-B70B-1406C3A20A87}" type="slidenum">
              <a:rPr lang="pt-BR"/>
              <a:pPr>
                <a:defRPr/>
              </a:pPr>
              <a:t>62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3246854" y="6357938"/>
            <a:ext cx="5065389" cy="523220"/>
            <a:chOff x="3246854" y="6357938"/>
            <a:chExt cx="5065389" cy="523220"/>
          </a:xfrm>
        </p:grpSpPr>
        <p:sp>
          <p:nvSpPr>
            <p:cNvPr id="14" name="Retângulo 13"/>
            <p:cNvSpPr>
              <a:spLocks noChangeArrowheads="1"/>
            </p:cNvSpPr>
            <p:nvPr/>
          </p:nvSpPr>
          <p:spPr bwMode="auto">
            <a:xfrm>
              <a:off x="3775739" y="6357938"/>
              <a:ext cx="4536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4625" indent="-1746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  <a:sym typeface="Symbol" pitchFamily="18" charset="2"/>
                </a:rPr>
                <a:t>As duas amostras poderiam ser agrupadas para compor uma única amostra com 30 valores! </a:t>
              </a: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3" name="Forma livre 2"/>
            <p:cNvSpPr/>
            <p:nvPr/>
          </p:nvSpPr>
          <p:spPr>
            <a:xfrm>
              <a:off x="3246854" y="6387152"/>
              <a:ext cx="533576" cy="273947"/>
            </a:xfrm>
            <a:custGeom>
              <a:avLst/>
              <a:gdLst>
                <a:gd name="connsiteX0" fmla="*/ 1313 w 533576"/>
                <a:gd name="connsiteY0" fmla="*/ 0 h 273947"/>
                <a:gd name="connsiteX1" fmla="*/ 83200 w 533576"/>
                <a:gd name="connsiteY1" fmla="*/ 232012 h 273947"/>
                <a:gd name="connsiteX2" fmla="*/ 533576 w 533576"/>
                <a:gd name="connsiteY2" fmla="*/ 272955 h 27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576" h="273947">
                  <a:moveTo>
                    <a:pt x="1313" y="0"/>
                  </a:moveTo>
                  <a:cubicBezTo>
                    <a:pt x="-2099" y="93260"/>
                    <a:pt x="-5510" y="186520"/>
                    <a:pt x="83200" y="232012"/>
                  </a:cubicBezTo>
                  <a:cubicBezTo>
                    <a:pt x="171910" y="277504"/>
                    <a:pt x="352743" y="275229"/>
                    <a:pt x="533576" y="272955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amostras pequenas com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altLang="pt-BR" sz="16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pt-BR" sz="1600" dirty="0">
                <a:solidFill>
                  <a:srgbClr val="000000"/>
                </a:solidFill>
                <a:latin typeface="Times New Roman" charset="0"/>
                <a:sym typeface="Symbol" pitchFamily="18" charset="2"/>
              </a:rPr>
              <a:t></a:t>
            </a:r>
            <a:r>
              <a:rPr lang="en-US" altLang="pt-BR" sz="16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, deve-se buscar tabelas específicas para encontrar os valores críticos (http://www.jstor.org/stable/2285616)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ahoma" panose="020B0604030504040204" pitchFamily="34" charset="0"/>
              </a:rPr>
              <a:t>para amostras grandes, pode-se definir um número arbitrário de intervalos para os quais serão calculadas as frequências relativas acumuladas de cada grupo (utilizar tantos intervalos quanto possível)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R: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1BE51-CFA8-4202-8B22-8645FF39D68C}" type="slidenum">
              <a:rPr lang="pt-BR"/>
              <a:pPr>
                <a:defRPr/>
              </a:pPr>
              <a:t>63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84213" y="4482986"/>
            <a:ext cx="7452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amostra1 &lt;- c(81,78,61,89,69,58,64,84,89,83,88,56,87,95,75)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amostra2 &lt;- c(56,55,76,54,83,97,85,66,78,80,61,69,71,55,91)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ks.test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(amostra1,amostra2)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Two-sample Kolmogorov-Smirnov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amostra1 and amostra2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 = 0.26667, p-value = 0.6604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hypothesis: two-sided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3764161" y="5551066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aceita-se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as duas amostras proveem da mesma população, adotando-se 5% de significância</a:t>
            </a:r>
          </a:p>
        </p:txBody>
      </p:sp>
      <p:sp>
        <p:nvSpPr>
          <p:cNvPr id="8" name="Elipse 7"/>
          <p:cNvSpPr/>
          <p:nvPr/>
        </p:nvSpPr>
        <p:spPr>
          <a:xfrm>
            <a:off x="2456472" y="573325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 de Mensuração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590675"/>
            <a:ext cx="7696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Nominal (Classes):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atributo (numérico ou não) é usado apenas para identificar a que grupo ou classe cada elemento da população pertence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	classe de uso e ocupação (floresta, pastagem, água, cidade,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tipo de água (branca, preta e clara)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código DDD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Ordinal (Postos ou </a:t>
            </a:r>
            <a:r>
              <a:rPr lang="pt-BR" altLang="pt-BR" sz="16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Rank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):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atributo (numérico ou não) tem significado de posicionamento numa lista (crescente ou decrescente)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	nível de cinza de uma imagem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proximidade (junto, perto, longe)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	ordem da bacia hidrográfica (método de </a:t>
            </a:r>
            <a:r>
              <a:rPr lang="pt-BR" altLang="pt-BR" sz="1600" dirty="0" err="1">
                <a:latin typeface="Tahoma" panose="020B0604030504040204" pitchFamily="34" charset="0"/>
              </a:rPr>
              <a:t>Strahler</a:t>
            </a:r>
            <a:r>
              <a:rPr lang="pt-BR" altLang="pt-BR" sz="1600" dirty="0">
                <a:latin typeface="Tahoma" panose="020B0604030504040204" pitchFamily="34" charset="0"/>
              </a:rPr>
              <a:t>)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4D1D0-32C0-48BE-B0D1-8938A8A46766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Uma amostra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Wilcoxon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r>
              <a:rPr lang="pt-BR" altLang="pt-BR" sz="1400" dirty="0">
                <a:latin typeface="Tahoma" panose="020B0604030504040204" pitchFamily="34" charset="0"/>
              </a:rPr>
              <a:t> para duas amostras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Dunn</a:t>
            </a:r>
            <a:r>
              <a:rPr lang="pt-BR" altLang="pt-BR" sz="1400" dirty="0">
                <a:latin typeface="Tahoma" panose="020B0604030504040204" pitchFamily="34" charset="0"/>
              </a:rPr>
              <a:t> (comparações múltiplas)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Spearman</a:t>
            </a: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3219847" y="2263974"/>
            <a:ext cx="1644974" cy="588962"/>
            <a:chOff x="3219847" y="2263974"/>
            <a:chExt cx="1644974" cy="588962"/>
          </a:xfrm>
        </p:grpSpPr>
        <p:sp>
          <p:nvSpPr>
            <p:cNvPr id="8" name="Chave direita 7"/>
            <p:cNvSpPr/>
            <p:nvPr/>
          </p:nvSpPr>
          <p:spPr>
            <a:xfrm>
              <a:off x="3219847" y="2263974"/>
              <a:ext cx="200025" cy="58896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398169" y="2327623"/>
              <a:ext cx="1466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testa adequação de distribuições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802486" y="4824448"/>
            <a:ext cx="2021012" cy="461665"/>
            <a:chOff x="2512888" y="3631376"/>
            <a:chExt cx="2021012" cy="461665"/>
          </a:xfrm>
        </p:grpSpPr>
        <p:sp>
          <p:nvSpPr>
            <p:cNvPr id="17" name="CaixaDeTexto 16"/>
            <p:cNvSpPr txBox="1"/>
            <p:nvPr/>
          </p:nvSpPr>
          <p:spPr>
            <a:xfrm>
              <a:off x="2691209" y="3631376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correspondente ao teste t</a:t>
              </a:r>
            </a:p>
          </p:txBody>
        </p:sp>
        <p:cxnSp>
          <p:nvCxnSpPr>
            <p:cNvPr id="14" name="Conector de seta reta 13"/>
            <p:cNvCxnSpPr>
              <a:endCxn id="17" idx="1"/>
            </p:cNvCxnSpPr>
            <p:nvPr/>
          </p:nvCxnSpPr>
          <p:spPr>
            <a:xfrm>
              <a:off x="2512888" y="3862208"/>
              <a:ext cx="17832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7439734" y="3014368"/>
            <a:ext cx="2021012" cy="461665"/>
            <a:chOff x="2512888" y="3631376"/>
            <a:chExt cx="2021012" cy="461665"/>
          </a:xfrm>
        </p:grpSpPr>
        <p:sp>
          <p:nvSpPr>
            <p:cNvPr id="31" name="CaixaDeTexto 30"/>
            <p:cNvSpPr txBox="1"/>
            <p:nvPr/>
          </p:nvSpPr>
          <p:spPr>
            <a:xfrm>
              <a:off x="2691209" y="3631376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correspondente a ANOVA</a:t>
              </a:r>
            </a:p>
          </p:txBody>
        </p:sp>
        <p:cxnSp>
          <p:nvCxnSpPr>
            <p:cNvPr id="32" name="Conector de seta reta 31"/>
            <p:cNvCxnSpPr>
              <a:endCxn id="31" idx="1"/>
            </p:cNvCxnSpPr>
            <p:nvPr/>
          </p:nvCxnSpPr>
          <p:spPr>
            <a:xfrm>
              <a:off x="2512888" y="3862208"/>
              <a:ext cx="17832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>
            <a:off x="6372200" y="3501008"/>
            <a:ext cx="2085530" cy="595528"/>
            <a:chOff x="6543031" y="3538117"/>
            <a:chExt cx="2085530" cy="595528"/>
          </a:xfrm>
        </p:grpSpPr>
        <p:sp>
          <p:nvSpPr>
            <p:cNvPr id="34" name="CaixaDeTexto 33"/>
            <p:cNvSpPr txBox="1"/>
            <p:nvPr/>
          </p:nvSpPr>
          <p:spPr>
            <a:xfrm>
              <a:off x="6785870" y="3671980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correspondente ao  teste </a:t>
              </a:r>
              <a:r>
                <a:rPr lang="pt-BR" sz="1200" dirty="0" err="1">
                  <a:latin typeface="Tahoma" panose="020B0604030504040204" pitchFamily="34" charset="0"/>
                </a:rPr>
                <a:t>Tukey</a:t>
              </a:r>
              <a:endParaRPr lang="pt-BR" sz="1200" dirty="0">
                <a:latin typeface="Tahoma" panose="020B0604030504040204" pitchFamily="34" charset="0"/>
              </a:endParaRPr>
            </a:p>
          </p:txBody>
        </p:sp>
        <p:sp>
          <p:nvSpPr>
            <p:cNvPr id="36" name="Arco 35"/>
            <p:cNvSpPr/>
            <p:nvPr/>
          </p:nvSpPr>
          <p:spPr>
            <a:xfrm flipH="1" flipV="1">
              <a:off x="6543031" y="3538117"/>
              <a:ext cx="485678" cy="380672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355404" y="5379625"/>
            <a:ext cx="2085530" cy="595528"/>
            <a:chOff x="6543031" y="3538117"/>
            <a:chExt cx="2085530" cy="595528"/>
          </a:xfrm>
        </p:grpSpPr>
        <p:sp>
          <p:nvSpPr>
            <p:cNvPr id="41" name="CaixaDeTexto 40"/>
            <p:cNvSpPr txBox="1"/>
            <p:nvPr/>
          </p:nvSpPr>
          <p:spPr>
            <a:xfrm>
              <a:off x="6785870" y="3671980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compara a distribuição de duas amostras</a:t>
              </a:r>
            </a:p>
          </p:txBody>
        </p:sp>
        <p:sp>
          <p:nvSpPr>
            <p:cNvPr id="42" name="Arco 41"/>
            <p:cNvSpPr/>
            <p:nvPr/>
          </p:nvSpPr>
          <p:spPr>
            <a:xfrm flipH="1" flipV="1">
              <a:off x="6543031" y="3538117"/>
              <a:ext cx="485678" cy="380672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460203" y="3417888"/>
            <a:ext cx="2058954" cy="588962"/>
            <a:chOff x="2805866" y="4584559"/>
            <a:chExt cx="2058954" cy="588962"/>
          </a:xfrm>
        </p:grpSpPr>
        <p:sp>
          <p:nvSpPr>
            <p:cNvPr id="28" name="CaixaDeTexto 27"/>
            <p:cNvSpPr txBox="1"/>
            <p:nvPr/>
          </p:nvSpPr>
          <p:spPr>
            <a:xfrm>
              <a:off x="3022129" y="4653136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correspondente ao teste t pareado</a:t>
              </a:r>
            </a:p>
          </p:txBody>
        </p:sp>
        <p:sp>
          <p:nvSpPr>
            <p:cNvPr id="35" name="Chave direita 34"/>
            <p:cNvSpPr/>
            <p:nvPr/>
          </p:nvSpPr>
          <p:spPr>
            <a:xfrm>
              <a:off x="2805866" y="4584559"/>
              <a:ext cx="200025" cy="58896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Uma amostra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Wilcoxon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Kolmogorov-Smirnov</a:t>
            </a:r>
            <a:r>
              <a:rPr lang="pt-BR" altLang="pt-BR" sz="1400" dirty="0">
                <a:latin typeface="Tahoma" panose="020B0604030504040204" pitchFamily="34" charset="0"/>
              </a:rPr>
              <a:t> para duas amostras</a:t>
            </a:r>
          </a:p>
        </p:txBody>
      </p:sp>
      <p:sp>
        <p:nvSpPr>
          <p:cNvPr id="4" name="AutoShape 74"/>
          <p:cNvSpPr>
            <a:spLocks noChangeArrowheads="1"/>
          </p:cNvSpPr>
          <p:nvPr/>
        </p:nvSpPr>
        <p:spPr bwMode="auto">
          <a:xfrm>
            <a:off x="2457450" y="2255838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" name="AutoShape 74"/>
          <p:cNvSpPr>
            <a:spLocks noChangeArrowheads="1"/>
          </p:cNvSpPr>
          <p:nvPr/>
        </p:nvSpPr>
        <p:spPr bwMode="auto">
          <a:xfrm>
            <a:off x="3348038" y="26162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2843213" y="460375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7" name="AutoShape 74"/>
          <p:cNvSpPr>
            <a:spLocks noChangeArrowheads="1"/>
          </p:cNvSpPr>
          <p:nvPr/>
        </p:nvSpPr>
        <p:spPr bwMode="auto">
          <a:xfrm>
            <a:off x="2300288" y="34385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auto">
          <a:xfrm>
            <a:off x="2406650" y="37687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1" name="AutoShape 74"/>
          <p:cNvSpPr>
            <a:spLocks noChangeArrowheads="1"/>
          </p:cNvSpPr>
          <p:nvPr/>
        </p:nvSpPr>
        <p:spPr bwMode="auto">
          <a:xfrm>
            <a:off x="4970463" y="5243513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Teste de </a:t>
            </a:r>
            <a:r>
              <a:rPr lang="pt-BR" altLang="pt-BR" sz="1400" dirty="0" err="1">
                <a:latin typeface="Tahoma" panose="020B0604030504040204" pitchFamily="34" charset="0"/>
              </a:rPr>
              <a:t>Dunn</a:t>
            </a:r>
            <a:r>
              <a:rPr lang="pt-BR" altLang="pt-BR" sz="1400" dirty="0">
                <a:latin typeface="Tahoma" panose="020B0604030504040204" pitchFamily="34" charset="0"/>
              </a:rPr>
              <a:t> (comparações múltiplas)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  <a:latin typeface="Tahoma" panose="020B0604030504040204" pitchFamily="34" charset="0"/>
              </a:rPr>
              <a:t>Spearman</a:t>
            </a:r>
            <a:endParaRPr lang="pt-BR" alt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  <a:latin typeface="Tahoma" panose="020B0604030504040204" pitchFamily="34" charset="0"/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>
            <a:off x="2843213" y="4919377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endParaRPr lang="pt-BR" alt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71776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10088</TotalTime>
  <Words>10459</Words>
  <Application>Microsoft Office PowerPoint</Application>
  <PresentationFormat>Apresentação na tela (4:3)</PresentationFormat>
  <Paragraphs>4589</Paragraphs>
  <Slides>63</Slides>
  <Notes>62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74" baseType="lpstr">
      <vt:lpstr>Arial Unicode MS</vt:lpstr>
      <vt:lpstr>Arial</vt:lpstr>
      <vt:lpstr>Calibri</vt:lpstr>
      <vt:lpstr>Cambria Math</vt:lpstr>
      <vt:lpstr>Comic Sans MS</vt:lpstr>
      <vt:lpstr>Symbol</vt:lpstr>
      <vt:lpstr>Tahoma</vt:lpstr>
      <vt:lpstr>Times New Roman</vt:lpstr>
      <vt:lpstr>Estrutura padrão</vt:lpstr>
      <vt:lpstr>Microsoft Excel Chart</vt:lpstr>
      <vt:lpstr>Equation</vt:lpstr>
      <vt:lpstr>Estatística: Aplicação ao Sensoriamento Remoto  SER 204  Estatística Não Paramétrica</vt:lpstr>
      <vt:lpstr>Escolha da Análise Estatística</vt:lpstr>
      <vt:lpstr>Escolha da Análise Estatística</vt:lpstr>
      <vt:lpstr>Escolha da Análise Estatística</vt:lpstr>
      <vt:lpstr>Escolha da Análise Estatística</vt:lpstr>
      <vt:lpstr>Estatística Paramétrica X Não Paramétrica</vt:lpstr>
      <vt:lpstr>Tipo de Mensuração</vt:lpstr>
      <vt:lpstr>Alguns Testes Não Paramétricos</vt:lpstr>
      <vt:lpstr>Alguns Testes Não Paramétricos</vt:lpstr>
      <vt:lpstr>Teste de Aderência</vt:lpstr>
      <vt:lpstr>Teste de Aderência</vt:lpstr>
      <vt:lpstr>Teste de Aderência</vt:lpstr>
      <vt:lpstr>Teste de Aderência</vt:lpstr>
      <vt:lpstr>Teste de Aderência</vt:lpstr>
      <vt:lpstr>Teste de Aderência</vt:lpstr>
      <vt:lpstr>Teste de Aderência / Teste de Normalidade</vt:lpstr>
      <vt:lpstr>Teste de Aderência / Teste de Normalidade</vt:lpstr>
      <vt:lpstr>Teste de Kolmogorov-Smirnov</vt:lpstr>
      <vt:lpstr>Teste de Kolmogorov-Smirnov</vt:lpstr>
      <vt:lpstr>Teste de Kolmogorov-Smirnov</vt:lpstr>
      <vt:lpstr>Teste de Kolmogorov-Smirnov</vt:lpstr>
      <vt:lpstr>Teste de Kolmogorov-Smirnov</vt:lpstr>
      <vt:lpstr>Valores Críticos do Teste KS</vt:lpstr>
      <vt:lpstr>Teste de Kolmogorov-Smirnov</vt:lpstr>
      <vt:lpstr>Teste de Kolmogorov-Smirnov</vt:lpstr>
      <vt:lpstr>Alguns Testes Não Paramétricos</vt:lpstr>
      <vt:lpstr>Teste dos Sinais</vt:lpstr>
      <vt:lpstr>Teste dos Sinais</vt:lpstr>
      <vt:lpstr>Teste dos Sinais</vt:lpstr>
      <vt:lpstr>Teste dos Sinais</vt:lpstr>
      <vt:lpstr>Teste de Wilcoxon</vt:lpstr>
      <vt:lpstr>Teste de Wilcoxon</vt:lpstr>
      <vt:lpstr>Teste de Wilcoxon</vt:lpstr>
      <vt:lpstr>Teste de Wilcoxon</vt:lpstr>
      <vt:lpstr>Teste de Wilcoxon</vt:lpstr>
      <vt:lpstr>Teste de Wilcoxon</vt:lpstr>
      <vt:lpstr>Valores Críticos do Teste de Wilcoxon</vt:lpstr>
      <vt:lpstr>Teste de Wilcoxon</vt:lpstr>
      <vt:lpstr>Teste de Wilcoxon</vt:lpstr>
      <vt:lpstr>Alguns Testes Não Paramétricos</vt:lpstr>
      <vt:lpstr>Teste de Independência</vt:lpstr>
      <vt:lpstr>Teste de Independência</vt:lpstr>
      <vt:lpstr>Teste de Independência</vt:lpstr>
      <vt:lpstr>Teste de Independência</vt:lpstr>
      <vt:lpstr>Teste de Independência</vt:lpstr>
      <vt:lpstr>Teste de Mann-Withney</vt:lpstr>
      <vt:lpstr>Teste de Mann-Withney</vt:lpstr>
      <vt:lpstr>Teste de Mann-Withney</vt:lpstr>
      <vt:lpstr>Teste de Mann-Withney</vt:lpstr>
      <vt:lpstr>Teste de Mann-Withney</vt:lpstr>
      <vt:lpstr>Valores Críticos do Teste de Mann-Withney</vt:lpstr>
      <vt:lpstr>Valores Críticos do Teste de Mann-Withney</vt:lpstr>
      <vt:lpstr>Valores Críticos do Teste de Mann-Withney</vt:lpstr>
      <vt:lpstr>Valores Críticos do Teste de Mann-Withney</vt:lpstr>
      <vt:lpstr>Teste de Mann-Withney</vt:lpstr>
      <vt:lpstr>Teste de Mann-Withney</vt:lpstr>
      <vt:lpstr>Teste de Mann-Withney</vt:lpstr>
      <vt:lpstr>Teste de Kolmogorov-Smirnov (2 amostras)</vt:lpstr>
      <vt:lpstr>Teste de Kolmogorov-Smirnov (2 amostras)</vt:lpstr>
      <vt:lpstr>Teste de Kolmogorov-Smirnov (2 amostras)</vt:lpstr>
      <vt:lpstr>Valores Críticos de KD para o Teste KS (2 amostras)</vt:lpstr>
      <vt:lpstr>Teste de Kolmogorov-Smirnov (2 amostras)</vt:lpstr>
      <vt:lpstr>Teste de Kolmogorov-Smirnov (2 amostras)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 não paramétrica</dc:title>
  <dc:creator>Camilo Daleles Rennó, DPI/INPE</dc:creator>
  <cp:lastModifiedBy>Camilo Daleles Rennó</cp:lastModifiedBy>
  <cp:revision>730</cp:revision>
  <cp:lastPrinted>2016-05-24T13:15:31Z</cp:lastPrinted>
  <dcterms:created xsi:type="dcterms:W3CDTF">2003-03-18T00:57:51Z</dcterms:created>
  <dcterms:modified xsi:type="dcterms:W3CDTF">2025-06-09T13:17:51Z</dcterms:modified>
</cp:coreProperties>
</file>