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394" r:id="rId2"/>
    <p:sldId id="294" r:id="rId3"/>
    <p:sldId id="423" r:id="rId4"/>
    <p:sldId id="428" r:id="rId5"/>
    <p:sldId id="465" r:id="rId6"/>
    <p:sldId id="427" r:id="rId7"/>
    <p:sldId id="475" r:id="rId8"/>
    <p:sldId id="476" r:id="rId9"/>
    <p:sldId id="461" r:id="rId10"/>
    <p:sldId id="462" r:id="rId11"/>
    <p:sldId id="463" r:id="rId12"/>
    <p:sldId id="473" r:id="rId13"/>
    <p:sldId id="421" r:id="rId14"/>
    <p:sldId id="424" r:id="rId15"/>
    <p:sldId id="439" r:id="rId16"/>
    <p:sldId id="442" r:id="rId17"/>
    <p:sldId id="443" r:id="rId18"/>
    <p:sldId id="444" r:id="rId19"/>
    <p:sldId id="445" r:id="rId20"/>
    <p:sldId id="446" r:id="rId21"/>
    <p:sldId id="447" r:id="rId22"/>
    <p:sldId id="431" r:id="rId23"/>
    <p:sldId id="449" r:id="rId24"/>
    <p:sldId id="450" r:id="rId25"/>
    <p:sldId id="451" r:id="rId26"/>
    <p:sldId id="453" r:id="rId27"/>
    <p:sldId id="454" r:id="rId28"/>
    <p:sldId id="455" r:id="rId29"/>
    <p:sldId id="430" r:id="rId30"/>
    <p:sldId id="457" r:id="rId31"/>
    <p:sldId id="440" r:id="rId32"/>
    <p:sldId id="458" r:id="rId33"/>
    <p:sldId id="459" r:id="rId34"/>
    <p:sldId id="460" r:id="rId35"/>
    <p:sldId id="464" r:id="rId36"/>
    <p:sldId id="422" r:id="rId37"/>
    <p:sldId id="426" r:id="rId38"/>
    <p:sldId id="432" r:id="rId39"/>
    <p:sldId id="433" r:id="rId40"/>
    <p:sldId id="438" r:id="rId41"/>
    <p:sldId id="434" r:id="rId42"/>
    <p:sldId id="436" r:id="rId43"/>
    <p:sldId id="435" r:id="rId44"/>
    <p:sldId id="456" r:id="rId45"/>
    <p:sldId id="466" r:id="rId46"/>
    <p:sldId id="470" r:id="rId47"/>
    <p:sldId id="469" r:id="rId48"/>
    <p:sldId id="471" r:id="rId49"/>
    <p:sldId id="472" r:id="rId50"/>
    <p:sldId id="478" r:id="rId51"/>
    <p:sldId id="477" r:id="rId52"/>
    <p:sldId id="479" r:id="rId53"/>
    <p:sldId id="480" r:id="rId5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00"/>
    <a:srgbClr val="FF33CC"/>
    <a:srgbClr val="00FF00"/>
    <a:srgbClr val="C0C0C0"/>
    <a:srgbClr val="EAEAEA"/>
    <a:srgbClr val="000000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824F4-497A-4331-988C-1E939929045D}" v="160" dt="2025-05-30T15:21:51.0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4" autoAdjust="0"/>
    <p:restoredTop sz="94714" autoAdjust="0"/>
  </p:normalViewPr>
  <p:slideViewPr>
    <p:cSldViewPr>
      <p:cViewPr varScale="1">
        <p:scale>
          <a:sx n="100" d="100"/>
          <a:sy n="100" d="100"/>
        </p:scale>
        <p:origin x="1818" y="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o Daleles Rennó" userId="eac9aab033b2f962" providerId="LiveId" clId="{621824F4-497A-4331-988C-1E939929045D}"/>
    <pc:docChg chg="undo custSel addSld modSld sldOrd">
      <pc:chgData name="Camilo Daleles Rennó" userId="eac9aab033b2f962" providerId="LiveId" clId="{621824F4-497A-4331-988C-1E939929045D}" dt="2025-06-09T13:17:14.905" v="1113" actId="20577"/>
      <pc:docMkLst>
        <pc:docMk/>
      </pc:docMkLst>
      <pc:sldChg chg="modSp modAnim">
        <pc:chgData name="Camilo Daleles Rennó" userId="eac9aab033b2f962" providerId="LiveId" clId="{621824F4-497A-4331-988C-1E939929045D}" dt="2025-05-30T15:21:51.084" v="1101" actId="207"/>
        <pc:sldMkLst>
          <pc:docMk/>
          <pc:sldMk cId="0" sldId="294"/>
        </pc:sldMkLst>
        <pc:spChg chg="mod">
          <ac:chgData name="Camilo Daleles Rennó" userId="eac9aab033b2f962" providerId="LiveId" clId="{621824F4-497A-4331-988C-1E939929045D}" dt="2025-05-30T15:21:51.084" v="1101" actId="207"/>
          <ac:spMkLst>
            <pc:docMk/>
            <pc:sldMk cId="0" sldId="294"/>
            <ac:spMk id="31" creationId="{00000000-0000-0000-0000-000000000000}"/>
          </ac:spMkLst>
        </pc:spChg>
      </pc:sldChg>
      <pc:sldChg chg="addSp delSp modSp mod">
        <pc:chgData name="Camilo Daleles Rennó" userId="eac9aab033b2f962" providerId="LiveId" clId="{621824F4-497A-4331-988C-1E939929045D}" dt="2025-06-09T13:17:14.905" v="1113" actId="20577"/>
        <pc:sldMkLst>
          <pc:docMk/>
          <pc:sldMk cId="0" sldId="394"/>
        </pc:sldMkLst>
        <pc:spChg chg="add mod">
          <ac:chgData name="Camilo Daleles Rennó" userId="eac9aab033b2f962" providerId="LiveId" clId="{621824F4-497A-4331-988C-1E939929045D}" dt="2025-05-30T12:25:01.563" v="1"/>
          <ac:spMkLst>
            <pc:docMk/>
            <pc:sldMk cId="0" sldId="394"/>
            <ac:spMk id="2" creationId="{C182B0D3-83E8-ECAD-464A-C66E53371127}"/>
          </ac:spMkLst>
        </pc:spChg>
        <pc:spChg chg="mod">
          <ac:chgData name="Camilo Daleles Rennó" userId="eac9aab033b2f962" providerId="LiveId" clId="{621824F4-497A-4331-988C-1E939929045D}" dt="2025-06-09T13:17:14.905" v="1113" actId="20577"/>
          <ac:spMkLst>
            <pc:docMk/>
            <pc:sldMk cId="0" sldId="394"/>
            <ac:spMk id="5" creationId="{00000000-0000-0000-0000-000000000000}"/>
          </ac:spMkLst>
        </pc:spChg>
      </pc:sldChg>
      <pc:sldChg chg="modSp">
        <pc:chgData name="Camilo Daleles Rennó" userId="eac9aab033b2f962" providerId="LiveId" clId="{621824F4-497A-4331-988C-1E939929045D}" dt="2025-05-30T12:57:09.708" v="2" actId="1076"/>
        <pc:sldMkLst>
          <pc:docMk/>
          <pc:sldMk cId="0" sldId="456"/>
        </pc:sldMkLst>
        <pc:picChg chg="mod">
          <ac:chgData name="Camilo Daleles Rennó" userId="eac9aab033b2f962" providerId="LiveId" clId="{621824F4-497A-4331-988C-1E939929045D}" dt="2025-05-30T12:57:09.708" v="2" actId="1076"/>
          <ac:picMkLst>
            <pc:docMk/>
            <pc:sldMk cId="0" sldId="456"/>
            <ac:picMk id="53250" creationId="{00000000-0000-0000-0000-000000000000}"/>
          </ac:picMkLst>
        </pc:picChg>
      </pc:sldChg>
      <pc:sldChg chg="modSp modAnim">
        <pc:chgData name="Camilo Daleles Rennó" userId="eac9aab033b2f962" providerId="LiveId" clId="{621824F4-497A-4331-988C-1E939929045D}" dt="2025-05-30T12:59:20.864" v="6" actId="20577"/>
        <pc:sldMkLst>
          <pc:docMk/>
          <pc:sldMk cId="4986386" sldId="478"/>
        </pc:sldMkLst>
        <pc:spChg chg="mod">
          <ac:chgData name="Camilo Daleles Rennó" userId="eac9aab033b2f962" providerId="LiveId" clId="{621824F4-497A-4331-988C-1E939929045D}" dt="2025-05-30T12:59:20.864" v="6" actId="20577"/>
          <ac:spMkLst>
            <pc:docMk/>
            <pc:sldMk cId="4986386" sldId="478"/>
            <ac:spMk id="9" creationId="{00000000-0000-0000-0000-000000000000}"/>
          </ac:spMkLst>
        </pc:spChg>
      </pc:sldChg>
      <pc:sldChg chg="modSp mod">
        <pc:chgData name="Camilo Daleles Rennó" userId="eac9aab033b2f962" providerId="LiveId" clId="{621824F4-497A-4331-988C-1E939929045D}" dt="2025-05-30T13:00:21.582" v="17" actId="6549"/>
        <pc:sldMkLst>
          <pc:docMk/>
          <pc:sldMk cId="1200551197" sldId="479"/>
        </pc:sldMkLst>
        <pc:spChg chg="mod">
          <ac:chgData name="Camilo Daleles Rennó" userId="eac9aab033b2f962" providerId="LiveId" clId="{621824F4-497A-4331-988C-1E939929045D}" dt="2025-05-30T13:00:21.582" v="17" actId="6549"/>
          <ac:spMkLst>
            <pc:docMk/>
            <pc:sldMk cId="1200551197" sldId="479"/>
            <ac:spMk id="9" creationId="{00000000-0000-0000-0000-000000000000}"/>
          </ac:spMkLst>
        </pc:spChg>
      </pc:sldChg>
      <pc:sldChg chg="addSp delSp modSp add mod ord delAnim modAnim">
        <pc:chgData name="Camilo Daleles Rennó" userId="eac9aab033b2f962" providerId="LiveId" clId="{621824F4-497A-4331-988C-1E939929045D}" dt="2025-05-30T15:19:59.709" v="1100" actId="20577"/>
        <pc:sldMkLst>
          <pc:docMk/>
          <pc:sldMk cId="2894747111" sldId="480"/>
        </pc:sldMkLst>
        <pc:spChg chg="mod">
          <ac:chgData name="Camilo Daleles Rennó" userId="eac9aab033b2f962" providerId="LiveId" clId="{621824F4-497A-4331-988C-1E939929045D}" dt="2025-05-30T15:19:59.709" v="1100" actId="20577"/>
          <ac:spMkLst>
            <pc:docMk/>
            <pc:sldMk cId="2894747111" sldId="480"/>
            <ac:spMk id="9" creationId="{D7A32BEB-E92A-465A-B423-96D4872E1148}"/>
          </ac:spMkLst>
        </pc:spChg>
        <pc:spChg chg="mod">
          <ac:chgData name="Camilo Daleles Rennó" userId="eac9aab033b2f962" providerId="LiveId" clId="{621824F4-497A-4331-988C-1E939929045D}" dt="2025-05-30T15:19:01.709" v="945" actId="164"/>
          <ac:spMkLst>
            <pc:docMk/>
            <pc:sldMk cId="2894747111" sldId="480"/>
            <ac:spMk id="11" creationId="{6BADCA3C-B70E-6858-A9C3-B4C98546AF8B}"/>
          </ac:spMkLst>
        </pc:spChg>
        <pc:spChg chg="mod">
          <ac:chgData name="Camilo Daleles Rennó" userId="eac9aab033b2f962" providerId="LiveId" clId="{621824F4-497A-4331-988C-1E939929045D}" dt="2025-05-30T15:19:01.709" v="945" actId="164"/>
          <ac:spMkLst>
            <pc:docMk/>
            <pc:sldMk cId="2894747111" sldId="480"/>
            <ac:spMk id="15" creationId="{847C1E6A-37F7-9CAB-D288-057B4D28413F}"/>
          </ac:spMkLst>
        </pc:spChg>
        <pc:spChg chg="add mod">
          <ac:chgData name="Camilo Daleles Rennó" userId="eac9aab033b2f962" providerId="LiveId" clId="{621824F4-497A-4331-988C-1E939929045D}" dt="2025-05-30T15:19:17.396" v="1068" actId="1037"/>
          <ac:spMkLst>
            <pc:docMk/>
            <pc:sldMk cId="2894747111" sldId="480"/>
            <ac:spMk id="26" creationId="{7AE30BEC-4129-BA7B-0B4F-BA4DE094E51A}"/>
          </ac:spMkLst>
        </pc:spChg>
        <pc:grpChg chg="add mod">
          <ac:chgData name="Camilo Daleles Rennó" userId="eac9aab033b2f962" providerId="LiveId" clId="{621824F4-497A-4331-988C-1E939929045D}" dt="2025-05-30T15:19:09.014" v="1002" actId="1037"/>
          <ac:grpSpMkLst>
            <pc:docMk/>
            <pc:sldMk cId="2894747111" sldId="480"/>
            <ac:grpSpMk id="27" creationId="{45CB10EE-508D-8ADF-32A1-8F96C3CD5542}"/>
          </ac:grpSpMkLst>
        </pc:grpChg>
        <pc:picChg chg="mod ord">
          <ac:chgData name="Camilo Daleles Rennó" userId="eac9aab033b2f962" providerId="LiveId" clId="{621824F4-497A-4331-988C-1E939929045D}" dt="2025-05-30T15:19:01.709" v="945" actId="164"/>
          <ac:picMkLst>
            <pc:docMk/>
            <pc:sldMk cId="2894747111" sldId="480"/>
            <ac:picMk id="13" creationId="{809C3BCD-36D4-A5E9-6457-9E663998462B}"/>
          </ac:picMkLst>
        </pc:picChg>
        <pc:picChg chg="add del mod ord">
          <ac:chgData name="Camilo Daleles Rennó" userId="eac9aab033b2f962" providerId="LiveId" clId="{621824F4-497A-4331-988C-1E939929045D}" dt="2025-05-30T15:19:01.709" v="945" actId="164"/>
          <ac:picMkLst>
            <pc:docMk/>
            <pc:sldMk cId="2894747111" sldId="480"/>
            <ac:picMk id="30" creationId="{0D0125E8-CFE7-8DBA-BAD7-76C5AE6A5A72}"/>
          </ac:picMkLst>
        </pc:picChg>
      </pc:sldChg>
    </pc:docChg>
  </pc:docChgLst>
  <pc:docChgLst>
    <pc:chgData name="Camilo Daleles Rennó" userId="eac9aab033b2f962" providerId="LiveId" clId="{D1998E91-6F70-4773-8818-10825729BB1B}"/>
    <pc:docChg chg="modSld">
      <pc:chgData name="Camilo Daleles Rennó" userId="eac9aab033b2f962" providerId="LiveId" clId="{D1998E91-6F70-4773-8818-10825729BB1B}" dt="2025-05-07T16:27:54.720" v="1" actId="20577"/>
      <pc:docMkLst>
        <pc:docMk/>
      </pc:docMkLst>
      <pc:sldChg chg="modSp mod">
        <pc:chgData name="Camilo Daleles Rennó" userId="eac9aab033b2f962" providerId="LiveId" clId="{D1998E91-6F70-4773-8818-10825729BB1B}" dt="2025-05-07T16:27:54.720" v="1" actId="20577"/>
        <pc:sldMkLst>
          <pc:docMk/>
          <pc:sldMk cId="0" sldId="394"/>
        </pc:sldMkLst>
        <pc:spChg chg="mod">
          <ac:chgData name="Camilo Daleles Rennó" userId="eac9aab033b2f962" providerId="LiveId" clId="{D1998E91-6F70-4773-8818-10825729BB1B}" dt="2025-05-07T16:27:54.720" v="1" actId="20577"/>
          <ac:spMkLst>
            <pc:docMk/>
            <pc:sldMk cId="0" sldId="394"/>
            <ac:spMk id="5" creationId="{00000000-0000-0000-0000-000000000000}"/>
          </ac:spMkLst>
        </pc:spChg>
      </pc:sldChg>
    </pc:docChg>
  </pc:docChgLst>
  <pc:docChgLst>
    <pc:chgData name="Camilo Rennó" userId="eac9aab033b2f962" providerId="LiveId" clId="{762972FA-F509-4DA4-9B2E-CA46AA358EEF}"/>
    <pc:docChg chg="custSel modSld">
      <pc:chgData name="Camilo Rennó" userId="eac9aab033b2f962" providerId="LiveId" clId="{762972FA-F509-4DA4-9B2E-CA46AA358EEF}" dt="2023-08-09T01:49:28.589" v="333" actId="14100"/>
      <pc:docMkLst>
        <pc:docMk/>
      </pc:docMkLst>
      <pc:sldChg chg="addSp delSp modSp mod modAnim">
        <pc:chgData name="Camilo Rennó" userId="eac9aab033b2f962" providerId="LiveId" clId="{762972FA-F509-4DA4-9B2E-CA46AA358EEF}" dt="2023-08-09T01:35:58.970" v="298"/>
        <pc:sldMkLst>
          <pc:docMk/>
          <pc:sldMk cId="0" sldId="421"/>
        </pc:sldMkLst>
      </pc:sldChg>
      <pc:sldChg chg="addSp delSp modSp modAnim">
        <pc:chgData name="Camilo Rennó" userId="eac9aab033b2f962" providerId="LiveId" clId="{762972FA-F509-4DA4-9B2E-CA46AA358EEF}" dt="2023-08-09T01:22:19.083" v="86" actId="1038"/>
        <pc:sldMkLst>
          <pc:docMk/>
          <pc:sldMk cId="0" sldId="428"/>
        </pc:sldMkLst>
      </pc:sldChg>
      <pc:sldChg chg="modSp mod modAnim">
        <pc:chgData name="Camilo Rennó" userId="eac9aab033b2f962" providerId="LiveId" clId="{762972FA-F509-4DA4-9B2E-CA46AA358EEF}" dt="2023-08-09T01:29:24.571" v="237" actId="20577"/>
        <pc:sldMkLst>
          <pc:docMk/>
          <pc:sldMk cId="735939401" sldId="461"/>
        </pc:sldMkLst>
      </pc:sldChg>
      <pc:sldChg chg="modSp mod">
        <pc:chgData name="Camilo Rennó" userId="eac9aab033b2f962" providerId="LiveId" clId="{762972FA-F509-4DA4-9B2E-CA46AA358EEF}" dt="2023-08-09T01:49:28.589" v="333" actId="14100"/>
        <pc:sldMkLst>
          <pc:docMk/>
          <pc:sldMk cId="1200551197" sldId="47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2983BF-6AA8-434A-8C3F-641A2932CB1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925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6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865E97B-D23F-4897-A310-B8C542C69A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461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4B0314-6140-463D-AF7C-BED3A0323594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  <p:sp>
        <p:nvSpPr>
          <p:cNvPr id="40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71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63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36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943BE0-A29E-4F9F-8B4F-54ABE3BB503A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  <p:sp>
        <p:nvSpPr>
          <p:cNvPr id="450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1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21175C-C363-46BF-BF4B-6E6C3BAD619E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556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883DC6-1A4C-4EE4-92D0-7755D504A0CD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641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BD0D4B-D396-476B-BCDF-15F7CEC8E57C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  <p:sp>
        <p:nvSpPr>
          <p:cNvPr id="481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7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601BA1-A167-4D90-9001-292831D545E5}" type="slidenum">
              <a:rPr lang="pt-BR" smtClean="0"/>
              <a:pPr>
                <a:defRPr/>
              </a:pPr>
              <a:t>17</a:t>
            </a:fld>
            <a:endParaRPr lang="pt-BR"/>
          </a:p>
        </p:txBody>
      </p:sp>
      <p:sp>
        <p:nvSpPr>
          <p:cNvPr id="491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71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5FA935-7DBA-4A9B-878A-F8492ED9B73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  <p:sp>
        <p:nvSpPr>
          <p:cNvPr id="501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062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61323-D030-46A2-9AA1-B3DB76B0952E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512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16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DA393D-AD2B-40FA-A6F4-6B90D857729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D3600A-6232-473E-88F5-BDED9E244D7F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  <p:sp>
        <p:nvSpPr>
          <p:cNvPr id="41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4948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A90393-8795-4990-9372-116EAE2082C5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27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644FCE-119D-4CB5-8567-1C41C8800E86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  <p:sp>
        <p:nvSpPr>
          <p:cNvPr id="54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5873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7E53B-B4A5-4DD8-A764-C049474954B8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5529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444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E43FB9-890A-4552-BC9C-6C30E88FDCF6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5632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894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889B2-561B-4F0A-8091-CE7DB16AA0B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573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28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441B8D-A00B-4388-BBFF-15C9DAED6D1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583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82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1DBA81-0993-47EF-9DF7-9A5548B66E3A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  <p:sp>
        <p:nvSpPr>
          <p:cNvPr id="593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7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A3C436-AF62-4F05-A667-83EB83DB2C3A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80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A59A78-07C7-42E0-876E-70C50BDECB39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  <p:sp>
        <p:nvSpPr>
          <p:cNvPr id="614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4591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16C94C-AAD6-4B42-AED7-AA78AA29C148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  <p:sp>
        <p:nvSpPr>
          <p:cNvPr id="624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EE8D-0518-4B10-9389-9699C781724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27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B61B77-A55E-4DC2-8819-F112C0A52CCC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949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1E882D-1558-44C7-A7C9-3A9F32951762}" type="slidenum">
              <a:rPr lang="pt-BR" smtClean="0"/>
              <a:pPr>
                <a:defRPr/>
              </a:pPr>
              <a:t>32</a:t>
            </a:fld>
            <a:endParaRPr lang="pt-BR"/>
          </a:p>
        </p:txBody>
      </p:sp>
      <p:sp>
        <p:nvSpPr>
          <p:cNvPr id="645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7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DE6CCF-E198-42AC-BD57-0C5810F199F6}" type="slidenum">
              <a:rPr lang="pt-BR" smtClean="0"/>
              <a:pPr>
                <a:defRPr/>
              </a:pPr>
              <a:t>33</a:t>
            </a:fld>
            <a:endParaRPr lang="pt-BR"/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86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0928-76D8-452D-880C-22255F9AD94C}" type="slidenum">
              <a:rPr lang="pt-BR" smtClean="0"/>
              <a:pPr>
                <a:defRPr/>
              </a:pPr>
              <a:t>34</a:t>
            </a:fld>
            <a:endParaRPr lang="pt-BR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3583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AC0928-76D8-452D-880C-22255F9AD94C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918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BBF2F-AEEC-416C-8B0F-6A32227988E4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sp>
        <p:nvSpPr>
          <p:cNvPr id="675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762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486896-C1C7-492D-8B32-C72711FE4EFE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sp>
        <p:nvSpPr>
          <p:cNvPr id="686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939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FE81BB-7180-45D7-91D5-00F151AA92D3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696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7532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0D0CC9-B64E-4BD3-8B60-750068CE46FB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sp>
        <p:nvSpPr>
          <p:cNvPr id="7065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30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7020C6-F9EB-452C-B827-3197612BE66A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sp>
        <p:nvSpPr>
          <p:cNvPr id="716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67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5EE8D-0518-4B10-9389-9699C781724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  <p:sp>
        <p:nvSpPr>
          <p:cNvPr id="43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498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C88F56-EE80-40EB-847B-6ADEB392A98C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413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AFDE2D-85F0-4C97-B611-8F5F7BD7720A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0242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0CA354-C39C-42DC-8C72-FB7F64522E28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8768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1508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280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46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20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47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94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48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672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49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04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50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8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5811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51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541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52</a:t>
            </a:fld>
            <a:endParaRPr lang="pt-BR"/>
          </a:p>
        </p:txBody>
      </p:sp>
      <p:sp>
        <p:nvSpPr>
          <p:cNvPr id="757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146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65BF2-38B0-23A5-1EF6-8028B4488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C5F788B4-E8E2-4040-0090-A5AAB681EC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82FBE4-030F-4B95-9CFC-77DA9F6D2386}" type="slidenum">
              <a:rPr lang="pt-BR" smtClean="0"/>
              <a:pPr>
                <a:defRPr/>
              </a:pPr>
              <a:t>53</a:t>
            </a:fld>
            <a:endParaRPr lang="pt-BR"/>
          </a:p>
        </p:txBody>
      </p:sp>
      <p:sp>
        <p:nvSpPr>
          <p:cNvPr id="75779" name="Rectangle 1026">
            <a:extLst>
              <a:ext uri="{FF2B5EF4-FFF2-40B4-BE49-F238E27FC236}">
                <a16:creationId xmlns:a16="http://schemas.microsoft.com/office/drawing/2014/main" id="{9165BC99-9C6D-36AC-0C7C-337646C8FD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1027">
            <a:extLst>
              <a:ext uri="{FF2B5EF4-FFF2-40B4-BE49-F238E27FC236}">
                <a16:creationId xmlns:a16="http://schemas.microsoft.com/office/drawing/2014/main" id="{BF103F55-2F5C-6360-E64C-41179C974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124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6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0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666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E7E29-898A-421F-8161-4FAFD2570671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  <p:sp>
        <p:nvSpPr>
          <p:cNvPr id="440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A94BE-3F0C-4649-9D6C-6FCA38C9B95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116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A29E2-2CFE-429B-8E0D-C8EF409820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0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48450" y="609600"/>
            <a:ext cx="211455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609600"/>
            <a:ext cx="619125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707BB-0230-43A6-97AF-DDA2CDA4C39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0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458200" cy="6858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2BC33-DEF5-4B1B-8846-43F66BAF3B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74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 anchor="b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FE59E45-F3FC-4673-97B4-B0479E11FD43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785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52363-9486-4F6F-BB4A-5C3199392D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551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AF66F-041C-4EFC-99E0-0755BA52E79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22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A5EF6-09CC-406B-BC69-DCAE6AC9C7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189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3FA7-0FB8-448C-8AA8-B9CFC27BAD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64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02649-F175-4A0D-A598-E768DB4400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00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6E8FB-ECB2-4C14-B28D-C726A5DA057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88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07E7-D075-4F61-B8C3-D8F3734642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8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096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dirty="0"/>
              <a:t>Clique para editar os estilos do texto mestre</a:t>
            </a:r>
          </a:p>
          <a:p>
            <a:pPr lvl="1"/>
            <a:r>
              <a:rPr lang="pt-BR" altLang="pt-BR" dirty="0"/>
              <a:t>Segundo nível</a:t>
            </a:r>
          </a:p>
          <a:p>
            <a:pPr lvl="2"/>
            <a:r>
              <a:rPr lang="pt-BR" altLang="pt-BR" dirty="0"/>
              <a:t>Terceiro nível</a:t>
            </a:r>
          </a:p>
          <a:p>
            <a:pPr lvl="3"/>
            <a:r>
              <a:rPr lang="pt-BR" altLang="pt-BR" dirty="0"/>
              <a:t>Quarto nível</a:t>
            </a:r>
          </a:p>
          <a:p>
            <a:pPr lvl="4"/>
            <a:r>
              <a:rPr lang="pt-BR" altLang="pt-BR" dirty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3CEFA7C-3FDE-4043-A811-B14EF47AB8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762000" y="1219200"/>
            <a:ext cx="7620000" cy="762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tint val="20392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tint val="2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dirty="0">
              <a:latin typeface="Tahom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Tahoma" panose="020B060403050404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ahoma" panose="020B060403050404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drenno.github.io/Estatistica/" TargetMode="External"/><Relationship Id="rId2" Type="http://schemas.openxmlformats.org/officeDocument/2006/relationships/hyperlink" Target="http://urlib.net/8JMKD2USNRW34T/4D6DMD2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emf"/><Relationship Id="rId7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895600"/>
            <a:ext cx="8458200" cy="685800"/>
          </a:xfrm>
        </p:spPr>
        <p:txBody>
          <a:bodyPr/>
          <a:lstStyle/>
          <a:p>
            <a:pPr eaLnBrk="1" hangingPunct="1">
              <a:defRPr/>
            </a:pPr>
            <a:r>
              <a:rPr lang="pt-BR" sz="2400" dirty="0"/>
              <a:t>Estatística: Aplicação ao Sensoriamento Remoto</a:t>
            </a:r>
            <a:br>
              <a:rPr lang="pt-BR" sz="2400" dirty="0"/>
            </a:br>
            <a:br>
              <a:rPr lang="pt-BR" sz="2400" dirty="0"/>
            </a:br>
            <a:r>
              <a:rPr lang="pt-BR" sz="2400"/>
              <a:t>SER 204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Análise de Agrupamento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182B0D3-83E8-ECAD-464A-C66E5337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5903913"/>
            <a:ext cx="448741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800" kern="0" dirty="0">
                <a:latin typeface="Tahoma" panose="020B0604030504040204" pitchFamily="34" charset="0"/>
                <a:cs typeface="+mn-cs"/>
              </a:rPr>
              <a:t>Camilo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Daleles</a:t>
            </a:r>
            <a:r>
              <a:rPr lang="pt-BR" sz="1800" kern="0" dirty="0">
                <a:latin typeface="Tahoma" panose="020B0604030504040204" pitchFamily="34" charset="0"/>
                <a:cs typeface="+mn-cs"/>
              </a:rPr>
              <a:t> </a:t>
            </a:r>
            <a:r>
              <a:rPr lang="pt-BR" sz="1800" kern="0" dirty="0" err="1">
                <a:latin typeface="Tahoma" panose="020B0604030504040204" pitchFamily="34" charset="0"/>
                <a:cs typeface="+mn-cs"/>
              </a:rPr>
              <a:t>Rennó</a:t>
            </a:r>
            <a:endParaRPr lang="pt-BR" sz="1800" kern="0" dirty="0">
              <a:latin typeface="Tahoma" panose="020B0604030504040204" pitchFamily="34" charset="0"/>
              <a:cs typeface="+mn-cs"/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camilo.renno@inpe.br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  <a:defRPr/>
            </a:pPr>
            <a:r>
              <a:rPr lang="pt-BR" sz="1200" kern="0" dirty="0">
                <a:latin typeface="Arial Unicode MS" pitchFamily="34" charset="-128"/>
              </a:rPr>
              <a:t>acesso do conteúdo do curso em </a:t>
            </a:r>
            <a:r>
              <a:rPr lang="pt-BR" sz="1200" kern="0" dirty="0" err="1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Bibdigital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do INPE</a:t>
            </a:r>
            <a:r>
              <a:rPr lang="pt-BR" sz="1200" kern="0" dirty="0">
                <a:latin typeface="Arial Unicode MS" pitchFamily="34" charset="-128"/>
              </a:rPr>
              <a:t> ou </a:t>
            </a:r>
            <a:r>
              <a:rPr lang="pt-BR" sz="1200" kern="0" dirty="0">
                <a:solidFill>
                  <a:schemeClr val="accent2"/>
                </a:solidFill>
                <a:latin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</a:t>
            </a:r>
            <a:endParaRPr lang="pt-BR" sz="1200" kern="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lphaLcParenR" startAt="2"/>
            </a:pPr>
            <a:r>
              <a:rPr lang="pt-BR" altLang="pt-BR" sz="1600" dirty="0">
                <a:latin typeface="Tahoma" panose="020B0604030504040204" pitchFamily="34" charset="0"/>
              </a:rPr>
              <a:t>dividir pelo valor máximo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10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83652"/>
              </p:ext>
            </p:extLst>
          </p:nvPr>
        </p:nvGraphicFramePr>
        <p:xfrm>
          <a:off x="323528" y="2984758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984759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280902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2087"/>
              </p:ext>
            </p:extLst>
          </p:nvPr>
        </p:nvGraphicFramePr>
        <p:xfrm>
          <a:off x="4916852" y="3560822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60822"/>
            <a:ext cx="246839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708920"/>
            <a:ext cx="3876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center=rep(0,2),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5417929"/>
            <a:ext cx="71208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Cuidado</a:t>
            </a:r>
            <a:r>
              <a:rPr lang="pt-BR" altLang="pt-BR" dirty="0">
                <a:latin typeface="Tahoma" panose="020B0604030504040204" pitchFamily="34" charset="0"/>
              </a:rPr>
              <a:t> com a presença de </a:t>
            </a:r>
            <a:r>
              <a:rPr lang="pt-BR" altLang="pt-BR" i="1" dirty="0" err="1">
                <a:latin typeface="Tahoma" panose="020B0604030504040204" pitchFamily="34" charset="0"/>
              </a:rPr>
              <a:t>outliers</a:t>
            </a:r>
            <a:r>
              <a:rPr lang="pt-BR" altLang="pt-BR" dirty="0">
                <a:latin typeface="Tahoma" panose="020B060403050404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18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lphaLcParenR" startAt="3"/>
            </a:pPr>
            <a:r>
              <a:rPr lang="pt-BR" altLang="pt-BR" sz="1600" dirty="0">
                <a:latin typeface="Tahoma" panose="020B0604030504040204" pitchFamily="34" charset="0"/>
              </a:rPr>
              <a:t>padronizar (subtrair a média e dividir pelo desvio padrão)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321545"/>
              </p:ext>
            </p:extLst>
          </p:nvPr>
        </p:nvGraphicFramePr>
        <p:xfrm>
          <a:off x="323528" y="3016116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16117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312260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58190"/>
              </p:ext>
            </p:extLst>
          </p:nvPr>
        </p:nvGraphicFramePr>
        <p:xfrm>
          <a:off x="4916852" y="3592180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1,140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-0,654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-0,123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-0,345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-1,540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-0,214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-0,877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92180"/>
            <a:ext cx="2451593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924944"/>
            <a:ext cx="38062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center=TRUE,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TRUE)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5417929"/>
            <a:ext cx="39865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Cuidado</a:t>
            </a:r>
            <a:r>
              <a:rPr lang="pt-BR" altLang="pt-BR" dirty="0">
                <a:latin typeface="Tahoma" panose="020B0604030504040204" pitchFamily="34" charset="0"/>
              </a:rPr>
              <a:t> com amostras muito pequenas</a:t>
            </a:r>
          </a:p>
        </p:txBody>
      </p:sp>
    </p:spTree>
    <p:extLst>
      <p:ext uri="{BB962C8B-B14F-4D97-AF65-F5344CB8AC3E}">
        <p14:creationId xmlns:p14="http://schemas.microsoft.com/office/powerpoint/2010/main" val="3130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lphaLcParenR" startAt="4"/>
            </a:pPr>
            <a:r>
              <a:rPr lang="pt-BR" altLang="pt-BR" sz="1600" dirty="0">
                <a:latin typeface="Tahoma" panose="020B0604030504040204" pitchFamily="34" charset="0"/>
              </a:rPr>
              <a:t>transformar os valores em ordem (</a:t>
            </a:r>
            <a:r>
              <a:rPr lang="pt-BR" altLang="pt-BR" sz="1600" i="1" dirty="0" err="1">
                <a:latin typeface="Tahoma" panose="020B0604030504040204" pitchFamily="34" charset="0"/>
              </a:rPr>
              <a:t>rank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12</a:t>
            </a:fld>
            <a:endParaRPr lang="pt-BR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467331"/>
              </p:ext>
            </p:extLst>
          </p:nvPr>
        </p:nvGraphicFramePr>
        <p:xfrm>
          <a:off x="323528" y="3016116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16117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ta para a direita 3"/>
          <p:cNvSpPr/>
          <p:nvPr/>
        </p:nvSpPr>
        <p:spPr bwMode="auto">
          <a:xfrm>
            <a:off x="4310094" y="4312260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87173"/>
              </p:ext>
            </p:extLst>
          </p:nvPr>
        </p:nvGraphicFramePr>
        <p:xfrm>
          <a:off x="4916852" y="3592180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92180"/>
            <a:ext cx="2468394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969103" y="2852936"/>
            <a:ext cx="2313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23528" y="5417929"/>
            <a:ext cx="7120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“conserta” distribuições muito assimétricas</a:t>
            </a:r>
          </a:p>
          <a:p>
            <a:r>
              <a:rPr lang="pt-BR" altLang="pt-BR" dirty="0">
                <a:latin typeface="Tahoma" panose="020B0604030504040204" pitchFamily="34" charset="0"/>
              </a:rPr>
              <a:t>minimiza problemas com </a:t>
            </a:r>
            <a:r>
              <a:rPr lang="pt-BR" altLang="pt-BR" i="1" dirty="0" err="1">
                <a:latin typeface="Tahoma" panose="020B0604030504040204" pitchFamily="34" charset="0"/>
              </a:rPr>
              <a:t>outliers</a:t>
            </a:r>
            <a:endParaRPr lang="pt-BR" altLang="pt-BR" i="1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74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Agrupamento Hierárquico</a:t>
            </a:r>
          </a:p>
        </p:txBody>
      </p:sp>
      <p:sp>
        <p:nvSpPr>
          <p:cNvPr id="8195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4296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método produz um gráfico de saída chamado dendrograma ou diagrama de árvore que representa a estrutura hierárquica do agrupamento.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500062" y="4077072"/>
            <a:ext cx="83581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 dendrograma pode ser construído por aglomeração (mais comum) ou por divisão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Para definir o número de grupos, escolhe-se um valor de corte (subjetivo), em função do objetivo da análise</a:t>
            </a:r>
          </a:p>
        </p:txBody>
      </p:sp>
      <p:grpSp>
        <p:nvGrpSpPr>
          <p:cNvPr id="8197" name="Grupo 62"/>
          <p:cNvGrpSpPr>
            <a:grpSpLocks/>
          </p:cNvGrpSpPr>
          <p:nvPr/>
        </p:nvGrpSpPr>
        <p:grpSpPr bwMode="auto">
          <a:xfrm>
            <a:off x="3071812" y="1844824"/>
            <a:ext cx="2143126" cy="2138362"/>
            <a:chOff x="3071801" y="2214554"/>
            <a:chExt cx="2143141" cy="2138672"/>
          </a:xfrm>
        </p:grpSpPr>
        <p:grpSp>
          <p:nvGrpSpPr>
            <p:cNvPr id="8205" name="Grupo 12"/>
            <p:cNvGrpSpPr>
              <a:grpSpLocks/>
            </p:cNvGrpSpPr>
            <p:nvPr/>
          </p:nvGrpSpPr>
          <p:grpSpPr bwMode="auto">
            <a:xfrm>
              <a:off x="3571868" y="4000504"/>
              <a:ext cx="215684" cy="285752"/>
              <a:chOff x="6858016" y="3571876"/>
              <a:chExt cx="357190" cy="1071570"/>
            </a:xfrm>
          </p:grpSpPr>
          <p:cxnSp>
            <p:nvCxnSpPr>
              <p:cNvPr id="8242" name="Conector reto 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3" name="Conector reto 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4" name="Conector reto 11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06" name="Conector de seta reta 16"/>
            <p:cNvCxnSpPr>
              <a:cxnSpLocks noChangeShapeType="1"/>
            </p:cNvCxnSpPr>
            <p:nvPr/>
          </p:nvCxnSpPr>
          <p:spPr bwMode="auto">
            <a:xfrm rot="5400000" flipH="1" flipV="1">
              <a:off x="2392347" y="3250405"/>
              <a:ext cx="2072496" cy="794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7" name="Conector reto 18"/>
            <p:cNvCxnSpPr>
              <a:cxnSpLocks noChangeShapeType="1"/>
            </p:cNvCxnSpPr>
            <p:nvPr/>
          </p:nvCxnSpPr>
          <p:spPr bwMode="auto">
            <a:xfrm>
              <a:off x="3428992" y="4286256"/>
              <a:ext cx="178595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08" name="Grupo 19"/>
            <p:cNvGrpSpPr>
              <a:grpSpLocks/>
            </p:cNvGrpSpPr>
            <p:nvPr/>
          </p:nvGrpSpPr>
          <p:grpSpPr bwMode="auto">
            <a:xfrm>
              <a:off x="4644658" y="3831771"/>
              <a:ext cx="217716" cy="454485"/>
              <a:chOff x="6858016" y="3571876"/>
              <a:chExt cx="357190" cy="1071570"/>
            </a:xfrm>
          </p:grpSpPr>
          <p:cxnSp>
            <p:nvCxnSpPr>
              <p:cNvPr id="8239" name="Conector reto 2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0" name="Conector reto 2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41" name="Conector reto 22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09" name="Grupo 36"/>
            <p:cNvGrpSpPr>
              <a:grpSpLocks/>
            </p:cNvGrpSpPr>
            <p:nvPr/>
          </p:nvGrpSpPr>
          <p:grpSpPr bwMode="auto">
            <a:xfrm>
              <a:off x="3567408" y="4264219"/>
              <a:ext cx="1500198" cy="89007"/>
              <a:chOff x="5357024" y="4214818"/>
              <a:chExt cx="1068388" cy="214315"/>
            </a:xfrm>
          </p:grpSpPr>
          <p:cxnSp>
            <p:nvCxnSpPr>
              <p:cNvPr id="8231" name="Conector reto 24"/>
              <p:cNvCxnSpPr>
                <a:cxnSpLocks noChangeShapeType="1"/>
              </p:cNvCxnSpPr>
              <p:nvPr/>
            </p:nvCxnSpPr>
            <p:spPr bwMode="auto">
              <a:xfrm rot="5400000">
                <a:off x="52506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2" name="Conector reto 25"/>
              <p:cNvCxnSpPr>
                <a:cxnSpLocks noChangeShapeType="1"/>
              </p:cNvCxnSpPr>
              <p:nvPr/>
            </p:nvCxnSpPr>
            <p:spPr bwMode="auto">
              <a:xfrm rot="5400000">
                <a:off x="54030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3" name="Conector reto 26"/>
              <p:cNvCxnSpPr>
                <a:cxnSpLocks noChangeShapeType="1"/>
              </p:cNvCxnSpPr>
              <p:nvPr/>
            </p:nvCxnSpPr>
            <p:spPr bwMode="auto">
              <a:xfrm rot="5400000">
                <a:off x="55554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4" name="Conector reto 27"/>
              <p:cNvCxnSpPr>
                <a:cxnSpLocks noChangeShapeType="1"/>
              </p:cNvCxnSpPr>
              <p:nvPr/>
            </p:nvCxnSpPr>
            <p:spPr bwMode="auto">
              <a:xfrm rot="5400000">
                <a:off x="57078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5" name="Conector reto 28"/>
              <p:cNvCxnSpPr>
                <a:cxnSpLocks noChangeShapeType="1"/>
              </p:cNvCxnSpPr>
              <p:nvPr/>
            </p:nvCxnSpPr>
            <p:spPr bwMode="auto">
              <a:xfrm rot="5400000">
                <a:off x="58602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6" name="Conector reto 32"/>
              <p:cNvCxnSpPr>
                <a:cxnSpLocks noChangeShapeType="1"/>
              </p:cNvCxnSpPr>
              <p:nvPr/>
            </p:nvCxnSpPr>
            <p:spPr bwMode="auto">
              <a:xfrm rot="5400000">
                <a:off x="60126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7" name="Conector reto 33"/>
              <p:cNvCxnSpPr>
                <a:cxnSpLocks noChangeShapeType="1"/>
              </p:cNvCxnSpPr>
              <p:nvPr/>
            </p:nvCxnSpPr>
            <p:spPr bwMode="auto">
              <a:xfrm rot="5400000">
                <a:off x="6168237" y="4321182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8" name="Conector reto 34"/>
              <p:cNvCxnSpPr>
                <a:cxnSpLocks noChangeShapeType="1"/>
              </p:cNvCxnSpPr>
              <p:nvPr/>
            </p:nvCxnSpPr>
            <p:spPr bwMode="auto">
              <a:xfrm rot="5400000">
                <a:off x="6317461" y="4321181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0" name="Grupo 37"/>
            <p:cNvGrpSpPr>
              <a:grpSpLocks/>
            </p:cNvGrpSpPr>
            <p:nvPr/>
          </p:nvGrpSpPr>
          <p:grpSpPr bwMode="auto">
            <a:xfrm>
              <a:off x="3714744" y="3643314"/>
              <a:ext cx="289154" cy="620491"/>
              <a:chOff x="6858016" y="3571876"/>
              <a:chExt cx="357190" cy="1071570"/>
            </a:xfrm>
          </p:grpSpPr>
          <p:cxnSp>
            <p:nvCxnSpPr>
              <p:cNvPr id="8228" name="Conector reto 3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47959" y="3881940"/>
                <a:ext cx="621710" cy="15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9" name="Conector reto 39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30" name="Conector reto 40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1" name="Grupo 41"/>
            <p:cNvGrpSpPr>
              <a:grpSpLocks/>
            </p:cNvGrpSpPr>
            <p:nvPr/>
          </p:nvGrpSpPr>
          <p:grpSpPr bwMode="auto">
            <a:xfrm>
              <a:off x="3921574" y="3571876"/>
              <a:ext cx="289154" cy="702815"/>
              <a:chOff x="6858016" y="3571876"/>
              <a:chExt cx="357190" cy="1071570"/>
            </a:xfrm>
          </p:grpSpPr>
          <p:cxnSp>
            <p:nvCxnSpPr>
              <p:cNvPr id="8225" name="Conector reto 42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03924" y="3625975"/>
                <a:ext cx="109777" cy="1589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6" name="Conector reto 4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678627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7" name="Conector reto 44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2" name="Grupo 45"/>
            <p:cNvGrpSpPr>
              <a:grpSpLocks/>
            </p:cNvGrpSpPr>
            <p:nvPr/>
          </p:nvGrpSpPr>
          <p:grpSpPr bwMode="auto">
            <a:xfrm>
              <a:off x="4429123" y="3156857"/>
              <a:ext cx="330122" cy="1133485"/>
              <a:chOff x="6858016" y="3571875"/>
              <a:chExt cx="357190" cy="1071571"/>
            </a:xfrm>
          </p:grpSpPr>
          <p:cxnSp>
            <p:nvCxnSpPr>
              <p:cNvPr id="8222" name="Conector reto 4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23025" y="4106867"/>
                <a:ext cx="107157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3" name="Conector reto 4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94496" y="3890997"/>
                <a:ext cx="639831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4" name="Conector reto 48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213" name="Grupo 49"/>
            <p:cNvGrpSpPr>
              <a:grpSpLocks/>
            </p:cNvGrpSpPr>
            <p:nvPr/>
          </p:nvGrpSpPr>
          <p:grpSpPr bwMode="auto">
            <a:xfrm>
              <a:off x="4081466" y="2472413"/>
              <a:ext cx="510267" cy="1098001"/>
              <a:chOff x="6858016" y="3571876"/>
              <a:chExt cx="357190" cy="1038025"/>
            </a:xfrm>
          </p:grpSpPr>
          <p:cxnSp>
            <p:nvCxnSpPr>
              <p:cNvPr id="8219" name="Conector reto 50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340592" y="4090889"/>
                <a:ext cx="1038024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0" name="Conector reto 5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91093" y="3894401"/>
                <a:ext cx="64663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21" name="Conector reto 52"/>
              <p:cNvCxnSpPr>
                <a:cxnSpLocks noChangeShapeType="1"/>
              </p:cNvCxnSpPr>
              <p:nvPr/>
            </p:nvCxnSpPr>
            <p:spPr bwMode="auto">
              <a:xfrm>
                <a:off x="6858016" y="3571876"/>
                <a:ext cx="35719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8214" name="Conector reto 55"/>
            <p:cNvCxnSpPr>
              <a:cxnSpLocks noChangeShapeType="1"/>
            </p:cNvCxnSpPr>
            <p:nvPr/>
          </p:nvCxnSpPr>
          <p:spPr bwMode="auto">
            <a:xfrm rot="5400000" flipH="1" flipV="1">
              <a:off x="4287642" y="2411440"/>
              <a:ext cx="10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15" name="Retângulo 57"/>
            <p:cNvSpPr>
              <a:spLocks noChangeArrowheads="1"/>
            </p:cNvSpPr>
            <p:nvPr/>
          </p:nvSpPr>
          <p:spPr bwMode="auto">
            <a:xfrm rot="16200000">
              <a:off x="2753535" y="3137115"/>
              <a:ext cx="975088" cy="338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</a:rPr>
                <a:t>distância</a:t>
              </a:r>
            </a:p>
          </p:txBody>
        </p:sp>
        <p:cxnSp>
          <p:nvCxnSpPr>
            <p:cNvPr id="8216" name="Conector reto 59"/>
            <p:cNvCxnSpPr>
              <a:cxnSpLocks noChangeShapeType="1"/>
            </p:cNvCxnSpPr>
            <p:nvPr/>
          </p:nvCxnSpPr>
          <p:spPr bwMode="auto">
            <a:xfrm rot="5400000" flipH="1" flipV="1">
              <a:off x="4093259" y="3329430"/>
              <a:ext cx="1944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7" name="Conector reto 60"/>
            <p:cNvCxnSpPr>
              <a:cxnSpLocks noChangeShapeType="1"/>
            </p:cNvCxnSpPr>
            <p:nvPr/>
          </p:nvCxnSpPr>
          <p:spPr bwMode="auto">
            <a:xfrm>
              <a:off x="4348157" y="2357430"/>
              <a:ext cx="720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18" name="Conector reto 61"/>
            <p:cNvCxnSpPr>
              <a:cxnSpLocks noChangeShapeType="1"/>
            </p:cNvCxnSpPr>
            <p:nvPr/>
          </p:nvCxnSpPr>
          <p:spPr bwMode="auto">
            <a:xfrm rot="5400000" flipH="1" flipV="1">
              <a:off x="4660082" y="2296460"/>
              <a:ext cx="108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141573-860E-41D4-A55D-623D592FDDCE}" type="slidenum">
              <a:rPr lang="pt-BR"/>
              <a:pPr>
                <a:defRPr/>
              </a:pPr>
              <a:t>13</a:t>
            </a:fld>
            <a:endParaRPr lang="pt-BR"/>
          </a:p>
        </p:txBody>
      </p:sp>
      <p:grpSp>
        <p:nvGrpSpPr>
          <p:cNvPr id="46" name="Grupo 45"/>
          <p:cNvGrpSpPr/>
          <p:nvPr/>
        </p:nvGrpSpPr>
        <p:grpSpPr>
          <a:xfrm>
            <a:off x="4891462" y="5030809"/>
            <a:ext cx="3027013" cy="1471426"/>
            <a:chOff x="4891462" y="5030809"/>
            <a:chExt cx="3027013" cy="1471426"/>
          </a:xfrm>
        </p:grpSpPr>
        <p:grpSp>
          <p:nvGrpSpPr>
            <p:cNvPr id="40" name="Grupo 39"/>
            <p:cNvGrpSpPr/>
            <p:nvPr/>
          </p:nvGrpSpPr>
          <p:grpSpPr>
            <a:xfrm>
              <a:off x="4891462" y="5030809"/>
              <a:ext cx="1106883" cy="1471426"/>
              <a:chOff x="696286" y="5661248"/>
              <a:chExt cx="758914" cy="1008856"/>
            </a:xfrm>
          </p:grpSpPr>
          <p:cxnSp>
            <p:nvCxnSpPr>
              <p:cNvPr id="4" name="Conector reto 3"/>
              <p:cNvCxnSpPr/>
              <p:nvPr/>
            </p:nvCxnSpPr>
            <p:spPr bwMode="auto">
              <a:xfrm>
                <a:off x="1134597" y="5661248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" name="Conector reto 6"/>
              <p:cNvCxnSpPr/>
              <p:nvPr/>
            </p:nvCxnSpPr>
            <p:spPr bwMode="auto">
              <a:xfrm>
                <a:off x="971600" y="5805264"/>
                <a:ext cx="32599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Conector reto 8"/>
              <p:cNvCxnSpPr/>
              <p:nvPr/>
            </p:nvCxnSpPr>
            <p:spPr bwMode="auto">
              <a:xfrm>
                <a:off x="972461" y="580526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Conector reto 12"/>
              <p:cNvCxnSpPr/>
              <p:nvPr/>
            </p:nvCxnSpPr>
            <p:spPr bwMode="auto">
              <a:xfrm>
                <a:off x="1297594" y="5805264"/>
                <a:ext cx="0" cy="50405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>
                <a:off x="864920" y="6165304"/>
                <a:ext cx="216024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Conector reto 16"/>
              <p:cNvCxnSpPr/>
              <p:nvPr/>
            </p:nvCxnSpPr>
            <p:spPr bwMode="auto">
              <a:xfrm>
                <a:off x="1080944" y="6165304"/>
                <a:ext cx="0" cy="36004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ector reto 20"/>
              <p:cNvCxnSpPr/>
              <p:nvPr/>
            </p:nvCxnSpPr>
            <p:spPr bwMode="auto">
              <a:xfrm>
                <a:off x="864920" y="6165304"/>
                <a:ext cx="0" cy="18002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37" name="Grupo 36"/>
              <p:cNvGrpSpPr/>
              <p:nvPr/>
            </p:nvGrpSpPr>
            <p:grpSpPr>
              <a:xfrm>
                <a:off x="792246" y="6345324"/>
                <a:ext cx="145348" cy="180020"/>
                <a:chOff x="792246" y="6345324"/>
                <a:chExt cx="145348" cy="180020"/>
              </a:xfrm>
            </p:grpSpPr>
            <p:cxnSp>
              <p:nvCxnSpPr>
                <p:cNvPr id="23" name="Conector reto 22"/>
                <p:cNvCxnSpPr/>
                <p:nvPr/>
              </p:nvCxnSpPr>
              <p:spPr bwMode="auto">
                <a:xfrm>
                  <a:off x="792246" y="6345324"/>
                  <a:ext cx="145348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Conector reto 24"/>
                <p:cNvCxnSpPr/>
                <p:nvPr/>
              </p:nvCxnSpPr>
              <p:spPr bwMode="auto">
                <a:xfrm>
                  <a:off x="792246" y="6345324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onector reto 30"/>
                <p:cNvCxnSpPr/>
                <p:nvPr/>
              </p:nvCxnSpPr>
              <p:spPr bwMode="auto">
                <a:xfrm>
                  <a:off x="937594" y="6345324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63" name="Conector reto 62"/>
              <p:cNvCxnSpPr/>
              <p:nvPr/>
            </p:nvCxnSpPr>
            <p:spPr bwMode="auto">
              <a:xfrm>
                <a:off x="1225594" y="6317185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ector reto 32"/>
              <p:cNvCxnSpPr/>
              <p:nvPr/>
            </p:nvCxnSpPr>
            <p:spPr bwMode="auto">
              <a:xfrm>
                <a:off x="1225594" y="631866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Conector reto 34"/>
              <p:cNvCxnSpPr/>
              <p:nvPr/>
            </p:nvCxnSpPr>
            <p:spPr bwMode="auto">
              <a:xfrm>
                <a:off x="1369594" y="6318664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" name="CaixaDeTexto 38"/>
              <p:cNvSpPr txBox="1"/>
              <p:nvPr/>
            </p:nvSpPr>
            <p:spPr>
              <a:xfrm>
                <a:off x="696286" y="6501287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841634" y="6501287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984983" y="6501287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1134443" y="6501287"/>
                <a:ext cx="1903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D</a:t>
                </a:r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1273634" y="6501287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E</a:t>
                </a:r>
              </a:p>
            </p:txBody>
          </p:sp>
        </p:grpSp>
        <p:grpSp>
          <p:nvGrpSpPr>
            <p:cNvPr id="43" name="Grupo 42"/>
            <p:cNvGrpSpPr/>
            <p:nvPr/>
          </p:nvGrpSpPr>
          <p:grpSpPr>
            <a:xfrm>
              <a:off x="6798768" y="5030809"/>
              <a:ext cx="1119707" cy="1471426"/>
              <a:chOff x="1860122" y="5646732"/>
              <a:chExt cx="767707" cy="1008856"/>
            </a:xfrm>
          </p:grpSpPr>
          <p:cxnSp>
            <p:nvCxnSpPr>
              <p:cNvPr id="98" name="Conector reto 97"/>
              <p:cNvCxnSpPr/>
              <p:nvPr/>
            </p:nvCxnSpPr>
            <p:spPr bwMode="auto">
              <a:xfrm>
                <a:off x="2298433" y="5646732"/>
                <a:ext cx="0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42" name="Grupo 41"/>
              <p:cNvGrpSpPr/>
              <p:nvPr/>
            </p:nvGrpSpPr>
            <p:grpSpPr>
              <a:xfrm>
                <a:off x="2064094" y="5790748"/>
                <a:ext cx="397336" cy="504056"/>
                <a:chOff x="2135436" y="5790748"/>
                <a:chExt cx="325994" cy="504056"/>
              </a:xfrm>
            </p:grpSpPr>
            <p:cxnSp>
              <p:nvCxnSpPr>
                <p:cNvPr id="99" name="Conector reto 98"/>
                <p:cNvCxnSpPr/>
                <p:nvPr/>
              </p:nvCxnSpPr>
              <p:spPr bwMode="auto">
                <a:xfrm>
                  <a:off x="2135436" y="5790748"/>
                  <a:ext cx="32599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0" name="Conector reto 99"/>
                <p:cNvCxnSpPr/>
                <p:nvPr/>
              </p:nvCxnSpPr>
              <p:spPr bwMode="auto">
                <a:xfrm>
                  <a:off x="2136297" y="5790748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1" name="Conector reto 100"/>
                <p:cNvCxnSpPr/>
                <p:nvPr/>
              </p:nvCxnSpPr>
              <p:spPr bwMode="auto">
                <a:xfrm>
                  <a:off x="2461430" y="5790748"/>
                  <a:ext cx="0" cy="50405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1" name="Grupo 40"/>
              <p:cNvGrpSpPr/>
              <p:nvPr/>
            </p:nvGrpSpPr>
            <p:grpSpPr>
              <a:xfrm flipH="1">
                <a:off x="1956082" y="6150788"/>
                <a:ext cx="288698" cy="360040"/>
                <a:chOff x="1956082" y="6150788"/>
                <a:chExt cx="288698" cy="360040"/>
              </a:xfrm>
            </p:grpSpPr>
            <p:cxnSp>
              <p:nvCxnSpPr>
                <p:cNvPr id="102" name="Conector reto 101"/>
                <p:cNvCxnSpPr/>
                <p:nvPr/>
              </p:nvCxnSpPr>
              <p:spPr bwMode="auto">
                <a:xfrm>
                  <a:off x="2028756" y="6150788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3" name="Conector reto 102"/>
                <p:cNvCxnSpPr/>
                <p:nvPr/>
              </p:nvCxnSpPr>
              <p:spPr bwMode="auto">
                <a:xfrm>
                  <a:off x="2244780" y="6150788"/>
                  <a:ext cx="0" cy="36004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Conector reto 103"/>
                <p:cNvCxnSpPr/>
                <p:nvPr/>
              </p:nvCxnSpPr>
              <p:spPr bwMode="auto">
                <a:xfrm>
                  <a:off x="2028756" y="6150788"/>
                  <a:ext cx="0" cy="18002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05" name="Grupo 104"/>
                <p:cNvGrpSpPr/>
                <p:nvPr/>
              </p:nvGrpSpPr>
              <p:grpSpPr>
                <a:xfrm>
                  <a:off x="1956082" y="6330808"/>
                  <a:ext cx="145348" cy="180020"/>
                  <a:chOff x="792246" y="6345324"/>
                  <a:chExt cx="145348" cy="180020"/>
                </a:xfrm>
              </p:grpSpPr>
              <p:cxnSp>
                <p:nvCxnSpPr>
                  <p:cNvPr id="114" name="Conector reto 113"/>
                  <p:cNvCxnSpPr/>
                  <p:nvPr/>
                </p:nvCxnSpPr>
                <p:spPr bwMode="auto">
                  <a:xfrm>
                    <a:off x="792246" y="6345324"/>
                    <a:ext cx="14534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5" name="Conector reto 114"/>
                  <p:cNvCxnSpPr/>
                  <p:nvPr/>
                </p:nvCxnSpPr>
                <p:spPr bwMode="auto">
                  <a:xfrm>
                    <a:off x="792246" y="6345324"/>
                    <a:ext cx="0" cy="18002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16" name="Conector reto 115"/>
                  <p:cNvCxnSpPr/>
                  <p:nvPr/>
                </p:nvCxnSpPr>
                <p:spPr bwMode="auto">
                  <a:xfrm>
                    <a:off x="937594" y="6345324"/>
                    <a:ext cx="0" cy="18002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cxnSp>
            <p:nvCxnSpPr>
              <p:cNvPr id="106" name="Conector reto 105"/>
              <p:cNvCxnSpPr/>
              <p:nvPr/>
            </p:nvCxnSpPr>
            <p:spPr bwMode="auto">
              <a:xfrm>
                <a:off x="2389430" y="6302669"/>
                <a:ext cx="1440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Conector reto 106"/>
              <p:cNvCxnSpPr/>
              <p:nvPr/>
            </p:nvCxnSpPr>
            <p:spPr bwMode="auto">
              <a:xfrm>
                <a:off x="2389430" y="6304148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Conector reto 107"/>
              <p:cNvCxnSpPr/>
              <p:nvPr/>
            </p:nvCxnSpPr>
            <p:spPr bwMode="auto">
              <a:xfrm>
                <a:off x="2533430" y="6304148"/>
                <a:ext cx="0" cy="21602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9" name="CaixaDeTexto 108"/>
              <p:cNvSpPr txBox="1"/>
              <p:nvPr/>
            </p:nvSpPr>
            <p:spPr>
              <a:xfrm>
                <a:off x="1860122" y="6486771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C</a:t>
                </a:r>
              </a:p>
            </p:txBody>
          </p:sp>
          <p:sp>
            <p:nvSpPr>
              <p:cNvPr id="110" name="CaixaDeTexto 109"/>
              <p:cNvSpPr txBox="1"/>
              <p:nvPr/>
            </p:nvSpPr>
            <p:spPr>
              <a:xfrm>
                <a:off x="2005471" y="6486771"/>
                <a:ext cx="179368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A</a:t>
                </a:r>
              </a:p>
            </p:txBody>
          </p:sp>
          <p:sp>
            <p:nvSpPr>
              <p:cNvPr id="111" name="CaixaDeTexto 110"/>
              <p:cNvSpPr txBox="1"/>
              <p:nvPr/>
            </p:nvSpPr>
            <p:spPr>
              <a:xfrm>
                <a:off x="2148821" y="6486771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B</a:t>
                </a:r>
              </a:p>
            </p:txBody>
          </p:sp>
          <p:sp>
            <p:nvSpPr>
              <p:cNvPr id="112" name="CaixaDeTexto 111"/>
              <p:cNvSpPr txBox="1"/>
              <p:nvPr/>
            </p:nvSpPr>
            <p:spPr>
              <a:xfrm>
                <a:off x="2298279" y="6486771"/>
                <a:ext cx="181566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E</a:t>
                </a:r>
              </a:p>
            </p:txBody>
          </p:sp>
          <p:sp>
            <p:nvSpPr>
              <p:cNvPr id="113" name="CaixaDeTexto 112"/>
              <p:cNvSpPr txBox="1"/>
              <p:nvPr/>
            </p:nvSpPr>
            <p:spPr>
              <a:xfrm>
                <a:off x="2437470" y="6486771"/>
                <a:ext cx="190359" cy="16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1000" dirty="0">
                    <a:latin typeface="Tahoma" panose="020B0604030504040204" pitchFamily="34" charset="0"/>
                  </a:rPr>
                  <a:t>D</a:t>
                </a:r>
              </a:p>
            </p:txBody>
          </p:sp>
        </p:grpSp>
        <p:sp>
          <p:nvSpPr>
            <p:cNvPr id="44" name="CaixaDeTexto 43"/>
            <p:cNvSpPr txBox="1"/>
            <p:nvPr/>
          </p:nvSpPr>
          <p:spPr>
            <a:xfrm>
              <a:off x="6212366" y="5673964"/>
              <a:ext cx="580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800" dirty="0">
                  <a:latin typeface="Tahoma" panose="020B0604030504040204" pitchFamily="34" charset="0"/>
                  <a:sym typeface="Symbol"/>
                </a:rPr>
                <a:t></a:t>
              </a:r>
              <a:endParaRPr lang="pt-BR" sz="1800" dirty="0">
                <a:latin typeface="Tahoma" panose="020B0604030504040204" pitchFamily="34" charset="0"/>
              </a:endParaRPr>
            </a:p>
          </p:txBody>
        </p:sp>
      </p:grpSp>
      <p:sp>
        <p:nvSpPr>
          <p:cNvPr id="45" name="Retângulo 44"/>
          <p:cNvSpPr/>
          <p:nvPr/>
        </p:nvSpPr>
        <p:spPr>
          <a:xfrm>
            <a:off x="500062" y="5445224"/>
            <a:ext cx="38480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pt-BR" altLang="pt-BR" dirty="0">
                <a:latin typeface="Tahoma" panose="020B0604030504040204" pitchFamily="34" charset="0"/>
              </a:rPr>
              <a:t>Cuidado ao analisar um </a:t>
            </a:r>
            <a:r>
              <a:rPr lang="pt-BR" altLang="pt-BR" dirty="0" err="1">
                <a:latin typeface="Tahoma" panose="020B0604030504040204" pitchFamily="34" charset="0"/>
              </a:rPr>
              <a:t>dendrograma</a:t>
            </a:r>
            <a:r>
              <a:rPr lang="pt-BR" altLang="pt-BR" dirty="0">
                <a:latin typeface="Tahoma" panose="020B0604030504040204" pitchFamily="34" charset="0"/>
              </a:rPr>
              <a:t>: seu comportamento se assemelha a um móbile!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84646CC-3F55-B890-A8D7-5D9B30BB839F}"/>
              </a:ext>
            </a:extLst>
          </p:cNvPr>
          <p:cNvGrpSpPr/>
          <p:nvPr/>
        </p:nvGrpSpPr>
        <p:grpSpPr>
          <a:xfrm>
            <a:off x="3214688" y="2251224"/>
            <a:ext cx="3216275" cy="1799114"/>
            <a:chOff x="3214688" y="2251224"/>
            <a:chExt cx="3216275" cy="1799114"/>
          </a:xfrm>
        </p:grpSpPr>
        <p:grpSp>
          <p:nvGrpSpPr>
            <p:cNvPr id="12" name="Grupo 69"/>
            <p:cNvGrpSpPr>
              <a:grpSpLocks/>
            </p:cNvGrpSpPr>
            <p:nvPr/>
          </p:nvGrpSpPr>
          <p:grpSpPr bwMode="auto">
            <a:xfrm>
              <a:off x="3214688" y="2251224"/>
              <a:ext cx="3216275" cy="339725"/>
              <a:chOff x="3214678" y="2621410"/>
              <a:chExt cx="3216775" cy="338554"/>
            </a:xfrm>
          </p:grpSpPr>
          <p:cxnSp>
            <p:nvCxnSpPr>
              <p:cNvPr id="8201" name="Conector reto 64"/>
              <p:cNvCxnSpPr>
                <a:cxnSpLocks noChangeShapeType="1"/>
              </p:cNvCxnSpPr>
              <p:nvPr/>
            </p:nvCxnSpPr>
            <p:spPr bwMode="auto">
              <a:xfrm>
                <a:off x="3214678" y="2786058"/>
                <a:ext cx="221457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2" name="CaixaDeTexto 67"/>
              <p:cNvSpPr txBox="1">
                <a:spLocks noChangeArrowheads="1"/>
              </p:cNvSpPr>
              <p:nvPr/>
            </p:nvSpPr>
            <p:spPr bwMode="auto">
              <a:xfrm>
                <a:off x="5429256" y="2621410"/>
                <a:ext cx="10021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3 grupos</a:t>
                </a:r>
              </a:p>
            </p:txBody>
          </p:sp>
        </p:grp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7E01A66-EF5E-9104-6FA7-9CD27F5D3325}"/>
                </a:ext>
              </a:extLst>
            </p:cNvPr>
            <p:cNvSpPr/>
            <p:nvPr/>
          </p:nvSpPr>
          <p:spPr bwMode="auto">
            <a:xfrm>
              <a:off x="3428207" y="3848505"/>
              <a:ext cx="894006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4D6741E-DD48-3D6D-C91E-192413176CD0}"/>
                </a:ext>
              </a:extLst>
            </p:cNvPr>
            <p:cNvSpPr/>
            <p:nvPr/>
          </p:nvSpPr>
          <p:spPr bwMode="auto">
            <a:xfrm>
              <a:off x="4322214" y="3848505"/>
              <a:ext cx="638014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E319A6A1-FBFF-2F5D-EDC4-04BD2596D17E}"/>
                </a:ext>
              </a:extLst>
            </p:cNvPr>
            <p:cNvSpPr/>
            <p:nvPr/>
          </p:nvSpPr>
          <p:spPr bwMode="auto">
            <a:xfrm>
              <a:off x="4952050" y="3848504"/>
              <a:ext cx="215745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F3AB422-2C8C-A720-CDCF-B9076F49306E}"/>
              </a:ext>
            </a:extLst>
          </p:cNvPr>
          <p:cNvGrpSpPr/>
          <p:nvPr/>
        </p:nvGrpSpPr>
        <p:grpSpPr>
          <a:xfrm>
            <a:off x="3214688" y="2924324"/>
            <a:ext cx="3216275" cy="1129637"/>
            <a:chOff x="3214688" y="2924324"/>
            <a:chExt cx="3216275" cy="1129637"/>
          </a:xfrm>
        </p:grpSpPr>
        <p:grpSp>
          <p:nvGrpSpPr>
            <p:cNvPr id="11" name="Grupo 68"/>
            <p:cNvGrpSpPr>
              <a:grpSpLocks/>
            </p:cNvGrpSpPr>
            <p:nvPr/>
          </p:nvGrpSpPr>
          <p:grpSpPr bwMode="auto">
            <a:xfrm>
              <a:off x="3214688" y="2924324"/>
              <a:ext cx="3216275" cy="338137"/>
              <a:chOff x="3214678" y="3293604"/>
              <a:chExt cx="3216775" cy="338554"/>
            </a:xfrm>
          </p:grpSpPr>
          <p:cxnSp>
            <p:nvCxnSpPr>
              <p:cNvPr id="8203" name="Conector reto 65"/>
              <p:cNvCxnSpPr>
                <a:cxnSpLocks noChangeShapeType="1"/>
              </p:cNvCxnSpPr>
              <p:nvPr/>
            </p:nvCxnSpPr>
            <p:spPr bwMode="auto">
              <a:xfrm>
                <a:off x="3214678" y="3446008"/>
                <a:ext cx="2214578" cy="1588"/>
              </a:xfrm>
              <a:prstGeom prst="line">
                <a:avLst/>
              </a:prstGeom>
              <a:noFill/>
              <a:ln w="9525" algn="ctr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204" name="CaixaDeTexto 66"/>
              <p:cNvSpPr txBox="1">
                <a:spLocks noChangeArrowheads="1"/>
              </p:cNvSpPr>
              <p:nvPr/>
            </p:nvSpPr>
            <p:spPr bwMode="auto">
              <a:xfrm>
                <a:off x="5429256" y="3293604"/>
                <a:ext cx="100219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600" dirty="0">
                    <a:latin typeface="Tahoma" panose="020B0604030504040204" pitchFamily="34" charset="0"/>
                  </a:rPr>
                  <a:t>4 grupos</a:t>
                </a:r>
              </a:p>
            </p:txBody>
          </p:sp>
        </p:grp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C9EF34D-7D5A-F238-9F74-7A2863BE1F9F}"/>
                </a:ext>
              </a:extLst>
            </p:cNvPr>
            <p:cNvSpPr/>
            <p:nvPr/>
          </p:nvSpPr>
          <p:spPr bwMode="auto">
            <a:xfrm>
              <a:off x="3428792" y="3847669"/>
              <a:ext cx="894006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2E3C6D7D-51C1-3CF6-A968-19BE55F61550}"/>
                </a:ext>
              </a:extLst>
            </p:cNvPr>
            <p:cNvSpPr/>
            <p:nvPr/>
          </p:nvSpPr>
          <p:spPr bwMode="auto">
            <a:xfrm>
              <a:off x="4322799" y="3847669"/>
              <a:ext cx="209628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D687CE67-D5C3-78C3-5B93-F8F210658ACB}"/>
                </a:ext>
              </a:extLst>
            </p:cNvPr>
            <p:cNvSpPr/>
            <p:nvPr/>
          </p:nvSpPr>
          <p:spPr bwMode="auto">
            <a:xfrm>
              <a:off x="4960229" y="3847668"/>
              <a:ext cx="207567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1D038AF1-68AD-9E8E-1AA7-9B5E2EDD119A}"/>
                </a:ext>
              </a:extLst>
            </p:cNvPr>
            <p:cNvSpPr/>
            <p:nvPr/>
          </p:nvSpPr>
          <p:spPr bwMode="auto">
            <a:xfrm>
              <a:off x="4540606" y="3852128"/>
              <a:ext cx="458644" cy="201833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80076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pt-BR" dirty="0">
                <a:latin typeface="Tahoma" panose="020B0604030504040204" pitchFamily="34" charset="0"/>
              </a:rPr>
              <a:t>Há 3 métodos principais de aglomeração: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</a:rPr>
              <a:t>Métodos de ligação (simples, completo, média, mediana)</a:t>
            </a:r>
          </a:p>
          <a:p>
            <a:pPr marL="342900" indent="-342900">
              <a:buFontTx/>
              <a:buAutoNum type="alphaLcParenR"/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</a:rPr>
              <a:t>Método de centróide (pode ter problema de inversão no </a:t>
            </a:r>
            <a:r>
              <a:rPr lang="pt-BR" dirty="0" err="1">
                <a:latin typeface="Tahoma" panose="020B0604030504040204" pitchFamily="34" charset="0"/>
              </a:rPr>
              <a:t>dendrograma</a:t>
            </a:r>
            <a:r>
              <a:rPr lang="pt-BR" dirty="0">
                <a:latin typeface="Tahoma" panose="020B0604030504040204" pitchFamily="34" charset="0"/>
              </a:rPr>
              <a:t>)</a:t>
            </a:r>
          </a:p>
          <a:p>
            <a:pPr marL="342900" indent="-342900">
              <a:defRPr/>
            </a:pP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48" name="Retângulo 47"/>
          <p:cNvSpPr>
            <a:spLocks noChangeArrowheads="1"/>
          </p:cNvSpPr>
          <p:nvPr/>
        </p:nvSpPr>
        <p:spPr bwMode="auto">
          <a:xfrm>
            <a:off x="428625" y="4110171"/>
            <a:ext cx="8075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3"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Método de Ward (baseia-se na  minimização dos erros quadráticos)</a:t>
            </a:r>
          </a:p>
          <a:p>
            <a:pPr eaLnBrk="1" hangingPunct="1">
              <a:spcBef>
                <a:spcPct val="0"/>
              </a:spcBef>
              <a:buFont typeface="Comic Sans MS" pitchFamily="66" charset="0"/>
              <a:buAutoNum type="alphaLcParenR" startAt="3"/>
              <a:defRPr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0" indent="0" defTabSz="352425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ahoma" panose="020B0604030504040204" pitchFamily="34" charset="0"/>
              </a:rPr>
              <a:t>	Se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,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sz="1600" dirty="0">
                <a:latin typeface="Tahoma" panose="020B0604030504040204" pitchFamily="34" charset="0"/>
              </a:rPr>
              <a:t> e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altLang="pt-BR" sz="1600" dirty="0">
                <a:latin typeface="Tahoma" panose="020B0604030504040204" pitchFamily="34" charset="0"/>
              </a:rPr>
              <a:t> são 3 grupos, então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altLang="pt-BR" sz="1600" dirty="0">
                <a:latin typeface="Tahoma" panose="020B0604030504040204" pitchFamily="34" charset="0"/>
              </a:rPr>
              <a:t> será unido a 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altLang="pt-BR" sz="1600" dirty="0">
                <a:latin typeface="Tahoma" panose="020B0604030504040204" pitchFamily="34" charset="0"/>
              </a:rPr>
              <a:t> se:</a:t>
            </a:r>
          </a:p>
        </p:txBody>
      </p:sp>
      <p:grpSp>
        <p:nvGrpSpPr>
          <p:cNvPr id="4" name="Grupo 3"/>
          <p:cNvGrpSpPr>
            <a:grpSpLocks/>
          </p:cNvGrpSpPr>
          <p:nvPr/>
        </p:nvGrpSpPr>
        <p:grpSpPr bwMode="auto">
          <a:xfrm>
            <a:off x="7215261" y="4943475"/>
            <a:ext cx="1384226" cy="1654175"/>
            <a:chOff x="7215261" y="4724400"/>
            <a:chExt cx="1384226" cy="1653294"/>
          </a:xfrm>
        </p:grpSpPr>
        <p:grpSp>
          <p:nvGrpSpPr>
            <p:cNvPr id="9225" name="Grupo 46"/>
            <p:cNvGrpSpPr>
              <a:grpSpLocks/>
            </p:cNvGrpSpPr>
            <p:nvPr/>
          </p:nvGrpSpPr>
          <p:grpSpPr bwMode="auto">
            <a:xfrm>
              <a:off x="7215261" y="4724400"/>
              <a:ext cx="1384226" cy="1357313"/>
              <a:chOff x="6178361" y="4719328"/>
              <a:chExt cx="2179853" cy="2138672"/>
            </a:xfrm>
          </p:grpSpPr>
          <p:grpSp>
            <p:nvGrpSpPr>
              <p:cNvPr id="9227" name="Grupo 12"/>
              <p:cNvGrpSpPr>
                <a:grpSpLocks/>
              </p:cNvGrpSpPr>
              <p:nvPr/>
            </p:nvGrpSpPr>
            <p:grpSpPr bwMode="auto">
              <a:xfrm>
                <a:off x="6715620" y="6505278"/>
                <a:ext cx="215709" cy="285752"/>
                <a:chOff x="6858016" y="3571876"/>
                <a:chExt cx="357190" cy="1071570"/>
              </a:xfrm>
            </p:grpSpPr>
            <p:cxnSp>
              <p:nvCxnSpPr>
                <p:cNvPr id="9265" name="Conector reto 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6" name="Conector reto 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7" name="Conector reto 44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228" name="Conector de seta reta 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535619" y="5755179"/>
                <a:ext cx="2072496" cy="794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29" name="Conector reto 6"/>
              <p:cNvCxnSpPr>
                <a:cxnSpLocks noChangeShapeType="1"/>
              </p:cNvCxnSpPr>
              <p:nvPr/>
            </p:nvCxnSpPr>
            <p:spPr bwMode="auto">
              <a:xfrm>
                <a:off x="6572264" y="6791030"/>
                <a:ext cx="178595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9230" name="Grupo 19"/>
              <p:cNvGrpSpPr>
                <a:grpSpLocks/>
              </p:cNvGrpSpPr>
              <p:nvPr/>
            </p:nvGrpSpPr>
            <p:grpSpPr bwMode="auto">
              <a:xfrm>
                <a:off x="7788256" y="6336545"/>
                <a:ext cx="217733" cy="454485"/>
                <a:chOff x="6858016" y="3571876"/>
                <a:chExt cx="357190" cy="1071570"/>
              </a:xfrm>
            </p:grpSpPr>
            <p:cxnSp>
              <p:nvCxnSpPr>
                <p:cNvPr id="9262" name="Conector reto 3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3" name="Conector reto 40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4" name="Conector reto 41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1" name="Grupo 36"/>
              <p:cNvGrpSpPr>
                <a:grpSpLocks/>
              </p:cNvGrpSpPr>
              <p:nvPr/>
            </p:nvGrpSpPr>
            <p:grpSpPr bwMode="auto">
              <a:xfrm>
                <a:off x="6711297" y="6768993"/>
                <a:ext cx="1500321" cy="89007"/>
                <a:chOff x="5357024" y="4214818"/>
                <a:chExt cx="1068388" cy="214315"/>
              </a:xfrm>
            </p:grpSpPr>
            <p:cxnSp>
              <p:nvCxnSpPr>
                <p:cNvPr id="9254" name="Conector reto 31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2506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5" name="Conector reto 32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030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6" name="Conector reto 3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5554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7" name="Conector reto 3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7078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8" name="Conector reto 3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8602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9" name="Conector reto 3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0126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0" name="Conector reto 3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168237" y="4321182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61" name="Conector reto 3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317461" y="432118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2" name="Grupo 37"/>
              <p:cNvGrpSpPr>
                <a:grpSpLocks/>
              </p:cNvGrpSpPr>
              <p:nvPr/>
            </p:nvGrpSpPr>
            <p:grpSpPr bwMode="auto">
              <a:xfrm>
                <a:off x="6856555" y="6148088"/>
                <a:ext cx="289078" cy="620491"/>
                <a:chOff x="6858016" y="3571876"/>
                <a:chExt cx="357190" cy="1071570"/>
              </a:xfrm>
            </p:grpSpPr>
            <p:cxnSp>
              <p:nvCxnSpPr>
                <p:cNvPr id="9251" name="Conector reto 2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547959" y="3881940"/>
                  <a:ext cx="621710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2" name="Conector reto 2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3" name="Conector reto 29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3" name="Grupo 41"/>
              <p:cNvGrpSpPr>
                <a:grpSpLocks/>
              </p:cNvGrpSpPr>
              <p:nvPr/>
            </p:nvGrpSpPr>
            <p:grpSpPr bwMode="auto">
              <a:xfrm>
                <a:off x="6988630" y="6150908"/>
                <a:ext cx="363856" cy="628561"/>
                <a:chOff x="6858016" y="3277085"/>
                <a:chExt cx="357190" cy="1366361"/>
              </a:xfrm>
            </p:grpSpPr>
            <p:cxnSp>
              <p:nvCxnSpPr>
                <p:cNvPr id="9248" name="Conector reto 2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702300" y="3432803"/>
                  <a:ext cx="313026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9" name="Conector reto 25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678627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Conector reto 26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80594"/>
                  <a:ext cx="357190" cy="1589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4" name="Grupo 45"/>
              <p:cNvGrpSpPr>
                <a:grpSpLocks/>
              </p:cNvGrpSpPr>
              <p:nvPr/>
            </p:nvGrpSpPr>
            <p:grpSpPr bwMode="auto">
              <a:xfrm>
                <a:off x="7573854" y="5661631"/>
                <a:ext cx="330198" cy="1133485"/>
                <a:chOff x="6858016" y="3571875"/>
                <a:chExt cx="357190" cy="1071571"/>
              </a:xfrm>
            </p:grpSpPr>
            <p:cxnSp>
              <p:nvCxnSpPr>
                <p:cNvPr id="9245" name="Conector reto 21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23025" y="4106867"/>
                  <a:ext cx="107157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6" name="Conector reto 22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894496" y="3890997"/>
                  <a:ext cx="639831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7" name="Conector reto 23"/>
                <p:cNvCxnSpPr>
                  <a:cxnSpLocks noChangeShapeType="1"/>
                </p:cNvCxnSpPr>
                <p:nvPr/>
              </p:nvCxnSpPr>
              <p:spPr bwMode="auto">
                <a:xfrm>
                  <a:off x="6858016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9235" name="Grupo 49"/>
              <p:cNvGrpSpPr>
                <a:grpSpLocks/>
              </p:cNvGrpSpPr>
              <p:nvPr/>
            </p:nvGrpSpPr>
            <p:grpSpPr bwMode="auto">
              <a:xfrm>
                <a:off x="7259052" y="4977186"/>
                <a:ext cx="465221" cy="1319339"/>
                <a:chOff x="9875994" y="3571876"/>
                <a:chExt cx="357190" cy="1225211"/>
              </a:xfrm>
            </p:grpSpPr>
            <p:cxnSp>
              <p:nvCxnSpPr>
                <p:cNvPr id="9242" name="Conector reto 18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264977" y="4184483"/>
                  <a:ext cx="1225209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3" name="Conector reto 1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9909071" y="3894401"/>
                  <a:ext cx="646638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44" name="Conector reto 20"/>
                <p:cNvCxnSpPr>
                  <a:cxnSpLocks noChangeShapeType="1"/>
                </p:cNvCxnSpPr>
                <p:nvPr/>
              </p:nvCxnSpPr>
              <p:spPr bwMode="auto">
                <a:xfrm>
                  <a:off x="9875994" y="3571876"/>
                  <a:ext cx="357190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cxnSp>
            <p:nvCxnSpPr>
              <p:cNvPr id="9236" name="Conector reto 1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430914" y="4916214"/>
                <a:ext cx="108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37" name="Retângulo 14"/>
              <p:cNvSpPr>
                <a:spLocks noChangeArrowheads="1"/>
              </p:cNvSpPr>
              <p:nvPr/>
            </p:nvSpPr>
            <p:spPr bwMode="auto">
              <a:xfrm rot="16200000">
                <a:off x="5811047" y="5605179"/>
                <a:ext cx="1146606" cy="4119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pt-BR" altLang="pt-BR" sz="1100" dirty="0">
                    <a:latin typeface="Tahoma" panose="020B0604030504040204" pitchFamily="34" charset="0"/>
                  </a:rPr>
                  <a:t>distância</a:t>
                </a:r>
              </a:p>
            </p:txBody>
          </p:sp>
          <p:cxnSp>
            <p:nvCxnSpPr>
              <p:cNvPr id="9238" name="Conector reto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236531" y="5834204"/>
                <a:ext cx="1944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39" name="Conector reto 16"/>
              <p:cNvCxnSpPr>
                <a:cxnSpLocks noChangeShapeType="1"/>
              </p:cNvCxnSpPr>
              <p:nvPr/>
            </p:nvCxnSpPr>
            <p:spPr bwMode="auto">
              <a:xfrm>
                <a:off x="7491429" y="4862204"/>
                <a:ext cx="720000" cy="0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240" name="Conector reto 17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7803354" y="4801234"/>
                <a:ext cx="108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41" name="Elipse 45"/>
              <p:cNvSpPr>
                <a:spLocks noChangeArrowheads="1"/>
              </p:cNvSpPr>
              <p:nvPr/>
            </p:nvSpPr>
            <p:spPr bwMode="auto">
              <a:xfrm>
                <a:off x="6725308" y="5861937"/>
                <a:ext cx="561336" cy="561336"/>
              </a:xfrm>
              <a:prstGeom prst="ellips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pt-BR" altLang="pt-BR" sz="1600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9226" name="Retângulo 2"/>
            <p:cNvSpPr>
              <a:spLocks noChangeArrowheads="1"/>
            </p:cNvSpPr>
            <p:nvPr/>
          </p:nvSpPr>
          <p:spPr bwMode="auto">
            <a:xfrm>
              <a:off x="7379319" y="6100695"/>
              <a:ext cx="7761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200" dirty="0">
                  <a:solidFill>
                    <a:srgbClr val="FF0000"/>
                  </a:solidFill>
                  <a:latin typeface="Tahoma" panose="020B0604030504040204" pitchFamily="34" charset="0"/>
                </a:rPr>
                <a:t>inversão</a:t>
              </a:r>
            </a:p>
          </p:txBody>
        </p:sp>
      </p:grp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102388"/>
              </p:ext>
            </p:extLst>
          </p:nvPr>
        </p:nvGraphicFramePr>
        <p:xfrm>
          <a:off x="1259632" y="5013176"/>
          <a:ext cx="4689475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3" imgW="3302000" imgH="482600" progId="Equation.3">
                  <p:embed/>
                </p:oleObj>
              </mc:Choice>
              <mc:Fallback>
                <p:oleObj name="Equação" r:id="rId3" imgW="3302000" imgH="48260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013176"/>
                        <a:ext cx="4689475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o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889714"/>
              </p:ext>
            </p:extLst>
          </p:nvPr>
        </p:nvGraphicFramePr>
        <p:xfrm>
          <a:off x="2045445" y="5679926"/>
          <a:ext cx="32464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ção" r:id="rId5" imgW="2286000" imgH="444500" progId="Equation.3">
                  <p:embed/>
                </p:oleObj>
              </mc:Choice>
              <mc:Fallback>
                <p:oleObj name="Equação" r:id="rId5" imgW="2286000" imgH="444500" progId="Equation.3">
                  <p:embed/>
                  <p:pic>
                    <p:nvPicPr>
                      <p:cNvPr id="50" name="Objeto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445" y="5679926"/>
                        <a:ext cx="32464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B7E33-CB06-4F2C-88A6-A74AD855D46E}" type="slidenum">
              <a:rPr lang="pt-BR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35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1774825" y="6081713"/>
            <a:ext cx="3373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mín{dist(A,C),dist(A,F)}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36" name="Retângulo 35"/>
          <p:cNvSpPr>
            <a:spLocks noChangeArrowheads="1"/>
          </p:cNvSpPr>
          <p:nvPr/>
        </p:nvSpPr>
        <p:spPr bwMode="auto">
          <a:xfrm>
            <a:off x="1774825" y="6397625"/>
            <a:ext cx="3579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mín{dist(B,C),dist(B,F)}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grpSp>
        <p:nvGrpSpPr>
          <p:cNvPr id="37" name="Grupo 36"/>
          <p:cNvGrpSpPr>
            <a:grpSpLocks/>
          </p:cNvGrpSpPr>
          <p:nvPr/>
        </p:nvGrpSpPr>
        <p:grpSpPr bwMode="auto">
          <a:xfrm>
            <a:off x="2287588" y="5373688"/>
            <a:ext cx="288925" cy="142875"/>
            <a:chOff x="2420938" y="4949825"/>
            <a:chExt cx="287873" cy="144021"/>
          </a:xfrm>
        </p:grpSpPr>
        <p:cxnSp>
          <p:nvCxnSpPr>
            <p:cNvPr id="10367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8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upo 39"/>
          <p:cNvGrpSpPr>
            <a:grpSpLocks/>
          </p:cNvGrpSpPr>
          <p:nvPr/>
        </p:nvGrpSpPr>
        <p:grpSpPr bwMode="auto">
          <a:xfrm>
            <a:off x="2700338" y="5386388"/>
            <a:ext cx="287337" cy="144462"/>
            <a:chOff x="2420938" y="4949825"/>
            <a:chExt cx="287873" cy="144021"/>
          </a:xfrm>
        </p:grpSpPr>
        <p:cxnSp>
          <p:nvCxnSpPr>
            <p:cNvPr id="10365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6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C8B51-70B9-4D9B-B7A8-F7F71D3B77A8}" type="slidenum">
              <a:rPr lang="pt-BR"/>
              <a:pPr>
                <a:defRPr/>
              </a:pPr>
              <a:t>15</a:t>
            </a:fld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1115616" y="3502169"/>
            <a:ext cx="3099814" cy="446243"/>
            <a:chOff x="1115616" y="3502169"/>
            <a:chExt cx="3099814" cy="446243"/>
          </a:xfrm>
        </p:grpSpPr>
        <p:sp>
          <p:nvSpPr>
            <p:cNvPr id="3" name="Retângulo 2"/>
            <p:cNvSpPr/>
            <p:nvPr/>
          </p:nvSpPr>
          <p:spPr>
            <a:xfrm>
              <a:off x="1403648" y="3502169"/>
              <a:ext cx="281178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7800" indent="-177800"/>
              <a:r>
                <a:rPr lang="pt-BR" sz="1100" dirty="0">
                  <a:latin typeface="Tahoma" panose="020B0604030504040204" pitchFamily="34" charset="0"/>
                </a:rPr>
                <a:t>possuem a mesma unidade e portanto não precisam ser normalizadas!</a:t>
              </a:r>
            </a:p>
          </p:txBody>
        </p:sp>
        <p:cxnSp>
          <p:nvCxnSpPr>
            <p:cNvPr id="5" name="Conector de seta reta 4"/>
            <p:cNvCxnSpPr/>
            <p:nvPr/>
          </p:nvCxnSpPr>
          <p:spPr bwMode="auto">
            <a:xfrm flipV="1">
              <a:off x="1115616" y="3768412"/>
              <a:ext cx="360000" cy="180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utoUpdateAnimBg="0"/>
      <p:bldP spid="12" grpId="0" animBg="1"/>
      <p:bldP spid="19" grpId="0" animBg="1"/>
      <p:bldP spid="3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933700" cy="1333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132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1365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5130800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F7817B-EEDC-427B-81E1-DFEE53F4E02C}" type="slidenum">
              <a:rPr lang="pt-BR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514600" cy="1143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233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2375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7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4746625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2378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BD8AF-0419-4A74-89C9-E67E503E5910}" type="slidenum">
              <a:rPr lang="pt-BR"/>
              <a:pPr>
                <a:defRPr/>
              </a:pPr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2095500" cy="952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3351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338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88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627313" y="4746625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39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3391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4932F4-98C3-4DF9-BDCD-23DE6D2E4EB3}" type="slidenum">
              <a:rPr lang="pt-BR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676400" cy="762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4365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4401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02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214563" y="4533900"/>
            <a:ext cx="433387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404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405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4406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11872-3FE1-48C9-BA4C-813770CCA520}" type="slidenum">
              <a:rPr lang="pt-BR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Análise de Agrupamento (</a:t>
            </a:r>
            <a:r>
              <a:rPr lang="pt-BR" i="1" dirty="0"/>
              <a:t>Cluster </a:t>
            </a:r>
            <a:r>
              <a:rPr lang="pt-BR" i="1" dirty="0" err="1"/>
              <a:t>Analysis</a:t>
            </a:r>
            <a:r>
              <a:rPr lang="pt-BR" dirty="0"/>
              <a:t>)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43548"/>
            <a:ext cx="8429625" cy="40318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Análise de Agrupamento inclui técnicas ou métodos que visam o </a:t>
            </a:r>
            <a:r>
              <a:rPr lang="pt-BR" altLang="pt-BR" sz="1600" dirty="0" err="1">
                <a:latin typeface="Tahoma" panose="020B0604030504040204" pitchFamily="34" charset="0"/>
              </a:rPr>
              <a:t>particionamento</a:t>
            </a:r>
            <a:r>
              <a:rPr lang="pt-BR" altLang="pt-BR" sz="1600" dirty="0">
                <a:latin typeface="Tahoma" panose="020B0604030504040204" pitchFamily="34" charset="0"/>
              </a:rPr>
              <a:t> de uma população heterogênea em grupos mais homogêneos.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processo é feito sem a </a:t>
            </a:r>
            <a:r>
              <a:rPr lang="pt-BR" altLang="pt-BR" sz="1600" dirty="0" err="1">
                <a:latin typeface="Tahoma" panose="020B0604030504040204" pitchFamily="34" charset="0"/>
              </a:rPr>
              <a:t>pré-determinação</a:t>
            </a:r>
            <a:r>
              <a:rPr lang="pt-BR" altLang="pt-BR" sz="1600" dirty="0">
                <a:latin typeface="Tahoma" panose="020B0604030504040204" pitchFamily="34" charset="0"/>
              </a:rPr>
              <a:t> de classes, ou seja, os elementos da população são agrupados de acordo com alguma métrica que descreve o grau de similaridade ou dissimilaridade entre estes elementos. Por isso, muitas vezes são chamados de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classificadores não supervisionados</a:t>
            </a:r>
            <a:r>
              <a:rPr lang="pt-BR" altLang="pt-BR" sz="1600" dirty="0">
                <a:latin typeface="Tahoma" panose="020B060403050404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grupos (ou </a:t>
            </a:r>
            <a:r>
              <a:rPr lang="pt-BR" altLang="pt-BR" sz="1600" i="1" dirty="0">
                <a:latin typeface="Tahoma" panose="020B0604030504040204" pitchFamily="34" charset="0"/>
              </a:rPr>
              <a:t>clusters</a:t>
            </a:r>
            <a:r>
              <a:rPr lang="pt-BR" altLang="pt-BR" sz="1600" dirty="0">
                <a:latin typeface="Tahoma" panose="020B0604030504040204" pitchFamily="34" charset="0"/>
              </a:rPr>
              <a:t>) são formados de modo a obter-se a maior homogeneidade dentro dos grupos e a maior heterogeneidade entre eles.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Basicamente há 2 tipos de métodos: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a) Hierárquicos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b) Não-Hierárquicos ou por </a:t>
            </a:r>
            <a:r>
              <a:rPr lang="pt-BR" altLang="pt-BR" sz="1600" dirty="0" err="1">
                <a:latin typeface="Tahoma" panose="020B0604030504040204" pitchFamily="34" charset="0"/>
              </a:rPr>
              <a:t>Particionamento</a:t>
            </a: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E8027-B1F7-4D8D-B853-2A3751930D30}" type="slidenum">
              <a:rPr lang="pt-BR"/>
              <a:pPr>
                <a:defRPr/>
              </a:pPr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460500" cy="571500"/>
        </p:xfrm>
        <a:graphic>
          <a:graphicData uri="http://schemas.openxmlformats.org/drawingml/2006/table">
            <a:tbl>
              <a:tblPr/>
              <a:tblGrid>
                <a:gridCol w="531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ABCDEF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5381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5417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18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359025" y="4540250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420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421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422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5423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 rot="817680">
            <a:off x="5970588" y="2541588"/>
            <a:ext cx="2206625" cy="1524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34998C-3E8F-463D-A1BD-6FCA7C7BF74A}" type="slidenum">
              <a:rPr lang="pt-BR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39"/>
          <a:stretch/>
        </p:blipFill>
        <p:spPr bwMode="auto">
          <a:xfrm>
            <a:off x="3449080" y="4181727"/>
            <a:ext cx="3643200" cy="263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808163" y="4386263"/>
          <a:ext cx="1108075" cy="381000"/>
        </p:xfrm>
        <a:graphic>
          <a:graphicData uri="http://schemas.openxmlformats.org/drawingml/2006/table">
            <a:tbl>
              <a:tblPr/>
              <a:tblGrid>
                <a:gridCol w="531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ABCDEFG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simples - vizinho mais próximo</a:t>
            </a:r>
            <a:endParaRPr lang="pt-BR" dirty="0">
              <a:latin typeface="Tahoma" panose="020B0604030504040204" pitchFamily="34" charset="0"/>
            </a:endParaRPr>
          </a:p>
        </p:txBody>
      </p:sp>
      <p:sp>
        <p:nvSpPr>
          <p:cNvPr id="16399" name="CaixaDeTexto 25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6435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36" name="Elipse 11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>
            <a:off x="2397125" y="4543425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438" name="Elipse 19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439" name="Elipse 12"/>
          <p:cNvSpPr>
            <a:spLocks noChangeArrowheads="1"/>
          </p:cNvSpPr>
          <p:nvPr/>
        </p:nvSpPr>
        <p:spPr bwMode="auto">
          <a:xfrm rot="817680">
            <a:off x="6299200" y="2894013"/>
            <a:ext cx="1643063" cy="5413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440" name="Elipse 13"/>
          <p:cNvSpPr>
            <a:spLocks noChangeArrowheads="1"/>
          </p:cNvSpPr>
          <p:nvPr/>
        </p:nvSpPr>
        <p:spPr bwMode="auto">
          <a:xfrm rot="817680">
            <a:off x="6197600" y="2720975"/>
            <a:ext cx="1824038" cy="8794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441" name="Elipse 14"/>
          <p:cNvSpPr>
            <a:spLocks noChangeArrowheads="1"/>
          </p:cNvSpPr>
          <p:nvPr/>
        </p:nvSpPr>
        <p:spPr bwMode="auto">
          <a:xfrm rot="817680">
            <a:off x="6138863" y="2600325"/>
            <a:ext cx="1952625" cy="11223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6442" name="Elipse 15"/>
          <p:cNvSpPr>
            <a:spLocks noChangeArrowheads="1"/>
          </p:cNvSpPr>
          <p:nvPr/>
        </p:nvSpPr>
        <p:spPr bwMode="auto">
          <a:xfrm rot="817680">
            <a:off x="5970588" y="2541588"/>
            <a:ext cx="2206625" cy="15240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 rot="817680">
            <a:off x="5865813" y="2130425"/>
            <a:ext cx="3027362" cy="22304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ABD0C-9C2C-4D61-99AB-29F96846C10E}" type="slidenum">
              <a:rPr lang="pt-BR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17412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49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774825" y="6081713"/>
            <a:ext cx="34067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máx{dist(A,C),dist(A,F)}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95" name="Retângulo 94"/>
          <p:cNvSpPr>
            <a:spLocks noChangeArrowheads="1"/>
          </p:cNvSpPr>
          <p:nvPr/>
        </p:nvSpPr>
        <p:spPr bwMode="auto">
          <a:xfrm>
            <a:off x="1774825" y="6397625"/>
            <a:ext cx="35798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máx{dist(B,C),dist(B,F)}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grpSp>
        <p:nvGrpSpPr>
          <p:cNvPr id="102" name="Grupo 101"/>
          <p:cNvGrpSpPr>
            <a:grpSpLocks/>
          </p:cNvGrpSpPr>
          <p:nvPr/>
        </p:nvGrpSpPr>
        <p:grpSpPr bwMode="auto">
          <a:xfrm>
            <a:off x="2287588" y="4797425"/>
            <a:ext cx="288925" cy="144463"/>
            <a:chOff x="2420938" y="4949825"/>
            <a:chExt cx="287873" cy="144021"/>
          </a:xfrm>
        </p:grpSpPr>
        <p:cxnSp>
          <p:nvCxnSpPr>
            <p:cNvPr id="17535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6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5" name="Grupo 104"/>
          <p:cNvGrpSpPr>
            <a:grpSpLocks/>
          </p:cNvGrpSpPr>
          <p:nvPr/>
        </p:nvGrpSpPr>
        <p:grpSpPr bwMode="auto">
          <a:xfrm>
            <a:off x="2700338" y="4797425"/>
            <a:ext cx="287337" cy="144463"/>
            <a:chOff x="2420938" y="4949825"/>
            <a:chExt cx="287873" cy="144021"/>
          </a:xfrm>
        </p:grpSpPr>
        <p:cxnSp>
          <p:nvCxnSpPr>
            <p:cNvPr id="17533" name="Conector reto 94"/>
            <p:cNvCxnSpPr>
              <a:cxnSpLocks noChangeShapeType="1"/>
            </p:cNvCxnSpPr>
            <p:nvPr/>
          </p:nvCxnSpPr>
          <p:spPr bwMode="auto">
            <a:xfrm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534" name="Conector reto 95"/>
            <p:cNvCxnSpPr>
              <a:cxnSpLocks noChangeShapeType="1"/>
            </p:cNvCxnSpPr>
            <p:nvPr/>
          </p:nvCxnSpPr>
          <p:spPr bwMode="auto">
            <a:xfrm flipH="1">
              <a:off x="2420938" y="4949825"/>
              <a:ext cx="287873" cy="14402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FB34DD-F892-4CB0-9CA2-D2551518B597}" type="slidenum">
              <a:rPr lang="pt-BR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4" grpId="0"/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18436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933700" cy="1333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49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53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619375" y="5130800"/>
            <a:ext cx="433388" cy="26193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B7D82-A4AA-4C79-A657-6DC8CE8EBCC0}" type="slidenum">
              <a:rPr lang="pt-BR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1946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514600" cy="1143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50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54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3489325" y="5126038"/>
            <a:ext cx="433388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9546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2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1AE2C-7E5F-46F6-98C4-2F364725A824}" type="slidenum">
              <a:rPr lang="pt-BR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0484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2095500" cy="952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2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556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14563" y="47386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055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0559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5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2CE83-B4BB-450D-A8DD-60A1E8A5B629}" type="slidenum">
              <a:rPr lang="pt-BR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1508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1676400" cy="762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534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70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647950" y="4741863"/>
            <a:ext cx="433388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1572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1573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1574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6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7616A-AC8B-4AFF-B9FB-09731E118DB7}" type="slidenum">
              <a:rPr lang="pt-BR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2532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1257300" cy="5715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0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586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14563" y="474503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2588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2589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2590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2591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7" name="Elipse 16"/>
          <p:cNvSpPr>
            <a:spLocks noChangeArrowheads="1"/>
          </p:cNvSpPr>
          <p:nvPr/>
        </p:nvSpPr>
        <p:spPr bwMode="auto">
          <a:xfrm rot="-2366866">
            <a:off x="7058025" y="2379663"/>
            <a:ext cx="1457325" cy="10556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6DF74-E956-4F01-BDDC-2F09E104DE45}" type="slidenum">
              <a:rPr lang="pt-BR"/>
              <a:pPr>
                <a:defRPr/>
              </a:pPr>
              <a:t>27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 bwMode="auto">
          <a:xfrm>
            <a:off x="4067944" y="4070602"/>
            <a:ext cx="3644664" cy="261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completo - vizinho mais distante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3556" name="Picture 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808163" y="4386263"/>
          <a:ext cx="838200" cy="381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ACFH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BDEG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568" name="CaixaDeTexto 11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604" name="Elipse 13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Elipse 22"/>
          <p:cNvSpPr>
            <a:spLocks noChangeArrowheads="1"/>
          </p:cNvSpPr>
          <p:nvPr/>
        </p:nvSpPr>
        <p:spPr bwMode="auto">
          <a:xfrm>
            <a:off x="2220913" y="4564063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606" name="Elipse 17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607" name="Elipse 11"/>
          <p:cNvSpPr>
            <a:spLocks noChangeArrowheads="1"/>
          </p:cNvSpPr>
          <p:nvPr/>
        </p:nvSpPr>
        <p:spPr bwMode="auto">
          <a:xfrm rot="-2692028">
            <a:off x="6527800" y="3549650"/>
            <a:ext cx="7445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608" name="Elipse 14"/>
          <p:cNvSpPr>
            <a:spLocks noChangeArrowheads="1"/>
          </p:cNvSpPr>
          <p:nvPr/>
        </p:nvSpPr>
        <p:spPr bwMode="auto">
          <a:xfrm rot="-184251">
            <a:off x="7137400" y="2674938"/>
            <a:ext cx="803275" cy="83820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609" name="Elipse 15"/>
          <p:cNvSpPr>
            <a:spLocks noChangeArrowheads="1"/>
          </p:cNvSpPr>
          <p:nvPr/>
        </p:nvSpPr>
        <p:spPr bwMode="auto">
          <a:xfrm rot="-694544">
            <a:off x="6326188" y="2787650"/>
            <a:ext cx="866775" cy="1271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610" name="Elipse 16"/>
          <p:cNvSpPr>
            <a:spLocks noChangeArrowheads="1"/>
          </p:cNvSpPr>
          <p:nvPr/>
        </p:nvSpPr>
        <p:spPr bwMode="auto">
          <a:xfrm rot="-2366866">
            <a:off x="7058025" y="2379663"/>
            <a:ext cx="1457325" cy="105568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 rot="817680">
            <a:off x="6142038" y="1990725"/>
            <a:ext cx="2532062" cy="2287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22C6E-616A-42FA-BBB0-54BE1EE811B2}" type="slidenum">
              <a:rPr lang="pt-BR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média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4580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658" name="CaixaDeTexto 12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Elipse 14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7" name="Elipse 16"/>
          <p:cNvSpPr>
            <a:spLocks noChangeArrowheads="1"/>
          </p:cNvSpPr>
          <p:nvPr/>
        </p:nvSpPr>
        <p:spPr bwMode="auto">
          <a:xfrm>
            <a:off x="3059113" y="5322888"/>
            <a:ext cx="433387" cy="26193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3" name="Retângulo 22"/>
          <p:cNvSpPr>
            <a:spLocks noChangeArrowheads="1"/>
          </p:cNvSpPr>
          <p:nvPr/>
        </p:nvSpPr>
        <p:spPr bwMode="auto">
          <a:xfrm>
            <a:off x="1774825" y="6081713"/>
            <a:ext cx="3557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dist(A,CF) = média{dist(A,C),dist(A,F)}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24" name="Retângulo 23"/>
          <p:cNvSpPr>
            <a:spLocks noChangeArrowheads="1"/>
          </p:cNvSpPr>
          <p:nvPr/>
        </p:nvSpPr>
        <p:spPr bwMode="auto">
          <a:xfrm>
            <a:off x="1774825" y="6397625"/>
            <a:ext cx="3729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dist(B,CF) = média{dist(B,C),dist(B,F)} ...</a:t>
            </a:r>
            <a:endParaRPr lang="pt-BR" altLang="pt-BR" sz="1600">
              <a:latin typeface="Times New Roman" charset="0"/>
              <a:cs typeface="Times New Roman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1D075-CFB8-4DA2-BC78-82BC60EED65D}" type="slidenum">
              <a:rPr lang="pt-BR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681538"/>
            <a:ext cx="2319337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5542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Grande parte dos métodos de agrupamento se baseia em medidas de similaridade ou de dissimilaridade entre os elementos a serem agrupados. Em geral, a dissimilaridade é traduzida por uma métrica que representa uma distância.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r>
              <a:rPr lang="pt-BR" dirty="0">
                <a:latin typeface="Tahoma" panose="020B0604030504040204" pitchFamily="34" charset="0"/>
              </a:rPr>
              <a:t>Sendo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ahoma" panose="020B0604030504040204" pitchFamily="34" charset="0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ahoma" panose="020B0604030504040204" pitchFamily="34" charset="0"/>
              </a:rPr>
              <a:t> e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pt-BR" dirty="0">
                <a:latin typeface="Tahoma" panose="020B0604030504040204" pitchFamily="34" charset="0"/>
              </a:rPr>
              <a:t> elementos de uma população, uma métrica será uma distância desde que:</a:t>
            </a:r>
            <a:endParaRPr lang="pt-BR" i="1" dirty="0">
              <a:latin typeface="Tahoma" panose="020B0604030504040204" pitchFamily="34" charset="0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  <a:cs typeface="Times New Roman" pitchFamily="18" charset="0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 0</a:t>
            </a:r>
            <a:endParaRPr lang="pt-BR" dirty="0">
              <a:latin typeface="Tahoma" panose="020B0604030504040204" pitchFamily="34" charset="0"/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= 0</a:t>
            </a:r>
            <a:endParaRPr lang="pt-BR" dirty="0">
              <a:latin typeface="Tahoma" panose="020B0604030504040204" pitchFamily="34" charset="0"/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=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pt-BR" dirty="0">
                <a:latin typeface="Tahoma" panose="020B0604030504040204" pitchFamily="34" charset="0"/>
                <a:cs typeface="Times New Roman" pitchFamily="18" charset="0"/>
                <a:sym typeface="Symbol"/>
              </a:rPr>
              <a:t>   (simetria)</a:t>
            </a:r>
            <a:endParaRPr lang="pt-BR" dirty="0">
              <a:latin typeface="Tahoma" panose="020B0604030504040204" pitchFamily="34" charset="0"/>
              <a:sym typeface="Symbol"/>
            </a:endParaRPr>
          </a:p>
          <a:p>
            <a:pPr marL="533400" indent="-174625">
              <a:buFontTx/>
              <a:buAutoNum type="alphaLcParenR"/>
              <a:defRPr/>
            </a:pPr>
            <a:r>
              <a:rPr lang="pt-BR" dirty="0">
                <a:latin typeface="Tahoma" panose="020B0604030504040204" pitchFamily="34" charset="0"/>
                <a:sym typeface="Symbol"/>
              </a:rPr>
              <a:t>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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 +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pt-BR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pt-BR" i="1" dirty="0">
                <a:latin typeface="Times New Roman" pitchFamily="18" charset="0"/>
                <a:cs typeface="Times New Roman" pitchFamily="18" charset="0"/>
                <a:sym typeface="Symbol"/>
              </a:rPr>
              <a:t>   </a:t>
            </a:r>
            <a:r>
              <a:rPr lang="pt-BR" dirty="0">
                <a:latin typeface="Tahoma" panose="020B0604030504040204" pitchFamily="34" charset="0"/>
                <a:sym typeface="Symbol"/>
              </a:rPr>
              <a:t>(desigualdade triangular)</a:t>
            </a:r>
            <a:endParaRPr lang="pt-BR" i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endParaRPr lang="pt-BR" dirty="0">
              <a:latin typeface="Tahoma" panose="020B0604030504040204" pitchFamily="34" charset="0"/>
              <a:sym typeface="Symbol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28625" y="3857625"/>
            <a:ext cx="84296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Supondo que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n</a:t>
            </a:r>
            <a:r>
              <a:rPr lang="pt-BR" altLang="pt-BR" sz="1600" dirty="0">
                <a:latin typeface="Tahoma" panose="020B0604030504040204" pitchFamily="34" charset="0"/>
              </a:rPr>
              <a:t> elementos sejam avaliadas segundo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m</a:t>
            </a:r>
            <a:r>
              <a:rPr lang="pt-BR" altLang="pt-BR" sz="1600" dirty="0">
                <a:latin typeface="Tahoma" panose="020B0604030504040204" pitchFamily="34" charset="0"/>
              </a:rPr>
              <a:t> variáveis diferentes (atributos), podemos representar o conjunto de valores observados por um matriz, onde cada elemento </a:t>
            </a:r>
            <a:r>
              <a:rPr lang="pt-BR" altLang="pt-BR" sz="1800" i="1" dirty="0" err="1">
                <a:latin typeface="Times New Roman" charset="0"/>
                <a:cs typeface="Times New Roman" charset="0"/>
              </a:rPr>
              <a:t>x</a:t>
            </a:r>
            <a:r>
              <a:rPr lang="pt-BR" altLang="pt-BR" sz="1800" i="1" baseline="-25000" dirty="0" err="1">
                <a:latin typeface="Times New Roman" charset="0"/>
                <a:cs typeface="Times New Roman" charset="0"/>
              </a:rPr>
              <a:t>ij</a:t>
            </a:r>
            <a:r>
              <a:rPr lang="pt-BR" altLang="pt-BR" sz="1600" dirty="0">
                <a:latin typeface="Tahoma" panose="020B0604030504040204" pitchFamily="34" charset="0"/>
              </a:rPr>
              <a:t> representa o valor da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i</a:t>
            </a:r>
            <a:r>
              <a:rPr lang="pt-BR" altLang="pt-BR" sz="1600" dirty="0">
                <a:latin typeface="Tahoma" panose="020B0604030504040204" pitchFamily="34" charset="0"/>
              </a:rPr>
              <a:t>-</a:t>
            </a:r>
            <a:r>
              <a:rPr lang="pt-BR" altLang="pt-BR" sz="1600" dirty="0" err="1">
                <a:latin typeface="Tahoma" panose="020B0604030504040204" pitchFamily="34" charset="0"/>
              </a:rPr>
              <a:t>ésima</a:t>
            </a:r>
            <a:r>
              <a:rPr lang="pt-BR" altLang="pt-BR" sz="1600" dirty="0">
                <a:latin typeface="Tahoma" panose="020B0604030504040204" pitchFamily="34" charset="0"/>
              </a:rPr>
              <a:t> amostra para a </a:t>
            </a:r>
            <a:r>
              <a:rPr lang="pt-BR" altLang="pt-BR" sz="1600" i="1" dirty="0">
                <a:latin typeface="Times New Roman" charset="0"/>
                <a:cs typeface="Times New Roman" charset="0"/>
              </a:rPr>
              <a:t>j</a:t>
            </a:r>
            <a:r>
              <a:rPr lang="pt-BR" altLang="pt-BR" sz="1600" dirty="0">
                <a:latin typeface="Tahoma" panose="020B0604030504040204" pitchFamily="34" charset="0"/>
              </a:rPr>
              <a:t>-</a:t>
            </a:r>
            <a:r>
              <a:rPr lang="pt-BR" altLang="pt-BR" sz="1600" dirty="0" err="1">
                <a:latin typeface="Tahoma" panose="020B0604030504040204" pitchFamily="34" charset="0"/>
              </a:rPr>
              <a:t>ésima</a:t>
            </a:r>
            <a:r>
              <a:rPr lang="pt-BR" altLang="pt-BR" sz="1600" dirty="0">
                <a:latin typeface="Tahoma" panose="020B0604030504040204" pitchFamily="34" charset="0"/>
              </a:rPr>
              <a:t> variável.</a:t>
            </a:r>
          </a:p>
        </p:txBody>
      </p:sp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917575" y="4940300"/>
            <a:ext cx="1868488" cy="1611313"/>
            <a:chOff x="1055688" y="4940312"/>
            <a:chExt cx="1868487" cy="1611301"/>
          </a:xfrm>
        </p:grpSpPr>
        <p:graphicFrame>
          <p:nvGraphicFramePr>
            <p:cNvPr id="5164" name="Object 53"/>
            <p:cNvGraphicFramePr>
              <a:graphicFrameLocks noChangeAspect="1"/>
            </p:cNvGraphicFramePr>
            <p:nvPr/>
          </p:nvGraphicFramePr>
          <p:xfrm>
            <a:off x="1055688" y="5214938"/>
            <a:ext cx="1868487" cy="1336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308100" imgH="939800" progId="Equation.DSMT4">
                    <p:embed/>
                  </p:oleObj>
                </mc:Choice>
                <mc:Fallback>
                  <p:oleObj name="Equation" r:id="rId4" imgW="1308100" imgH="939800" progId="Equation.DSMT4">
                    <p:embed/>
                    <p:pic>
                      <p:nvPicPr>
                        <p:cNvPr id="516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5688" y="5214938"/>
                          <a:ext cx="1868487" cy="1336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5" name="Object 17"/>
            <p:cNvGraphicFramePr>
              <a:graphicFrameLocks noChangeAspect="1"/>
            </p:cNvGraphicFramePr>
            <p:nvPr/>
          </p:nvGraphicFramePr>
          <p:xfrm>
            <a:off x="1164748" y="4940312"/>
            <a:ext cx="29051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12" imgH="228501" progId="Equation.DSMT4">
                    <p:embed/>
                  </p:oleObj>
                </mc:Choice>
                <mc:Fallback>
                  <p:oleObj name="Equation" r:id="rId6" imgW="203112" imgH="228501" progId="Equation.DSMT4">
                    <p:embed/>
                    <p:pic>
                      <p:nvPicPr>
                        <p:cNvPr id="5165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4748" y="4940312"/>
                          <a:ext cx="29051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6" name="Object 51"/>
            <p:cNvGraphicFramePr>
              <a:graphicFrameLocks noChangeAspect="1"/>
            </p:cNvGraphicFramePr>
            <p:nvPr/>
          </p:nvGraphicFramePr>
          <p:xfrm>
            <a:off x="1612423" y="4940312"/>
            <a:ext cx="3095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806" imgH="228501" progId="Equation.DSMT4">
                    <p:embed/>
                  </p:oleObj>
                </mc:Choice>
                <mc:Fallback>
                  <p:oleObj name="Equation" r:id="rId8" imgW="215806" imgH="228501" progId="Equation.DSMT4">
                    <p:embed/>
                    <p:pic>
                      <p:nvPicPr>
                        <p:cNvPr id="5166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2423" y="4940312"/>
                          <a:ext cx="3095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7" name="Object 52"/>
            <p:cNvGraphicFramePr>
              <a:graphicFrameLocks noChangeAspect="1"/>
            </p:cNvGraphicFramePr>
            <p:nvPr/>
          </p:nvGraphicFramePr>
          <p:xfrm>
            <a:off x="2445860" y="4940312"/>
            <a:ext cx="344488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1300" imgH="228600" progId="Equation.DSMT4">
                    <p:embed/>
                  </p:oleObj>
                </mc:Choice>
                <mc:Fallback>
                  <p:oleObj name="Equation" r:id="rId10" imgW="241300" imgH="228600" progId="Equation.DSMT4">
                    <p:embed/>
                    <p:pic>
                      <p:nvPicPr>
                        <p:cNvPr id="5167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860" y="4940312"/>
                          <a:ext cx="344488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214688" y="4662488"/>
            <a:ext cx="16430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2D: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270250" y="4986338"/>
          <a:ext cx="1214439" cy="1752600"/>
        </p:xfrm>
        <a:graphic>
          <a:graphicData uri="http://schemas.openxmlformats.org/drawingml/2006/table">
            <a:tbl>
              <a:tblPr/>
              <a:tblGrid>
                <a:gridCol w="32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CB92D-47EB-4D7E-B30C-4CF921518AE2}" type="slidenum">
              <a:rPr lang="pt-BR"/>
              <a:pPr>
                <a:defRPr/>
              </a:pPr>
              <a:t>3</a:t>
            </a:fld>
            <a:endParaRPr lang="pt-BR"/>
          </a:p>
        </p:txBody>
      </p:sp>
      <p:grpSp>
        <p:nvGrpSpPr>
          <p:cNvPr id="21" name="Grupo 20"/>
          <p:cNvGrpSpPr/>
          <p:nvPr/>
        </p:nvGrpSpPr>
        <p:grpSpPr>
          <a:xfrm>
            <a:off x="5977794" y="2966755"/>
            <a:ext cx="1090022" cy="750277"/>
            <a:chOff x="5977794" y="2966755"/>
            <a:chExt cx="1090022" cy="750277"/>
          </a:xfrm>
        </p:grpSpPr>
        <p:sp>
          <p:nvSpPr>
            <p:cNvPr id="4" name="Elipse 3"/>
            <p:cNvSpPr/>
            <p:nvPr/>
          </p:nvSpPr>
          <p:spPr bwMode="auto">
            <a:xfrm>
              <a:off x="6372200" y="3140968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5" name="Elipse 14"/>
            <p:cNvSpPr/>
            <p:nvPr/>
          </p:nvSpPr>
          <p:spPr bwMode="auto">
            <a:xfrm>
              <a:off x="6156176" y="3537016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7" name="Elipse 16"/>
            <p:cNvSpPr/>
            <p:nvPr/>
          </p:nvSpPr>
          <p:spPr bwMode="auto">
            <a:xfrm>
              <a:off x="6840256" y="3284984"/>
              <a:ext cx="36000" cy="360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5977794" y="3470811"/>
              <a:ext cx="2503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latin typeface="Tahoma" panose="020B0604030504040204" pitchFamily="34" charset="0"/>
                </a:rPr>
                <a:t>a</a:t>
              </a: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807808" y="3242145"/>
              <a:ext cx="2600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latin typeface="Tahoma" panose="020B0604030504040204" pitchFamily="34" charset="0"/>
                </a:rPr>
                <a:t>b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184200" y="2966755"/>
              <a:ext cx="2439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dirty="0">
                  <a:latin typeface="Tahoma" panose="020B0604030504040204" pitchFamily="34" charset="0"/>
                </a:rPr>
                <a:t>c</a:t>
              </a:r>
            </a:p>
          </p:txBody>
        </p:sp>
        <p:cxnSp>
          <p:nvCxnSpPr>
            <p:cNvPr id="7" name="Conector de seta reta 6"/>
            <p:cNvCxnSpPr/>
            <p:nvPr/>
          </p:nvCxnSpPr>
          <p:spPr bwMode="auto">
            <a:xfrm flipV="1">
              <a:off x="6211178" y="3319090"/>
              <a:ext cx="598363" cy="22473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2" name="Conector de seta reta 21"/>
            <p:cNvCxnSpPr/>
            <p:nvPr/>
          </p:nvCxnSpPr>
          <p:spPr bwMode="auto">
            <a:xfrm flipV="1">
              <a:off x="6194323" y="3198294"/>
              <a:ext cx="176980" cy="311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Conector de seta reta 25"/>
            <p:cNvCxnSpPr/>
            <p:nvPr/>
          </p:nvCxnSpPr>
          <p:spPr bwMode="auto">
            <a:xfrm>
              <a:off x="6434511" y="3173010"/>
              <a:ext cx="375030" cy="1137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9" grpId="0" autoUpdateAnimBg="0"/>
      <p:bldP spid="16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3"/>
          <a:stretch/>
        </p:blipFill>
        <p:spPr bwMode="auto">
          <a:xfrm>
            <a:off x="5371363" y="4083050"/>
            <a:ext cx="3643200" cy="26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2062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defRPr/>
            </a:pPr>
            <a:r>
              <a:rPr lang="pt-BR" dirty="0">
                <a:latin typeface="Tahoma" panose="020B0604030504040204" pitchFamily="34" charset="0"/>
              </a:rPr>
              <a:t>No método hierárquico por aglomeração, definem-se tantos grupos quantos elementos (cada elemento representa um grupo) e a cada passo, um grupo ou elemento é ligado a outro de acordo com sua similaridade, até o último passo, onde é formado um grupo único com todos os elementos.</a:t>
            </a: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 marL="342900" indent="-342900">
              <a:defRPr/>
            </a:pPr>
            <a:r>
              <a:rPr lang="pt-BR" dirty="0">
                <a:latin typeface="Tahoma" panose="020B0604030504040204" pitchFamily="34" charset="0"/>
              </a:rPr>
              <a:t>Método de ligação </a:t>
            </a:r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média</a:t>
            </a:r>
            <a:endParaRPr lang="pt-BR" dirty="0">
              <a:latin typeface="Tahoma" panose="020B0604030504040204" pitchFamily="34" charset="0"/>
            </a:endParaRPr>
          </a:p>
        </p:txBody>
      </p:sp>
      <p:pic>
        <p:nvPicPr>
          <p:cNvPr id="25605" name="Picture 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r="52232" b="52235"/>
          <a:stretch>
            <a:fillRect/>
          </a:stretch>
        </p:blipFill>
        <p:spPr bwMode="auto">
          <a:xfrm>
            <a:off x="5907088" y="2325688"/>
            <a:ext cx="257175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808163" y="4386263"/>
          <a:ext cx="3352800" cy="1524000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0,559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0,756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0,947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683" name="CaixaDeTexto 12"/>
          <p:cNvSpPr txBox="1">
            <a:spLocks noChangeArrowheads="1"/>
          </p:cNvSpPr>
          <p:nvPr/>
        </p:nvSpPr>
        <p:spPr bwMode="auto">
          <a:xfrm>
            <a:off x="2214563" y="3929063"/>
            <a:ext cx="2201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Tahoma" panose="020B0604030504040204" pitchFamily="34" charset="0"/>
              </a:rPr>
              <a:t>Distância Euclidiana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313" y="4000500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719" name="Elipse 14"/>
          <p:cNvSpPr>
            <a:spLocks noChangeArrowheads="1"/>
          </p:cNvSpPr>
          <p:nvPr/>
        </p:nvSpPr>
        <p:spPr bwMode="auto">
          <a:xfrm rot="872208">
            <a:off x="7192963" y="3082925"/>
            <a:ext cx="642937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5720" name="Elipse 15"/>
          <p:cNvSpPr>
            <a:spLocks noChangeArrowheads="1"/>
          </p:cNvSpPr>
          <p:nvPr/>
        </p:nvSpPr>
        <p:spPr bwMode="auto">
          <a:xfrm>
            <a:off x="6384925" y="2886075"/>
            <a:ext cx="642938" cy="333375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8" name="Elipse 17"/>
          <p:cNvSpPr>
            <a:spLocks noChangeArrowheads="1"/>
          </p:cNvSpPr>
          <p:nvPr/>
        </p:nvSpPr>
        <p:spPr bwMode="auto">
          <a:xfrm rot="-1907452">
            <a:off x="6977063" y="3006725"/>
            <a:ext cx="914400" cy="71596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9" name="Elipse 18"/>
          <p:cNvSpPr>
            <a:spLocks noChangeArrowheads="1"/>
          </p:cNvSpPr>
          <p:nvPr/>
        </p:nvSpPr>
        <p:spPr bwMode="auto">
          <a:xfrm rot="-4334448">
            <a:off x="6664325" y="2416176"/>
            <a:ext cx="981075" cy="1657350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0" name="Elipse 19"/>
          <p:cNvSpPr>
            <a:spLocks noChangeArrowheads="1"/>
          </p:cNvSpPr>
          <p:nvPr/>
        </p:nvSpPr>
        <p:spPr bwMode="auto">
          <a:xfrm rot="-4334448">
            <a:off x="6577013" y="2324100"/>
            <a:ext cx="1176337" cy="1751013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1" name="Elipse 20"/>
          <p:cNvSpPr>
            <a:spLocks noChangeArrowheads="1"/>
          </p:cNvSpPr>
          <p:nvPr/>
        </p:nvSpPr>
        <p:spPr bwMode="auto">
          <a:xfrm rot="-4334448">
            <a:off x="6285706" y="2378870"/>
            <a:ext cx="1692275" cy="1858962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2" name="Elipse 21"/>
          <p:cNvSpPr>
            <a:spLocks noChangeArrowheads="1"/>
          </p:cNvSpPr>
          <p:nvPr/>
        </p:nvSpPr>
        <p:spPr bwMode="auto">
          <a:xfrm rot="817680">
            <a:off x="6099175" y="1990725"/>
            <a:ext cx="2530475" cy="2287588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FC5DF-3332-4C20-A0F9-50A4C16E7DA3}" type="slidenum">
              <a:rPr lang="pt-BR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411760" y="1556792"/>
            <a:ext cx="666023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x1&lt;-c(0.58,0.31,0.5,0.4,0.1,0.7,0.2,0.98)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x2&lt;-c(0.8,0.6,0.5,0.3,0.6,0.45,0.05,0.95)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rownames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(data)&lt;-c("A","B","C","D","E","F","G","H")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euclidian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   A	B	C	D	E	F	G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B 0.3360060      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 0.3104835	0.2147091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0.5314132	0.3132092	0.2236068          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 0.5200000	0.2100000	0.4123106	0.4242641          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F 0.3700000	0.4178516	0.2061553	0.3354102	0.6184658          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G 0.8407735	0.5608921	0.5408327	0.3201562	0.5590170	0.6403124  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H 0.4272002	0.7559100	0.6579514	0.8711487	0.9470480	0.5730620	1.1909660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54C2A-86F2-4B39-BB2E-91D21F3891EB}" type="slidenum">
              <a:rPr lang="pt-BR"/>
              <a:pPr>
                <a:defRPr/>
              </a:pPr>
              <a:t>31</a:t>
            </a:fld>
            <a:endParaRPr lang="pt-BR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23582"/>
              </p:ext>
            </p:extLst>
          </p:nvPr>
        </p:nvGraphicFramePr>
        <p:xfrm>
          <a:off x="755576" y="1583691"/>
          <a:ext cx="1428751" cy="1935294"/>
        </p:xfrm>
        <a:graphic>
          <a:graphicData uri="http://schemas.openxmlformats.org/drawingml/2006/table">
            <a:tbl>
              <a:tblPr/>
              <a:tblGrid>
                <a:gridCol w="319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14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r>
                        <a:rPr lang="pt-BR" sz="1400" b="0" i="0" u="none" strike="noStrike" baseline="-25000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86405-4B04-4AF7-A4B2-8AF7E853422F}" type="slidenum">
              <a:rPr lang="pt-BR"/>
              <a:pPr>
                <a:defRPr/>
              </a:pPr>
              <a:t>32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="single")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="complete")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DD270-FB6E-4E59-8E4E-4600640C4FDA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0960-690A-49B9-BB41-791116235DEE}" type="slidenum">
              <a:rPr lang="pt-BR"/>
              <a:pPr>
                <a:defRPr/>
              </a:pPr>
              <a:t>34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92650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ward.D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2405853"/>
            <a:ext cx="4194000" cy="3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621878"/>
            <a:ext cx="4194000" cy="32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Hierárquico por Aglomeração no 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BC0960-690A-49B9-BB41-791116235DEE}" type="slidenum">
              <a:rPr lang="pt-BR"/>
              <a:pPr>
                <a:defRPr/>
              </a:pPr>
              <a:t>35</a:t>
            </a:fld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526682" y="1483494"/>
            <a:ext cx="2574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hclust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d,method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="complete")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as.dendrogram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ylab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92650" y="1483494"/>
            <a:ext cx="3911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cutree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k=2)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data,rownames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(data),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groups,pos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=4)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72" y="2348880"/>
            <a:ext cx="3927525" cy="425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5"/>
          <p:cNvSpPr>
            <a:spLocks noChangeArrowheads="1"/>
          </p:cNvSpPr>
          <p:nvPr/>
        </p:nvSpPr>
        <p:spPr bwMode="auto">
          <a:xfrm rot="-694544">
            <a:off x="4983820" y="3568086"/>
            <a:ext cx="1468665" cy="2543804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3" name="Elipse 16"/>
          <p:cNvSpPr>
            <a:spLocks noChangeArrowheads="1"/>
          </p:cNvSpPr>
          <p:nvPr/>
        </p:nvSpPr>
        <p:spPr bwMode="auto">
          <a:xfrm rot="-2366866">
            <a:off x="6241709" y="3011821"/>
            <a:ext cx="2441816" cy="1418996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4" name="Elipse 15"/>
          <p:cNvSpPr>
            <a:spLocks noChangeArrowheads="1"/>
          </p:cNvSpPr>
          <p:nvPr/>
        </p:nvSpPr>
        <p:spPr bwMode="auto">
          <a:xfrm>
            <a:off x="1076623" y="3721319"/>
            <a:ext cx="1551161" cy="2371977"/>
          </a:xfrm>
          <a:prstGeom prst="ellips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  <p:sp>
        <p:nvSpPr>
          <p:cNvPr id="15" name="Elipse 16"/>
          <p:cNvSpPr>
            <a:spLocks noChangeArrowheads="1"/>
          </p:cNvSpPr>
          <p:nvPr/>
        </p:nvSpPr>
        <p:spPr bwMode="auto">
          <a:xfrm>
            <a:off x="2627784" y="3506230"/>
            <a:ext cx="1811383" cy="2587066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70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Método por </a:t>
            </a:r>
            <a:r>
              <a:rPr lang="pt-BR" dirty="0" err="1"/>
              <a:t>Particionamento</a:t>
            </a:r>
            <a:endParaRPr lang="pt-BR" dirty="0"/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285750" y="1428750"/>
            <a:ext cx="8715375" cy="50167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ideia básica deste método é agrupar-se os elementos em K grupos, onde K é previamente definido.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De modo geral, o método inicia-se escolhendo-se uma partição inicial dos elementos e, em seguida, por um processo iterativo, os elementos são redistribuídos nos grupos observando-se a máxima similaridade (ou mínima distância) até obter-se a melhor partição possível.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Como a escolha do número K é arbitrária, nem todos K grupos são necessariamente representativos e, por isso, aplica-se o método várias vezes para diferentes valores de K, escolhendo os resultados que apresentem melhor a interpretação dos grupos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Quando comparado com o método hierárquico, o método por </a:t>
            </a:r>
            <a:r>
              <a:rPr lang="pt-BR" altLang="pt-BR" sz="1600" dirty="0" err="1">
                <a:latin typeface="Tahoma" panose="020B0604030504040204" pitchFamily="34" charset="0"/>
              </a:rPr>
              <a:t>particionamento</a:t>
            </a:r>
            <a:r>
              <a:rPr lang="pt-BR" altLang="pt-BR" sz="1600" dirty="0">
                <a:latin typeface="Tahoma" panose="020B0604030504040204" pitchFamily="34" charset="0"/>
              </a:rPr>
              <a:t> é mais rápido e simples pois não é necessário recalcular a cada iteração a matriz de distâncias entre os elementos.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É indicado quando o número de elementos é muito grande.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Os métodos por </a:t>
            </a:r>
            <a:r>
              <a:rPr lang="pt-BR" altLang="pt-BR" sz="1600" dirty="0" err="1">
                <a:latin typeface="Tahoma" panose="020B0604030504040204" pitchFamily="34" charset="0"/>
              </a:rPr>
              <a:t>particionamento</a:t>
            </a:r>
            <a:r>
              <a:rPr lang="pt-BR" altLang="pt-BR" sz="1600" dirty="0">
                <a:latin typeface="Tahoma" panose="020B0604030504040204" pitchFamily="34" charset="0"/>
              </a:rPr>
              <a:t> mais conhecidos são o k-médias (</a:t>
            </a:r>
            <a:r>
              <a:rPr lang="pt-BR" altLang="pt-BR" sz="1600" i="1" dirty="0">
                <a:latin typeface="Tahoma" panose="020B0604030504040204" pitchFamily="34" charset="0"/>
              </a:rPr>
              <a:t>k-</a:t>
            </a:r>
            <a:r>
              <a:rPr lang="pt-BR" altLang="pt-BR" sz="1600" i="1" dirty="0" err="1">
                <a:latin typeface="Tahoma" panose="020B0604030504040204" pitchFamily="34" charset="0"/>
              </a:rPr>
              <a:t>mean</a:t>
            </a:r>
            <a:r>
              <a:rPr lang="pt-BR" altLang="pt-BR" sz="1600" dirty="0">
                <a:latin typeface="Tahoma" panose="020B0604030504040204" pitchFamily="34" charset="0"/>
              </a:rPr>
              <a:t>) e o k-</a:t>
            </a:r>
            <a:r>
              <a:rPr lang="pt-BR" altLang="pt-BR" sz="1600" dirty="0" err="1">
                <a:latin typeface="Tahoma" panose="020B0604030504040204" pitchFamily="34" charset="0"/>
              </a:rPr>
              <a:t>medóides</a:t>
            </a:r>
            <a:r>
              <a:rPr lang="pt-BR" altLang="pt-BR" sz="1400" dirty="0">
                <a:latin typeface="Tahoma" panose="020B0604030504040204" pitchFamily="34" charset="0"/>
              </a:rPr>
              <a:t>*</a:t>
            </a:r>
            <a:r>
              <a:rPr lang="pt-BR" altLang="pt-BR" sz="1600" dirty="0">
                <a:latin typeface="Tahoma" panose="020B0604030504040204" pitchFamily="34" charset="0"/>
              </a:rPr>
              <a:t> (</a:t>
            </a:r>
            <a:r>
              <a:rPr lang="pt-BR" altLang="pt-BR" sz="1600" i="1" dirty="0">
                <a:latin typeface="Tahoma" panose="020B0604030504040204" pitchFamily="34" charset="0"/>
              </a:rPr>
              <a:t>k-</a:t>
            </a:r>
            <a:r>
              <a:rPr lang="pt-BR" altLang="pt-BR" sz="1600" i="1" dirty="0" err="1">
                <a:latin typeface="Tahoma" panose="020B0604030504040204" pitchFamily="34" charset="0"/>
              </a:rPr>
              <a:t>medoid</a:t>
            </a:r>
            <a:r>
              <a:rPr lang="pt-BR" altLang="pt-BR" sz="16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BF585-DCE3-4ACA-93AA-ADF18FB1F3FF}" type="slidenum">
              <a:rPr lang="pt-BR"/>
              <a:pPr>
                <a:defRPr/>
              </a:pPr>
              <a:t>36</a:t>
            </a:fld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395536" y="6453336"/>
            <a:ext cx="88216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1100" dirty="0">
                <a:latin typeface="Tahoma" panose="020B0604030504040204" pitchFamily="34" charset="0"/>
              </a:rPr>
              <a:t>*</a:t>
            </a:r>
            <a:r>
              <a:rPr lang="pt-BR" altLang="pt-BR" sz="1100" dirty="0" err="1">
                <a:latin typeface="Tahoma" panose="020B0604030504040204" pitchFamily="34" charset="0"/>
              </a:rPr>
              <a:t>Medóide</a:t>
            </a:r>
            <a:r>
              <a:rPr lang="pt-BR" altLang="pt-BR" sz="1100" dirty="0">
                <a:latin typeface="Tahoma" panose="020B0604030504040204" pitchFamily="34" charset="0"/>
              </a:rPr>
              <a:t>: é o elemento representativo de um grupo cuja dissimilaridade média para todos os demais elementos é mínima</a:t>
            </a:r>
            <a:endParaRPr lang="pt-BR" sz="1100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5016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Algoritmo Básico do Método K-Médias: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Normalize cada variável (se necessário)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Determine o número de agrupamentos desejado k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Divida os elementos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aleatoriamente</a:t>
            </a:r>
            <a:r>
              <a:rPr lang="pt-BR" altLang="pt-BR" sz="1600" dirty="0">
                <a:latin typeface="Tahoma" panose="020B0604030504040204" pitchFamily="34" charset="0"/>
              </a:rPr>
              <a:t> em k grupos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Calcule os </a:t>
            </a:r>
            <a:r>
              <a:rPr lang="pt-BR" altLang="pt-BR" sz="1600" dirty="0" err="1">
                <a:latin typeface="Tahoma" panose="020B0604030504040204" pitchFamily="34" charset="0"/>
              </a:rPr>
              <a:t>centróides</a:t>
            </a:r>
            <a:r>
              <a:rPr lang="pt-BR" altLang="pt-BR" sz="1600" dirty="0">
                <a:latin typeface="Tahoma" panose="020B0604030504040204" pitchFamily="34" charset="0"/>
              </a:rPr>
              <a:t> de cada grupo (em geral através da posição média)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Para cada elemento, calcule a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distância euclidiana</a:t>
            </a:r>
            <a:r>
              <a:rPr lang="pt-BR" altLang="pt-BR" sz="1600" dirty="0">
                <a:latin typeface="Tahoma" panose="020B0604030504040204" pitchFamily="34" charset="0"/>
              </a:rPr>
              <a:t> em relação ao </a:t>
            </a:r>
            <a:r>
              <a:rPr lang="pt-BR" altLang="pt-BR" sz="1600" dirty="0" err="1">
                <a:latin typeface="Tahoma" panose="020B0604030504040204" pitchFamily="34" charset="0"/>
              </a:rPr>
              <a:t>centróide</a:t>
            </a:r>
            <a:r>
              <a:rPr lang="pt-BR" altLang="pt-BR" sz="1600" dirty="0">
                <a:latin typeface="Tahoma" panose="020B0604030504040204" pitchFamily="34" charset="0"/>
              </a:rPr>
              <a:t> de cada grupo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Redefina os grupos de acordo com a distância mínima</a:t>
            </a:r>
          </a:p>
          <a:p>
            <a:pPr eaLnBrk="1" hangingPunct="1">
              <a:spcBef>
                <a:spcPct val="0"/>
              </a:spcBef>
              <a:buFontTx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Repita os procedimentos de d a f 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até que os </a:t>
            </a:r>
            <a:r>
              <a:rPr lang="pt-BR" altLang="pt-BR" sz="1600" dirty="0" err="1">
                <a:solidFill>
                  <a:srgbClr val="FF0000"/>
                </a:solidFill>
                <a:latin typeface="Tahoma" panose="020B0604030504040204" pitchFamily="34" charset="0"/>
              </a:rPr>
              <a:t>centróides</a:t>
            </a:r>
            <a:r>
              <a:rPr lang="pt-BR" altLang="pt-BR" sz="1600" dirty="0">
                <a:solidFill>
                  <a:srgbClr val="FF0000"/>
                </a:solidFill>
                <a:latin typeface="Tahoma" panose="020B0604030504040204" pitchFamily="34" charset="0"/>
              </a:rPr>
              <a:t> não mudem de posição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OBS: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no item c, outros critérios podem ser utilizados no momento de definir os k grupos iniciais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no item e, outras distâncias podem ser utilizadas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no item g, quando o número de elementos é muito grande, pode-se definir um outro critério de parada (por exemplo, menos de 1% dos elementos mudaram de grupo entre duas iterações consecutivas)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z="1600" dirty="0">
                <a:latin typeface="Tahoma" panose="020B0604030504040204" pitchFamily="34" charset="0"/>
              </a:rPr>
              <a:t>em geral, testa-se vários valores de k, escolhendo-se aquele que minimiza a variância </a:t>
            </a:r>
            <a:r>
              <a:rPr lang="pt-BR" altLang="pt-BR" sz="1600" dirty="0" err="1">
                <a:latin typeface="Tahoma" panose="020B0604030504040204" pitchFamily="34" charset="0"/>
              </a:rPr>
              <a:t>intra-grupos</a:t>
            </a:r>
            <a:r>
              <a:rPr lang="pt-BR" altLang="pt-BR" sz="1600" dirty="0">
                <a:latin typeface="Tahoma" panose="020B0604030504040204" pitchFamily="34" charset="0"/>
              </a:rPr>
              <a:t> e maximiza a variância entre grupos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B6227-F48E-4E8B-9355-38F7858D146C}" type="slidenum">
              <a:rPr lang="pt-BR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2771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pic>
        <p:nvPicPr>
          <p:cNvPr id="3285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F4293-AD8F-4916-ADBA-BAAB6BDBE660}" type="slidenum">
              <a:rPr lang="pt-BR"/>
              <a:pPr>
                <a:defRPr/>
              </a:pPr>
              <a:t>38</a:t>
            </a:fld>
            <a:endParaRPr lang="pt-BR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1112044" y="6384131"/>
            <a:ext cx="5764212" cy="338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Classificam-se aleatoriamente os elementos...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3796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AC2EE-DFD2-4EF3-9D5C-B8E5BF786974}" type="slidenum">
              <a:rPr lang="pt-BR"/>
              <a:pPr>
                <a:defRPr/>
              </a:pPr>
              <a:t>39</a:t>
            </a:fld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grpSp>
        <p:nvGrpSpPr>
          <p:cNvPr id="6147" name="Grupo 21"/>
          <p:cNvGrpSpPr>
            <a:grpSpLocks/>
          </p:cNvGrpSpPr>
          <p:nvPr/>
        </p:nvGrpSpPr>
        <p:grpSpPr bwMode="auto">
          <a:xfrm>
            <a:off x="428625" y="1928813"/>
            <a:ext cx="2747963" cy="998537"/>
            <a:chOff x="428596" y="1928802"/>
            <a:chExt cx="2747967" cy="998386"/>
          </a:xfrm>
        </p:grpSpPr>
        <p:graphicFrame>
          <p:nvGraphicFramePr>
            <p:cNvPr id="6220" name="Object 8"/>
            <p:cNvGraphicFramePr>
              <a:graphicFrameLocks noChangeAspect="1"/>
            </p:cNvGraphicFramePr>
            <p:nvPr/>
          </p:nvGraphicFramePr>
          <p:xfrm>
            <a:off x="1000100" y="2241388"/>
            <a:ext cx="2176463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524000" imgH="482600" progId="Equation.DSMT4">
                    <p:embed/>
                  </p:oleObj>
                </mc:Choice>
                <mc:Fallback>
                  <p:oleObj name="Equation" r:id="rId3" imgW="1524000" imgH="482600" progId="Equation.DSMT4">
                    <p:embed/>
                    <p:pic>
                      <p:nvPicPr>
                        <p:cNvPr id="62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2241388"/>
                          <a:ext cx="2176463" cy="685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21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1970607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Euclidiana</a:t>
              </a:r>
            </a:p>
          </p:txBody>
        </p:sp>
      </p:grpSp>
      <p:grpSp>
        <p:nvGrpSpPr>
          <p:cNvPr id="6" name="Grupo 20"/>
          <p:cNvGrpSpPr>
            <a:grpSpLocks/>
          </p:cNvGrpSpPr>
          <p:nvPr/>
        </p:nvGrpSpPr>
        <p:grpSpPr bwMode="auto">
          <a:xfrm>
            <a:off x="428625" y="3117850"/>
            <a:ext cx="3486852" cy="928688"/>
            <a:chOff x="428596" y="3071810"/>
            <a:chExt cx="3486965" cy="928421"/>
          </a:xfrm>
        </p:grpSpPr>
        <p:sp>
          <p:nvSpPr>
            <p:cNvPr id="6218" name="Retângulo 10"/>
            <p:cNvSpPr>
              <a:spLocks noChangeArrowheads="1"/>
            </p:cNvSpPr>
            <p:nvPr/>
          </p:nvSpPr>
          <p:spPr bwMode="auto">
            <a:xfrm>
              <a:off x="428596" y="3071810"/>
              <a:ext cx="3486965" cy="338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Manhattan (Quarteirão)</a:t>
              </a:r>
            </a:p>
          </p:txBody>
        </p:sp>
        <p:graphicFrame>
          <p:nvGraphicFramePr>
            <p:cNvPr id="6219" name="Object 3"/>
            <p:cNvGraphicFramePr>
              <a:graphicFrameLocks noChangeAspect="1"/>
            </p:cNvGraphicFramePr>
            <p:nvPr/>
          </p:nvGraphicFramePr>
          <p:xfrm>
            <a:off x="1000100" y="3387456"/>
            <a:ext cx="1831975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82700" imgH="431800" progId="Equation.DSMT4">
                    <p:embed/>
                  </p:oleObj>
                </mc:Choice>
                <mc:Fallback>
                  <p:oleObj name="Equation" r:id="rId5" imgW="1282700" imgH="431800" progId="Equation.DSMT4">
                    <p:embed/>
                    <p:pic>
                      <p:nvPicPr>
                        <p:cNvPr id="6219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3387456"/>
                          <a:ext cx="1831975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upo 22"/>
          <p:cNvGrpSpPr>
            <a:grpSpLocks/>
          </p:cNvGrpSpPr>
          <p:nvPr/>
        </p:nvGrpSpPr>
        <p:grpSpPr bwMode="auto">
          <a:xfrm>
            <a:off x="428625" y="4235450"/>
            <a:ext cx="4230688" cy="1017588"/>
            <a:chOff x="428596" y="4235887"/>
            <a:chExt cx="4230663" cy="1017436"/>
          </a:xfrm>
        </p:grpSpPr>
        <p:sp>
          <p:nvSpPr>
            <p:cNvPr id="6215" name="Retângulo 11"/>
            <p:cNvSpPr>
              <a:spLocks noChangeArrowheads="1"/>
            </p:cNvSpPr>
            <p:nvPr/>
          </p:nvSpPr>
          <p:spPr bwMode="auto">
            <a:xfrm>
              <a:off x="428596" y="4235887"/>
              <a:ext cx="2274777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Minkowski</a:t>
              </a:r>
            </a:p>
          </p:txBody>
        </p:sp>
        <p:graphicFrame>
          <p:nvGraphicFramePr>
            <p:cNvPr id="6216" name="Object 5"/>
            <p:cNvGraphicFramePr>
              <a:graphicFrameLocks noChangeAspect="1"/>
            </p:cNvGraphicFramePr>
            <p:nvPr/>
          </p:nvGraphicFramePr>
          <p:xfrm>
            <a:off x="1000100" y="4477035"/>
            <a:ext cx="2266950" cy="776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86811" imgH="545863" progId="Equation.DSMT4">
                    <p:embed/>
                  </p:oleObj>
                </mc:Choice>
                <mc:Fallback>
                  <p:oleObj name="Equation" r:id="rId7" imgW="1586811" imgH="545863" progId="Equation.DSMT4">
                    <p:embed/>
                    <p:pic>
                      <p:nvPicPr>
                        <p:cNvPr id="621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4477035"/>
                          <a:ext cx="2266950" cy="776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17" name="Retângulo 16"/>
            <p:cNvSpPr>
              <a:spLocks noChangeArrowheads="1"/>
            </p:cNvSpPr>
            <p:nvPr/>
          </p:nvSpPr>
          <p:spPr bwMode="auto">
            <a:xfrm>
              <a:off x="3447068" y="4759488"/>
              <a:ext cx="12121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sendo </a:t>
              </a:r>
              <a:r>
                <a:rPr lang="pt-BR" altLang="pt-BR" sz="1600" i="1" dirty="0">
                  <a:latin typeface="Times New Roman" charset="0"/>
                  <a:cs typeface="Times New Roman" charset="0"/>
                  <a:sym typeface="Symbol" pitchFamily="18" charset="2"/>
                </a:rPr>
                <a:t>p</a:t>
              </a:r>
              <a:r>
                <a:rPr lang="pt-BR" altLang="pt-BR" sz="1600" dirty="0">
                  <a:latin typeface="Times New Roman" charset="0"/>
                  <a:cs typeface="Times New Roman" charset="0"/>
                  <a:sym typeface="Symbol" pitchFamily="18" charset="2"/>
                </a:rPr>
                <a:t>  1</a:t>
              </a:r>
            </a:p>
          </p:txBody>
        </p:sp>
      </p:grpSp>
      <p:grpSp>
        <p:nvGrpSpPr>
          <p:cNvPr id="8" name="Grupo 18"/>
          <p:cNvGrpSpPr>
            <a:grpSpLocks/>
          </p:cNvGrpSpPr>
          <p:nvPr/>
        </p:nvGrpSpPr>
        <p:grpSpPr bwMode="auto">
          <a:xfrm>
            <a:off x="428625" y="5443538"/>
            <a:ext cx="2530475" cy="842962"/>
            <a:chOff x="428596" y="5019272"/>
            <a:chExt cx="2530479" cy="843058"/>
          </a:xfrm>
        </p:grpSpPr>
        <p:sp>
          <p:nvSpPr>
            <p:cNvPr id="6213" name="Retângulo 13"/>
            <p:cNvSpPr>
              <a:spLocks noChangeArrowheads="1"/>
            </p:cNvSpPr>
            <p:nvPr/>
          </p:nvSpPr>
          <p:spPr bwMode="auto">
            <a:xfrm>
              <a:off x="428596" y="5019272"/>
              <a:ext cx="2327501" cy="33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</a:t>
              </a:r>
              <a:r>
                <a:rPr lang="pt-BR" altLang="pt-BR" sz="1600" dirty="0" err="1">
                  <a:latin typeface="Tahoma" panose="020B0604030504040204" pitchFamily="34" charset="0"/>
                  <a:sym typeface="Symbol" pitchFamily="18" charset="2"/>
                </a:rPr>
                <a:t>Chebychev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  <p:graphicFrame>
          <p:nvGraphicFramePr>
            <p:cNvPr id="6214" name="Object 4"/>
            <p:cNvGraphicFramePr>
              <a:graphicFrameLocks noChangeAspect="1"/>
            </p:cNvGraphicFramePr>
            <p:nvPr/>
          </p:nvGraphicFramePr>
          <p:xfrm>
            <a:off x="1000100" y="5428942"/>
            <a:ext cx="195897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371600" imgH="304800" progId="Equation.DSMT4">
                    <p:embed/>
                  </p:oleObj>
                </mc:Choice>
                <mc:Fallback>
                  <p:oleObj name="Equation" r:id="rId9" imgW="1371600" imgH="304800" progId="Equation.DSMT4">
                    <p:embed/>
                    <p:pic>
                      <p:nvPicPr>
                        <p:cNvPr id="621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00" y="5428942"/>
                          <a:ext cx="1958975" cy="433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51" name="Grupo 77"/>
          <p:cNvGrpSpPr>
            <a:grpSpLocks/>
          </p:cNvGrpSpPr>
          <p:nvPr/>
        </p:nvGrpSpPr>
        <p:grpSpPr bwMode="auto">
          <a:xfrm>
            <a:off x="4356100" y="1785938"/>
            <a:ext cx="1716088" cy="1260475"/>
            <a:chOff x="4356892" y="1785926"/>
            <a:chExt cx="1715306" cy="1260000"/>
          </a:xfrm>
        </p:grpSpPr>
        <p:grpSp>
          <p:nvGrpSpPr>
            <p:cNvPr id="6194" name="Grupo 70"/>
            <p:cNvGrpSpPr>
              <a:grpSpLocks/>
            </p:cNvGrpSpPr>
            <p:nvPr/>
          </p:nvGrpSpPr>
          <p:grpSpPr bwMode="auto">
            <a:xfrm>
              <a:off x="4356892" y="1785926"/>
              <a:ext cx="1715306" cy="1260000"/>
              <a:chOff x="5429256" y="1928802"/>
              <a:chExt cx="1715306" cy="1260000"/>
            </a:xfrm>
          </p:grpSpPr>
          <p:cxnSp>
            <p:nvCxnSpPr>
              <p:cNvPr id="6197" name="Conector reto 42"/>
              <p:cNvCxnSpPr>
                <a:cxnSpLocks noChangeShapeType="1"/>
              </p:cNvCxnSpPr>
              <p:nvPr/>
            </p:nvCxnSpPr>
            <p:spPr bwMode="auto">
              <a:xfrm flipV="1">
                <a:off x="5856514" y="2362200"/>
                <a:ext cx="863600" cy="402771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6198" name="Grupo 40"/>
              <p:cNvGrpSpPr>
                <a:grpSpLocks/>
              </p:cNvGrpSpPr>
              <p:nvPr/>
            </p:nvGrpSpPr>
            <p:grpSpPr bwMode="auto">
              <a:xfrm>
                <a:off x="5429256" y="1928802"/>
                <a:ext cx="1715306" cy="1260000"/>
                <a:chOff x="5429256" y="1928802"/>
                <a:chExt cx="1715306" cy="1260000"/>
              </a:xfrm>
            </p:grpSpPr>
            <p:grpSp>
              <p:nvGrpSpPr>
                <p:cNvPr id="6199" name="Grupo 37"/>
                <p:cNvGrpSpPr>
                  <a:grpSpLocks/>
                </p:cNvGrpSpPr>
                <p:nvPr/>
              </p:nvGrpSpPr>
              <p:grpSpPr bwMode="auto">
                <a:xfrm>
                  <a:off x="5429256" y="1928802"/>
                  <a:ext cx="1715306" cy="1260000"/>
                  <a:chOff x="4928396" y="2214554"/>
                  <a:chExt cx="1980000" cy="1260000"/>
                </a:xfrm>
              </p:grpSpPr>
              <p:grpSp>
                <p:nvGrpSpPr>
                  <p:cNvPr id="6202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554"/>
                    <a:ext cx="1980000" cy="1260000"/>
                    <a:chOff x="4928396" y="2214554"/>
                    <a:chExt cx="2002646" cy="928694"/>
                  </a:xfrm>
                </p:grpSpPr>
                <p:cxnSp>
                  <p:nvCxnSpPr>
                    <p:cNvPr id="6208" name="Conector reto 2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9" name="Conector reto 2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0" name="Conector reto 2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1" name="Conector reto 2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12" name="Conector reto 2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203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554"/>
                    <a:ext cx="1980000" cy="1260000"/>
                    <a:chOff x="4929190" y="2285992"/>
                    <a:chExt cx="2000264" cy="1287472"/>
                  </a:xfrm>
                </p:grpSpPr>
                <p:cxnSp>
                  <p:nvCxnSpPr>
                    <p:cNvPr id="6204" name="Conector reto 3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5" name="Conector reto 3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6" name="Conector reto 3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207" name="Conector reto 3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200" name="Elipse 38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201" name="Elipse 39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6195" name="CaixaDeTexto 72"/>
            <p:cNvSpPr txBox="1">
              <a:spLocks noChangeArrowheads="1"/>
            </p:cNvSpPr>
            <p:nvPr/>
          </p:nvSpPr>
          <p:spPr bwMode="auto">
            <a:xfrm>
              <a:off x="4593772" y="2568608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96" name="CaixaDeTexto 73"/>
            <p:cNvSpPr txBox="1">
              <a:spLocks noChangeArrowheads="1"/>
            </p:cNvSpPr>
            <p:nvPr/>
          </p:nvSpPr>
          <p:spPr bwMode="auto">
            <a:xfrm>
              <a:off x="5643404" y="2150866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grpSp>
        <p:nvGrpSpPr>
          <p:cNvPr id="15" name="Grupo 76"/>
          <p:cNvGrpSpPr>
            <a:grpSpLocks/>
          </p:cNvGrpSpPr>
          <p:nvPr/>
        </p:nvGrpSpPr>
        <p:grpSpPr bwMode="auto">
          <a:xfrm>
            <a:off x="4356100" y="3143250"/>
            <a:ext cx="1716088" cy="1260475"/>
            <a:chOff x="4356892" y="3143248"/>
            <a:chExt cx="1715306" cy="1260000"/>
          </a:xfrm>
        </p:grpSpPr>
        <p:grpSp>
          <p:nvGrpSpPr>
            <p:cNvPr id="6174" name="Grupo 71"/>
            <p:cNvGrpSpPr>
              <a:grpSpLocks/>
            </p:cNvGrpSpPr>
            <p:nvPr/>
          </p:nvGrpSpPr>
          <p:grpSpPr bwMode="auto">
            <a:xfrm>
              <a:off x="4356892" y="3143248"/>
              <a:ext cx="1715306" cy="1260000"/>
              <a:chOff x="5429256" y="3357562"/>
              <a:chExt cx="1715306" cy="1260000"/>
            </a:xfrm>
          </p:grpSpPr>
          <p:grpSp>
            <p:nvGrpSpPr>
              <p:cNvPr id="6177" name="Grupo 47"/>
              <p:cNvGrpSpPr>
                <a:grpSpLocks/>
              </p:cNvGrpSpPr>
              <p:nvPr/>
            </p:nvGrpSpPr>
            <p:grpSpPr bwMode="auto">
              <a:xfrm>
                <a:off x="5429256" y="3357562"/>
                <a:ext cx="1715306" cy="1260000"/>
                <a:chOff x="5429256" y="1928802"/>
                <a:chExt cx="1715306" cy="1260000"/>
              </a:xfrm>
            </p:grpSpPr>
            <p:grpSp>
              <p:nvGrpSpPr>
                <p:cNvPr id="6180" name="Grupo 37"/>
                <p:cNvGrpSpPr>
                  <a:grpSpLocks/>
                </p:cNvGrpSpPr>
                <p:nvPr/>
              </p:nvGrpSpPr>
              <p:grpSpPr bwMode="auto">
                <a:xfrm>
                  <a:off x="5429145" y="1928637"/>
                  <a:ext cx="1715417" cy="1260165"/>
                  <a:chOff x="4928268" y="2214389"/>
                  <a:chExt cx="1980128" cy="1260165"/>
                </a:xfrm>
              </p:grpSpPr>
              <p:grpSp>
                <p:nvGrpSpPr>
                  <p:cNvPr id="6183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268" y="2214554"/>
                    <a:ext cx="1979948" cy="1260000"/>
                    <a:chOff x="4928396" y="2214554"/>
                    <a:chExt cx="2002646" cy="928694"/>
                  </a:xfrm>
                </p:grpSpPr>
                <p:cxnSp>
                  <p:nvCxnSpPr>
                    <p:cNvPr id="6189" name="Conector reto 5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0" name="Conector reto 59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1" name="Conector reto 6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2" name="Conector reto 61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93" name="Conector reto 62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184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389"/>
                    <a:ext cx="1980000" cy="1259907"/>
                    <a:chOff x="4929190" y="2285992"/>
                    <a:chExt cx="2000264" cy="1287472"/>
                  </a:xfrm>
                </p:grpSpPr>
                <p:cxnSp>
                  <p:nvCxnSpPr>
                    <p:cNvPr id="6185" name="Conector reto 5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6" name="Conector reto 54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7" name="Conector reto 5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88" name="Conector reto 56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181" name="Elipse 49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182" name="Elipse 50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</p:grpSp>
          <p:cxnSp>
            <p:nvCxnSpPr>
              <p:cNvPr id="6178" name="Conector reto 46"/>
              <p:cNvCxnSpPr>
                <a:cxnSpLocks noChangeShapeType="1"/>
              </p:cNvCxnSpPr>
              <p:nvPr/>
            </p:nvCxnSpPr>
            <p:spPr bwMode="auto">
              <a:xfrm>
                <a:off x="5856430" y="3775013"/>
                <a:ext cx="821892" cy="3558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179" name="Conector reto 67"/>
              <p:cNvCxnSpPr>
                <a:cxnSpLocks noChangeShapeType="1"/>
              </p:cNvCxnSpPr>
              <p:nvPr/>
            </p:nvCxnSpPr>
            <p:spPr bwMode="auto">
              <a:xfrm rot="5400000">
                <a:off x="5661211" y="3958844"/>
                <a:ext cx="386166" cy="4273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75" name="CaixaDeTexto 74"/>
            <p:cNvSpPr txBox="1">
              <a:spLocks noChangeArrowheads="1"/>
            </p:cNvSpPr>
            <p:nvPr/>
          </p:nvSpPr>
          <p:spPr bwMode="auto">
            <a:xfrm>
              <a:off x="4593772" y="3915044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76" name="CaixaDeTexto 75"/>
            <p:cNvSpPr txBox="1">
              <a:spLocks noChangeArrowheads="1"/>
            </p:cNvSpPr>
            <p:nvPr/>
          </p:nvSpPr>
          <p:spPr bwMode="auto">
            <a:xfrm>
              <a:off x="5643404" y="3497302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grpSp>
        <p:nvGrpSpPr>
          <p:cNvPr id="21" name="Grupo 78"/>
          <p:cNvGrpSpPr>
            <a:grpSpLocks/>
          </p:cNvGrpSpPr>
          <p:nvPr/>
        </p:nvGrpSpPr>
        <p:grpSpPr bwMode="auto">
          <a:xfrm>
            <a:off x="4356100" y="5429250"/>
            <a:ext cx="1716088" cy="1260475"/>
            <a:chOff x="4356892" y="3143248"/>
            <a:chExt cx="1715306" cy="1260000"/>
          </a:xfrm>
        </p:grpSpPr>
        <p:grpSp>
          <p:nvGrpSpPr>
            <p:cNvPr id="6155" name="Grupo 79"/>
            <p:cNvGrpSpPr>
              <a:grpSpLocks/>
            </p:cNvGrpSpPr>
            <p:nvPr/>
          </p:nvGrpSpPr>
          <p:grpSpPr bwMode="auto">
            <a:xfrm>
              <a:off x="4356781" y="3143083"/>
              <a:ext cx="1715417" cy="1260165"/>
              <a:chOff x="5429145" y="3357397"/>
              <a:chExt cx="1715417" cy="1260165"/>
            </a:xfrm>
          </p:grpSpPr>
          <p:grpSp>
            <p:nvGrpSpPr>
              <p:cNvPr id="6158" name="Grupo 82"/>
              <p:cNvGrpSpPr>
                <a:grpSpLocks/>
              </p:cNvGrpSpPr>
              <p:nvPr/>
            </p:nvGrpSpPr>
            <p:grpSpPr bwMode="auto">
              <a:xfrm>
                <a:off x="5429145" y="3357397"/>
                <a:ext cx="1715417" cy="1260165"/>
                <a:chOff x="5429145" y="1928637"/>
                <a:chExt cx="1715417" cy="1260165"/>
              </a:xfrm>
            </p:grpSpPr>
            <p:grpSp>
              <p:nvGrpSpPr>
                <p:cNvPr id="6160" name="Grupo 37"/>
                <p:cNvGrpSpPr>
                  <a:grpSpLocks/>
                </p:cNvGrpSpPr>
                <p:nvPr/>
              </p:nvGrpSpPr>
              <p:grpSpPr bwMode="auto">
                <a:xfrm>
                  <a:off x="5429145" y="1928637"/>
                  <a:ext cx="1715417" cy="1260165"/>
                  <a:chOff x="4928268" y="2214389"/>
                  <a:chExt cx="1980128" cy="1260165"/>
                </a:xfrm>
              </p:grpSpPr>
              <p:grpSp>
                <p:nvGrpSpPr>
                  <p:cNvPr id="6163" name="Grupo 35"/>
                  <p:cNvGrpSpPr>
                    <a:grpSpLocks/>
                  </p:cNvGrpSpPr>
                  <p:nvPr/>
                </p:nvGrpSpPr>
                <p:grpSpPr bwMode="auto">
                  <a:xfrm>
                    <a:off x="4928268" y="2214554"/>
                    <a:ext cx="1979948" cy="1260000"/>
                    <a:chOff x="4928396" y="2214554"/>
                    <a:chExt cx="2002646" cy="928694"/>
                  </a:xfrm>
                </p:grpSpPr>
                <p:cxnSp>
                  <p:nvCxnSpPr>
                    <p:cNvPr id="6169" name="Conector reto 94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464843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0" name="Conector reto 95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4965107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1" name="Conector reto 96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46537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2" name="Conector reto 97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5965635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73" name="Conector reto 98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>
                      <a:off x="6465901" y="2678107"/>
                      <a:ext cx="92869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6164" name="Grupo 36"/>
                  <p:cNvGrpSpPr>
                    <a:grpSpLocks/>
                  </p:cNvGrpSpPr>
                  <p:nvPr/>
                </p:nvGrpSpPr>
                <p:grpSpPr bwMode="auto">
                  <a:xfrm>
                    <a:off x="4928396" y="2214389"/>
                    <a:ext cx="1980000" cy="1259907"/>
                    <a:chOff x="4929190" y="2285992"/>
                    <a:chExt cx="2000264" cy="1287472"/>
                  </a:xfrm>
                </p:grpSpPr>
                <p:cxnSp>
                  <p:nvCxnSpPr>
                    <p:cNvPr id="6165" name="Conector reto 9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285992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6" name="Conector reto 9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2714620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7" name="Conector reto 9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143248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6168" name="Conector reto 9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929190" y="3571876"/>
                      <a:ext cx="2000264" cy="1588"/>
                    </a:xfrm>
                    <a:prstGeom prst="line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  <p:sp>
              <p:nvSpPr>
                <p:cNvPr id="6161" name="Elipse 86"/>
                <p:cNvSpPr>
                  <a:spLocks noChangeArrowheads="1"/>
                </p:cNvSpPr>
                <p:nvPr/>
              </p:nvSpPr>
              <p:spPr bwMode="auto">
                <a:xfrm>
                  <a:off x="5819899" y="2730303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6162" name="Elipse 87"/>
                <p:cNvSpPr>
                  <a:spLocks noChangeArrowheads="1"/>
                </p:cNvSpPr>
                <p:nvPr/>
              </p:nvSpPr>
              <p:spPr bwMode="auto">
                <a:xfrm>
                  <a:off x="6683774" y="2323977"/>
                  <a:ext cx="71438" cy="71438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pt-BR" altLang="pt-BR" sz="1600" dirty="0">
                    <a:latin typeface="Tahoma" panose="020B0604030504040204" pitchFamily="34" charset="0"/>
                  </a:endParaRPr>
                </a:p>
              </p:txBody>
            </p:sp>
          </p:grpSp>
          <p:cxnSp>
            <p:nvCxnSpPr>
              <p:cNvPr id="6159" name="Conector reto 83"/>
              <p:cNvCxnSpPr>
                <a:cxnSpLocks noChangeShapeType="1"/>
              </p:cNvCxnSpPr>
              <p:nvPr/>
            </p:nvCxnSpPr>
            <p:spPr bwMode="auto">
              <a:xfrm>
                <a:off x="5856430" y="3775013"/>
                <a:ext cx="821892" cy="3558"/>
              </a:xfrm>
              <a:prstGeom prst="line">
                <a:avLst/>
              </a:prstGeom>
              <a:noFill/>
              <a:ln w="19050" algn="ctr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6156" name="CaixaDeTexto 80"/>
            <p:cNvSpPr txBox="1">
              <a:spLocks noChangeArrowheads="1"/>
            </p:cNvSpPr>
            <p:nvPr/>
          </p:nvSpPr>
          <p:spPr bwMode="auto">
            <a:xfrm>
              <a:off x="4593772" y="3915044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157" name="CaixaDeTexto 81"/>
            <p:cNvSpPr txBox="1">
              <a:spLocks noChangeArrowheads="1"/>
            </p:cNvSpPr>
            <p:nvPr/>
          </p:nvSpPr>
          <p:spPr bwMode="auto">
            <a:xfrm>
              <a:off x="5643404" y="3497302"/>
              <a:ext cx="24237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>
                  <a:latin typeface="Times New Roman" charset="0"/>
                  <a:cs typeface="Times New Roman" charset="0"/>
                </a:rPr>
                <a:t>j</a:t>
              </a: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FE147-D1AB-41A0-BEAB-DE4481CFFC1A}" type="slidenum">
              <a:rPr lang="pt-BR"/>
              <a:pPr>
                <a:defRPr/>
              </a:pPr>
              <a:t>4</a:t>
            </a:fld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6228184" y="1405593"/>
            <a:ext cx="2983509" cy="4770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euclidian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manhattan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minkowski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“, p=p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9" name="Retângulo 12"/>
          <p:cNvSpPr>
            <a:spLocks noChangeArrowheads="1"/>
          </p:cNvSpPr>
          <p:nvPr/>
        </p:nvSpPr>
        <p:spPr bwMode="auto">
          <a:xfrm>
            <a:off x="428625" y="1397466"/>
            <a:ext cx="305359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  <a:sym typeface="Symbol" pitchFamily="18" charset="2"/>
              </a:rPr>
              <a:t>Distância entre pares de pontos</a:t>
            </a:r>
          </a:p>
        </p:txBody>
      </p:sp>
      <p:sp>
        <p:nvSpPr>
          <p:cNvPr id="3" name="Retângulo 12">
            <a:extLst>
              <a:ext uri="{FF2B5EF4-FFF2-40B4-BE49-F238E27FC236}">
                <a16:creationId xmlns:a16="http://schemas.microsoft.com/office/drawing/2014/main" id="{37C7F75C-C0D5-5BF9-716B-1E15377BD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599" y="6217694"/>
            <a:ext cx="27319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Calcula a distância entre todos os pares de pontos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cs typeface="Times New Roman" panose="02020603050405020304" pitchFamily="18" charset="0"/>
                <a:sym typeface="Symbol" pitchFamily="18" charset="2"/>
              </a:rPr>
              <a:t>Geram matrizes </a:t>
            </a:r>
            <a:r>
              <a:rPr lang="pt-BR" altLang="pt-BR" sz="1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 x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4820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4901" name="CaixaDeTexto 6"/>
          <p:cNvSpPr txBox="1">
            <a:spLocks noChangeArrowheads="1"/>
          </p:cNvSpPr>
          <p:nvPr/>
        </p:nvSpPr>
        <p:spPr bwMode="auto">
          <a:xfrm>
            <a:off x="3765550" y="1785938"/>
            <a:ext cx="1148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1</a:t>
            </a:r>
            <a:r>
              <a:rPr lang="pt-BR" altLang="pt-BR" sz="1600" u="sng" baseline="30000">
                <a:latin typeface="Tahoma" panose="020B0604030504040204" pitchFamily="34" charset="0"/>
              </a:rPr>
              <a:t>a</a:t>
            </a:r>
            <a:r>
              <a:rPr lang="pt-BR" altLang="pt-BR" sz="1600">
                <a:latin typeface="Tahoma" panose="020B0604030504040204" pitchFamily="34" charset="0"/>
              </a:rPr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81111C-7AE6-4369-9611-D3BF7AEDE13C}" type="slidenum">
              <a:rPr lang="pt-BR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5844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5925" name="CaixaDeTexto 7"/>
          <p:cNvSpPr txBox="1">
            <a:spLocks noChangeArrowheads="1"/>
          </p:cNvSpPr>
          <p:nvPr/>
        </p:nvSpPr>
        <p:spPr bwMode="auto">
          <a:xfrm>
            <a:off x="3765550" y="1785938"/>
            <a:ext cx="1148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2</a:t>
            </a:r>
            <a:r>
              <a:rPr lang="pt-BR" altLang="pt-BR" sz="1600" u="sng" baseline="30000">
                <a:latin typeface="Tahoma" panose="020B0604030504040204" pitchFamily="34" charset="0"/>
              </a:rPr>
              <a:t>a</a:t>
            </a:r>
            <a:r>
              <a:rPr lang="pt-BR" altLang="pt-BR" sz="1600">
                <a:latin typeface="Tahoma" panose="020B0604030504040204" pitchFamily="34" charset="0"/>
              </a:rPr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5F41-59C1-44CF-BB58-231C56BD09A2}" type="slidenum">
              <a:rPr lang="pt-BR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6868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6949" name="CaixaDeTexto 6"/>
          <p:cNvSpPr txBox="1">
            <a:spLocks noChangeArrowheads="1"/>
          </p:cNvSpPr>
          <p:nvPr/>
        </p:nvSpPr>
        <p:spPr bwMode="auto">
          <a:xfrm>
            <a:off x="3765550" y="1785938"/>
            <a:ext cx="11481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3</a:t>
            </a:r>
            <a:r>
              <a:rPr lang="pt-BR" altLang="pt-BR" sz="1600" u="sng" baseline="30000">
                <a:latin typeface="Tahoma" panose="020B0604030504040204" pitchFamily="34" charset="0"/>
              </a:rPr>
              <a:t>a</a:t>
            </a:r>
            <a:r>
              <a:rPr lang="pt-BR" altLang="pt-BR" sz="1600">
                <a:latin typeface="Tahoma" panose="020B0604030504040204" pitchFamily="34" charset="0"/>
              </a:rPr>
              <a:t> iteração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84D5C-769D-4C09-9DBA-DB7AE9F6617F}" type="slidenum">
              <a:rPr lang="pt-BR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000250"/>
            <a:ext cx="47910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 err="1"/>
              <a:t>K-médias</a:t>
            </a:r>
            <a:endParaRPr lang="pt-BR" dirty="0"/>
          </a:p>
        </p:txBody>
      </p:sp>
      <p:sp>
        <p:nvSpPr>
          <p:cNvPr id="37892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358188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Exemplo 2D: k = 4, distância euclidiana </a:t>
            </a:r>
          </a:p>
        </p:txBody>
      </p:sp>
      <p:graphicFrame>
        <p:nvGraphicFramePr>
          <p:cNvPr id="49" name="Tabela 48"/>
          <p:cNvGraphicFramePr>
            <a:graphicFrameLocks noGrp="1"/>
          </p:cNvGraphicFramePr>
          <p:nvPr/>
        </p:nvGraphicFramePr>
        <p:xfrm>
          <a:off x="6357938" y="1714500"/>
          <a:ext cx="1428750" cy="4408484"/>
        </p:xfrm>
        <a:graphic>
          <a:graphicData uri="http://schemas.openxmlformats.org/drawingml/2006/table">
            <a:tbl>
              <a:tblPr/>
              <a:tblGrid>
                <a:gridCol w="47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554">
                <a:tc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t-BR" sz="1200" b="0" i="0" u="none" strike="noStrike" baseline="-2500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91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7973" name="CaixaDeTexto 6"/>
          <p:cNvSpPr txBox="1">
            <a:spLocks noChangeArrowheads="1"/>
          </p:cNvSpPr>
          <p:nvPr/>
        </p:nvSpPr>
        <p:spPr bwMode="auto">
          <a:xfrm>
            <a:off x="4397375" y="1785938"/>
            <a:ext cx="52770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>
                <a:latin typeface="Tahoma" panose="020B0604030504040204" pitchFamily="34" charset="0"/>
              </a:rPr>
              <a:t>FIM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E015-5BE8-4F49-80CB-3EDAF1486496}" type="slidenum">
              <a:rPr lang="pt-BR"/>
              <a:pPr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7" y="2060848"/>
            <a:ext cx="445452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K-médias no R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9388" y="1447800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3663" indent="-93663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x1&lt;-c(0.08,0.09,0.11,0.10,0.13,0.13,0.13,0.15,0.17,0.18,0.23,0.23,0.24,0.25,0.32,0.34,0.38,0.39,0.41,0.41,0.45,0.49,0.53)	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x2&lt;-c(0.29,0.23,0.15,0.53,0.19,0.25,0.58,0.46,0.55,0.32,0.03,0.6,0.43,0.52,0.57,0.28,0.45,0.15,0.52,0.31,0.21,0.35,0.09)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data&lt;-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cbind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(x1,x2)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&lt;-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kmeans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(data,4)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plot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data,col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alt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fit$cluster</a:t>
            </a:r>
            <a:r>
              <a:rPr lang="pt-BR" alt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45</a:t>
            </a:fld>
            <a:endParaRPr lang="pt-BR"/>
          </a:p>
        </p:txBody>
      </p:sp>
      <p:grpSp>
        <p:nvGrpSpPr>
          <p:cNvPr id="18" name="Grupo 17"/>
          <p:cNvGrpSpPr/>
          <p:nvPr/>
        </p:nvGrpSpPr>
        <p:grpSpPr>
          <a:xfrm>
            <a:off x="883841" y="1412776"/>
            <a:ext cx="7216551" cy="4811034"/>
            <a:chOff x="467544" y="1412776"/>
            <a:chExt cx="7216551" cy="481103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1412776"/>
              <a:ext cx="2405517" cy="2405517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061" y="1412776"/>
              <a:ext cx="2405517" cy="2405517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78" y="1412776"/>
              <a:ext cx="2405517" cy="2405517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44" y="3818293"/>
              <a:ext cx="2405517" cy="2405517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73061" y="3818293"/>
              <a:ext cx="2405517" cy="240551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8578" y="3818293"/>
              <a:ext cx="2405517" cy="2405517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2465577" y="3479739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B1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839034" y="3479739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B2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7244551" y="3479739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B3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433517" y="5885256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B4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4839034" y="5885256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B5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7244551" y="5885256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B7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876357" y="6269719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TM/</a:t>
            </a:r>
            <a:r>
              <a:rPr lang="pt-BR" dirty="0" err="1">
                <a:latin typeface="Tahoma" panose="020B0604030504040204" pitchFamily="34" charset="0"/>
              </a:rPr>
              <a:t>Landsat</a:t>
            </a:r>
            <a:endParaRPr lang="pt-BR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522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46</a:t>
            </a:fld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3395502" y="6309320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TM/</a:t>
            </a:r>
            <a:r>
              <a:rPr lang="pt-BR" dirty="0" err="1">
                <a:latin typeface="Tahoma" panose="020B0604030504040204" pitchFamily="34" charset="0"/>
              </a:rPr>
              <a:t>Landsat</a:t>
            </a:r>
            <a:r>
              <a:rPr lang="pt-BR" dirty="0">
                <a:latin typeface="Tahoma" panose="020B0604030504040204" pitchFamily="34" charset="0"/>
              </a:rPr>
              <a:t> 5R4G3B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99" y="1412776"/>
            <a:ext cx="4811034" cy="48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574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47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K-médias (6 bandas)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2 classes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iterações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539035" y="5733256"/>
            <a:ext cx="248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10552820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48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K-médias (6 bandas)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5 classes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iterações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39035" y="5733256"/>
            <a:ext cx="248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3778593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8" y="1611456"/>
            <a:ext cx="3960000" cy="3960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1456"/>
            <a:ext cx="396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Exemplo K-médias em imagens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49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68" y="1466316"/>
            <a:ext cx="1386620" cy="138662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620131" y="566124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K-médias (6 bandas)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classes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iterações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539035" y="5733256"/>
            <a:ext cx="2486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1000 amostras por classe</a:t>
            </a:r>
          </a:p>
        </p:txBody>
      </p:sp>
    </p:spTree>
    <p:extLst>
      <p:ext uri="{BB962C8B-B14F-4D97-AF65-F5344CB8AC3E}">
        <p14:creationId xmlns:p14="http://schemas.microsoft.com/office/powerpoint/2010/main" val="8399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Medidas de Distância</a:t>
            </a:r>
          </a:p>
        </p:txBody>
      </p:sp>
      <p:grpSp>
        <p:nvGrpSpPr>
          <p:cNvPr id="6147" name="Grupo 21"/>
          <p:cNvGrpSpPr>
            <a:grpSpLocks/>
          </p:cNvGrpSpPr>
          <p:nvPr/>
        </p:nvGrpSpPr>
        <p:grpSpPr bwMode="auto">
          <a:xfrm>
            <a:off x="757920" y="1602309"/>
            <a:ext cx="3053668" cy="1180974"/>
            <a:chOff x="428596" y="1928802"/>
            <a:chExt cx="3053673" cy="1180795"/>
          </a:xfrm>
        </p:grpSpPr>
        <p:graphicFrame>
          <p:nvGraphicFramePr>
            <p:cNvPr id="62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519820"/>
                </p:ext>
              </p:extLst>
            </p:nvPr>
          </p:nvGraphicFramePr>
          <p:xfrm>
            <a:off x="526339" y="2603262"/>
            <a:ext cx="2955930" cy="506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70000" imgH="355320" progId="Equation.DSMT4">
                    <p:embed/>
                  </p:oleObj>
                </mc:Choice>
                <mc:Fallback>
                  <p:oleObj name="Equation" r:id="rId3" imgW="2070000" imgH="355320" progId="Equation.DSMT4">
                    <p:embed/>
                    <p:pic>
                      <p:nvPicPr>
                        <p:cNvPr id="622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339" y="2603262"/>
                          <a:ext cx="2955930" cy="506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21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2468950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</a:t>
              </a:r>
              <a:r>
                <a:rPr lang="pt-BR" altLang="pt-BR" sz="1600" dirty="0" err="1">
                  <a:latin typeface="Tahoma" panose="020B0604030504040204" pitchFamily="34" charset="0"/>
                  <a:sym typeface="Symbol" pitchFamily="18" charset="2"/>
                </a:rPr>
                <a:t>Mahalanobis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FE147-D1AB-41A0-BEAB-DE4481CFFC1A}" type="slidenum">
              <a:rPr lang="pt-BR"/>
              <a:pPr>
                <a:defRPr/>
              </a:pPr>
              <a:t>5</a:t>
            </a:fld>
            <a:endParaRPr lang="pt-BR"/>
          </a:p>
        </p:txBody>
      </p:sp>
      <p:sp>
        <p:nvSpPr>
          <p:cNvPr id="78" name="Retângulo 77"/>
          <p:cNvSpPr/>
          <p:nvPr/>
        </p:nvSpPr>
        <p:spPr>
          <a:xfrm>
            <a:off x="6230528" y="1538783"/>
            <a:ext cx="237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mahalanobis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(x, center,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cov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3998280" y="1556792"/>
            <a:ext cx="1716088" cy="1260475"/>
            <a:chOff x="4356100" y="1785938"/>
            <a:chExt cx="1716088" cy="1260475"/>
          </a:xfrm>
        </p:grpSpPr>
        <p:grpSp>
          <p:nvGrpSpPr>
            <p:cNvPr id="6199" name="Grupo 37"/>
            <p:cNvGrpSpPr>
              <a:grpSpLocks/>
            </p:cNvGrpSpPr>
            <p:nvPr/>
          </p:nvGrpSpPr>
          <p:grpSpPr bwMode="auto">
            <a:xfrm>
              <a:off x="4356100" y="1785938"/>
              <a:ext cx="1716088" cy="1260475"/>
              <a:chOff x="4928396" y="2214554"/>
              <a:chExt cx="1980000" cy="1260000"/>
            </a:xfrm>
          </p:grpSpPr>
          <p:grpSp>
            <p:nvGrpSpPr>
              <p:cNvPr id="6202" name="Grupo 35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8396" y="2214554"/>
                <a:chExt cx="2002646" cy="928694"/>
              </a:xfrm>
            </p:grpSpPr>
            <p:cxnSp>
              <p:nvCxnSpPr>
                <p:cNvPr id="6208" name="Conector reto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64843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9" name="Conector reto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65107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0" name="Conector reto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6537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1" name="Conector reto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65635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12" name="Conector reto 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6590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6203" name="Grupo 36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9190" y="2285992"/>
                <a:chExt cx="2000264" cy="1287472"/>
              </a:xfrm>
            </p:grpSpPr>
            <p:cxnSp>
              <p:nvCxnSpPr>
                <p:cNvPr id="6204" name="Conector reto 31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285992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5" name="Conector reto 32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714620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6" name="Conector reto 33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143248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207" name="Conector reto 34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571876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79" name="Elipse 39"/>
            <p:cNvSpPr>
              <a:spLocks noChangeArrowheads="1"/>
            </p:cNvSpPr>
            <p:nvPr/>
          </p:nvSpPr>
          <p:spPr bwMode="auto">
            <a:xfrm>
              <a:off x="5408168" y="210567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1" name="Elipse 39"/>
            <p:cNvSpPr>
              <a:spLocks noChangeArrowheads="1"/>
            </p:cNvSpPr>
            <p:nvPr/>
          </p:nvSpPr>
          <p:spPr bwMode="auto">
            <a:xfrm>
              <a:off x="5575454" y="202358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2" name="Elipse 39"/>
            <p:cNvSpPr>
              <a:spLocks noChangeArrowheads="1"/>
            </p:cNvSpPr>
            <p:nvPr/>
          </p:nvSpPr>
          <p:spPr bwMode="auto">
            <a:xfrm>
              <a:off x="5728705" y="209236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3" name="Elipse 39"/>
            <p:cNvSpPr>
              <a:spLocks noChangeArrowheads="1"/>
            </p:cNvSpPr>
            <p:nvPr/>
          </p:nvSpPr>
          <p:spPr bwMode="auto">
            <a:xfrm>
              <a:off x="5885683" y="22221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4" name="Elipse 39"/>
            <p:cNvSpPr>
              <a:spLocks noChangeArrowheads="1"/>
            </p:cNvSpPr>
            <p:nvPr/>
          </p:nvSpPr>
          <p:spPr bwMode="auto">
            <a:xfrm>
              <a:off x="5578442" y="234949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5" name="Elipse 39"/>
            <p:cNvSpPr>
              <a:spLocks noChangeArrowheads="1"/>
            </p:cNvSpPr>
            <p:nvPr/>
          </p:nvSpPr>
          <p:spPr bwMode="auto">
            <a:xfrm>
              <a:off x="5443903" y="223163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6" name="Elipse 39"/>
            <p:cNvSpPr>
              <a:spLocks noChangeArrowheads="1"/>
            </p:cNvSpPr>
            <p:nvPr/>
          </p:nvSpPr>
          <p:spPr bwMode="auto">
            <a:xfrm>
              <a:off x="5825388" y="238522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7" name="Elipse 39"/>
            <p:cNvSpPr>
              <a:spLocks noChangeArrowheads="1"/>
            </p:cNvSpPr>
            <p:nvPr/>
          </p:nvSpPr>
          <p:spPr bwMode="auto">
            <a:xfrm>
              <a:off x="5690849" y="226736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8" name="Elipse 39"/>
            <p:cNvSpPr>
              <a:spLocks noChangeArrowheads="1"/>
            </p:cNvSpPr>
            <p:nvPr/>
          </p:nvSpPr>
          <p:spPr bwMode="auto">
            <a:xfrm>
              <a:off x="5442805" y="195212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89" name="Elipse 39"/>
            <p:cNvSpPr>
              <a:spLocks noChangeArrowheads="1"/>
            </p:cNvSpPr>
            <p:nvPr/>
          </p:nvSpPr>
          <p:spPr bwMode="auto">
            <a:xfrm>
              <a:off x="5692970" y="1981209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6196" name="CaixaDeTexto 73"/>
            <p:cNvSpPr txBox="1">
              <a:spLocks noChangeArrowheads="1"/>
            </p:cNvSpPr>
            <p:nvPr/>
          </p:nvSpPr>
          <p:spPr bwMode="auto">
            <a:xfrm>
              <a:off x="5828343" y="2320524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j</a:t>
              </a:r>
            </a:p>
          </p:txBody>
        </p:sp>
        <p:sp>
          <p:nvSpPr>
            <p:cNvPr id="91" name="Elipse 39"/>
            <p:cNvSpPr>
              <a:spLocks noChangeArrowheads="1"/>
            </p:cNvSpPr>
            <p:nvPr/>
          </p:nvSpPr>
          <p:spPr bwMode="auto">
            <a:xfrm>
              <a:off x="5563181" y="2214398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cxnSp>
          <p:nvCxnSpPr>
            <p:cNvPr id="6197" name="Conector reto 42"/>
            <p:cNvCxnSpPr>
              <a:cxnSpLocks noChangeShapeType="1"/>
              <a:endCxn id="5" idx="2"/>
            </p:cNvCxnSpPr>
            <p:nvPr/>
          </p:nvCxnSpPr>
          <p:spPr bwMode="auto">
            <a:xfrm flipV="1">
              <a:off x="4783553" y="2335436"/>
              <a:ext cx="727884" cy="286987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195" name="CaixaDeTexto 72"/>
            <p:cNvSpPr txBox="1">
              <a:spLocks noChangeArrowheads="1"/>
            </p:cNvSpPr>
            <p:nvPr/>
          </p:nvSpPr>
          <p:spPr bwMode="auto">
            <a:xfrm>
              <a:off x="4593088" y="2568915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6200" name="Elipse 38"/>
            <p:cNvSpPr>
              <a:spLocks noChangeArrowheads="1"/>
            </p:cNvSpPr>
            <p:nvPr/>
          </p:nvSpPr>
          <p:spPr bwMode="auto">
            <a:xfrm>
              <a:off x="4746921" y="258774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5" name="Elipse 4"/>
            <p:cNvSpPr/>
            <p:nvPr/>
          </p:nvSpPr>
          <p:spPr bwMode="auto">
            <a:xfrm rot="19206269">
              <a:off x="5462065" y="1843415"/>
              <a:ext cx="424187" cy="711973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6854697" y="3752701"/>
            <a:ext cx="1716088" cy="1260475"/>
            <a:chOff x="4358290" y="3859958"/>
            <a:chExt cx="1716088" cy="1260475"/>
          </a:xfrm>
        </p:grpSpPr>
        <p:grpSp>
          <p:nvGrpSpPr>
            <p:cNvPr id="98" name="Grupo 37"/>
            <p:cNvGrpSpPr>
              <a:grpSpLocks/>
            </p:cNvGrpSpPr>
            <p:nvPr/>
          </p:nvGrpSpPr>
          <p:grpSpPr bwMode="auto">
            <a:xfrm>
              <a:off x="4358290" y="3859958"/>
              <a:ext cx="1716088" cy="1260475"/>
              <a:chOff x="4928396" y="2214554"/>
              <a:chExt cx="1980000" cy="1260000"/>
            </a:xfrm>
          </p:grpSpPr>
          <p:grpSp>
            <p:nvGrpSpPr>
              <p:cNvPr id="115" name="Grupo 35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8396" y="2214554"/>
                <a:chExt cx="2002646" cy="928694"/>
              </a:xfrm>
            </p:grpSpPr>
            <p:cxnSp>
              <p:nvCxnSpPr>
                <p:cNvPr id="121" name="Conector reto 24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464843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2" name="Conector reto 2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65107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3" name="Conector reto 26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46537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4" name="Conector reto 27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5965635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5" name="Conector reto 2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65901" y="2678107"/>
                  <a:ext cx="92869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116" name="Grupo 36"/>
              <p:cNvGrpSpPr>
                <a:grpSpLocks/>
              </p:cNvGrpSpPr>
              <p:nvPr/>
            </p:nvGrpSpPr>
            <p:grpSpPr bwMode="auto">
              <a:xfrm>
                <a:off x="4928396" y="2214554"/>
                <a:ext cx="1980000" cy="1260000"/>
                <a:chOff x="4929190" y="2285992"/>
                <a:chExt cx="2000264" cy="1287472"/>
              </a:xfrm>
            </p:grpSpPr>
            <p:cxnSp>
              <p:nvCxnSpPr>
                <p:cNvPr id="117" name="Conector reto 31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285992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8" name="Conector reto 32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2714620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9" name="Conector reto 33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143248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0" name="Conector reto 34"/>
                <p:cNvCxnSpPr>
                  <a:cxnSpLocks noChangeShapeType="1"/>
                </p:cNvCxnSpPr>
                <p:nvPr/>
              </p:nvCxnSpPr>
              <p:spPr bwMode="auto">
                <a:xfrm>
                  <a:off x="4929190" y="3571876"/>
                  <a:ext cx="200026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99" name="Elipse 39"/>
            <p:cNvSpPr>
              <a:spLocks noChangeArrowheads="1"/>
            </p:cNvSpPr>
            <p:nvPr/>
          </p:nvSpPr>
          <p:spPr bwMode="auto">
            <a:xfrm>
              <a:off x="5410358" y="417969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0" name="Elipse 39"/>
            <p:cNvSpPr>
              <a:spLocks noChangeArrowheads="1"/>
            </p:cNvSpPr>
            <p:nvPr/>
          </p:nvSpPr>
          <p:spPr bwMode="auto">
            <a:xfrm>
              <a:off x="5577644" y="409760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1" name="Elipse 39"/>
            <p:cNvSpPr>
              <a:spLocks noChangeArrowheads="1"/>
            </p:cNvSpPr>
            <p:nvPr/>
          </p:nvSpPr>
          <p:spPr bwMode="auto">
            <a:xfrm>
              <a:off x="5730895" y="416638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2" name="Elipse 39"/>
            <p:cNvSpPr>
              <a:spLocks noChangeArrowheads="1"/>
            </p:cNvSpPr>
            <p:nvPr/>
          </p:nvSpPr>
          <p:spPr bwMode="auto">
            <a:xfrm>
              <a:off x="5887873" y="429621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3" name="Elipse 39"/>
            <p:cNvSpPr>
              <a:spLocks noChangeArrowheads="1"/>
            </p:cNvSpPr>
            <p:nvPr/>
          </p:nvSpPr>
          <p:spPr bwMode="auto">
            <a:xfrm>
              <a:off x="5580632" y="442351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4" name="Elipse 39"/>
            <p:cNvSpPr>
              <a:spLocks noChangeArrowheads="1"/>
            </p:cNvSpPr>
            <p:nvPr/>
          </p:nvSpPr>
          <p:spPr bwMode="auto">
            <a:xfrm>
              <a:off x="5446093" y="4305655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5" name="Elipse 39"/>
            <p:cNvSpPr>
              <a:spLocks noChangeArrowheads="1"/>
            </p:cNvSpPr>
            <p:nvPr/>
          </p:nvSpPr>
          <p:spPr bwMode="auto">
            <a:xfrm>
              <a:off x="5827578" y="445924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6" name="Elipse 39"/>
            <p:cNvSpPr>
              <a:spLocks noChangeArrowheads="1"/>
            </p:cNvSpPr>
            <p:nvPr/>
          </p:nvSpPr>
          <p:spPr bwMode="auto">
            <a:xfrm>
              <a:off x="5693039" y="4341387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7" name="Elipse 39"/>
            <p:cNvSpPr>
              <a:spLocks noChangeArrowheads="1"/>
            </p:cNvSpPr>
            <p:nvPr/>
          </p:nvSpPr>
          <p:spPr bwMode="auto">
            <a:xfrm>
              <a:off x="5444995" y="402614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8" name="Elipse 39"/>
            <p:cNvSpPr>
              <a:spLocks noChangeArrowheads="1"/>
            </p:cNvSpPr>
            <p:nvPr/>
          </p:nvSpPr>
          <p:spPr bwMode="auto">
            <a:xfrm>
              <a:off x="5695160" y="4055229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09" name="CaixaDeTexto 73"/>
            <p:cNvSpPr txBox="1">
              <a:spLocks noChangeArrowheads="1"/>
            </p:cNvSpPr>
            <p:nvPr/>
          </p:nvSpPr>
          <p:spPr bwMode="auto">
            <a:xfrm>
              <a:off x="5830533" y="4394544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j</a:t>
              </a:r>
            </a:p>
          </p:txBody>
        </p:sp>
        <p:sp>
          <p:nvSpPr>
            <p:cNvPr id="110" name="Elipse 39"/>
            <p:cNvSpPr>
              <a:spLocks noChangeArrowheads="1"/>
            </p:cNvSpPr>
            <p:nvPr/>
          </p:nvSpPr>
          <p:spPr bwMode="auto">
            <a:xfrm>
              <a:off x="5565371" y="4288418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cxnSp>
          <p:nvCxnSpPr>
            <p:cNvPr id="111" name="Conector reto 42"/>
            <p:cNvCxnSpPr>
              <a:cxnSpLocks noChangeShapeType="1"/>
              <a:endCxn id="114" idx="2"/>
            </p:cNvCxnSpPr>
            <p:nvPr/>
          </p:nvCxnSpPr>
          <p:spPr bwMode="auto">
            <a:xfrm flipV="1">
              <a:off x="4942778" y="4409456"/>
              <a:ext cx="570849" cy="233479"/>
            </a:xfrm>
            <a:prstGeom prst="line">
              <a:avLst/>
            </a:prstGeom>
            <a:noFill/>
            <a:ln w="19050" algn="ctr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2" name="CaixaDeTexto 72"/>
            <p:cNvSpPr txBox="1">
              <a:spLocks noChangeArrowheads="1"/>
            </p:cNvSpPr>
            <p:nvPr/>
          </p:nvSpPr>
          <p:spPr bwMode="auto">
            <a:xfrm>
              <a:off x="4466978" y="4732562"/>
              <a:ext cx="242484" cy="338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i="1" dirty="0">
                  <a:latin typeface="Times New Roman" charset="0"/>
                  <a:cs typeface="Times New Roman" charset="0"/>
                </a:rPr>
                <a:t>i</a:t>
              </a:r>
            </a:p>
          </p:txBody>
        </p:sp>
        <p:sp>
          <p:nvSpPr>
            <p:cNvPr id="113" name="Elipse 38"/>
            <p:cNvSpPr>
              <a:spLocks noChangeArrowheads="1"/>
            </p:cNvSpPr>
            <p:nvPr/>
          </p:nvSpPr>
          <p:spPr bwMode="auto">
            <a:xfrm>
              <a:off x="4749111" y="4661761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14" name="Elipse 113"/>
            <p:cNvSpPr/>
            <p:nvPr/>
          </p:nvSpPr>
          <p:spPr bwMode="auto">
            <a:xfrm rot="19206269">
              <a:off x="5464255" y="3917435"/>
              <a:ext cx="424187" cy="711973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sp>
          <p:nvSpPr>
            <p:cNvPr id="126" name="Elipse 38"/>
            <p:cNvSpPr>
              <a:spLocks noChangeArrowheads="1"/>
            </p:cNvSpPr>
            <p:nvPr/>
          </p:nvSpPr>
          <p:spPr bwMode="auto">
            <a:xfrm>
              <a:off x="4652593" y="4571470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7" name="Elipse 38"/>
            <p:cNvSpPr>
              <a:spLocks noChangeArrowheads="1"/>
            </p:cNvSpPr>
            <p:nvPr/>
          </p:nvSpPr>
          <p:spPr bwMode="auto">
            <a:xfrm>
              <a:off x="4799836" y="4542236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8" name="Elipse 38"/>
            <p:cNvSpPr>
              <a:spLocks noChangeArrowheads="1"/>
            </p:cNvSpPr>
            <p:nvPr/>
          </p:nvSpPr>
          <p:spPr bwMode="auto">
            <a:xfrm>
              <a:off x="4871307" y="47007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29" name="Elipse 38"/>
            <p:cNvSpPr>
              <a:spLocks noChangeArrowheads="1"/>
            </p:cNvSpPr>
            <p:nvPr/>
          </p:nvSpPr>
          <p:spPr bwMode="auto">
            <a:xfrm>
              <a:off x="4766291" y="4804582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0" name="Elipse 38"/>
            <p:cNvSpPr>
              <a:spLocks noChangeArrowheads="1"/>
            </p:cNvSpPr>
            <p:nvPr/>
          </p:nvSpPr>
          <p:spPr bwMode="auto">
            <a:xfrm>
              <a:off x="4647360" y="4720293"/>
              <a:ext cx="71471" cy="7146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t-BR" altLang="pt-BR" sz="1600" dirty="0">
                <a:latin typeface="Tahoma" panose="020B0604030504040204" pitchFamily="34" charset="0"/>
              </a:endParaRPr>
            </a:p>
          </p:txBody>
        </p:sp>
        <p:sp>
          <p:nvSpPr>
            <p:cNvPr id="131" name="Elipse 130"/>
            <p:cNvSpPr/>
            <p:nvPr/>
          </p:nvSpPr>
          <p:spPr bwMode="auto">
            <a:xfrm rot="19206269">
              <a:off x="4601020" y="4523043"/>
              <a:ext cx="360000" cy="360797"/>
            </a:xfrm>
            <a:prstGeom prst="ellipse">
              <a:avLst/>
            </a:prstGeom>
            <a:noFill/>
            <a:ln w="952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 dirty="0"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</p:grpSp>
      <p:grpSp>
        <p:nvGrpSpPr>
          <p:cNvPr id="134" name="Grupo 21"/>
          <p:cNvGrpSpPr>
            <a:grpSpLocks/>
          </p:cNvGrpSpPr>
          <p:nvPr/>
        </p:nvGrpSpPr>
        <p:grpSpPr bwMode="auto">
          <a:xfrm>
            <a:off x="757920" y="3212966"/>
            <a:ext cx="7039299" cy="1728202"/>
            <a:chOff x="156479" y="1928802"/>
            <a:chExt cx="7039307" cy="1727945"/>
          </a:xfrm>
        </p:grpSpPr>
        <p:graphicFrame>
          <p:nvGraphicFramePr>
            <p:cNvPr id="135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5397559"/>
                </p:ext>
              </p:extLst>
            </p:nvPr>
          </p:nvGraphicFramePr>
          <p:xfrm>
            <a:off x="259450" y="2322714"/>
            <a:ext cx="5392146" cy="1334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3797280" imgH="939600" progId="Equation.DSMT4">
                    <p:embed/>
                  </p:oleObj>
                </mc:Choice>
                <mc:Fallback>
                  <p:oleObj name="Equation" r:id="rId5" imgW="3797280" imgH="939600" progId="Equation.DSMT4">
                    <p:embed/>
                    <p:pic>
                      <p:nvPicPr>
                        <p:cNvPr id="135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450" y="2322714"/>
                          <a:ext cx="5392146" cy="1334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6" name="Retângulo 12"/>
            <p:cNvSpPr>
              <a:spLocks noChangeArrowheads="1"/>
            </p:cNvSpPr>
            <p:nvPr/>
          </p:nvSpPr>
          <p:spPr bwMode="auto">
            <a:xfrm>
              <a:off x="156479" y="1928802"/>
              <a:ext cx="7039307" cy="33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</a:t>
              </a:r>
              <a:r>
                <a:rPr lang="pt-BR" altLang="pt-BR" sz="1600" dirty="0" err="1">
                  <a:latin typeface="Tahoma" panose="020B0604030504040204" pitchFamily="34" charset="0"/>
                  <a:sym typeface="Symbol" pitchFamily="18" charset="2"/>
                </a:rPr>
                <a:t>Bhattacharyya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 (considerando uma distribuição </a:t>
              </a:r>
              <a:r>
                <a:rPr lang="pt-BR" altLang="pt-BR" sz="1600" dirty="0" err="1">
                  <a:latin typeface="Tahoma" panose="020B0604030504040204" pitchFamily="34" charset="0"/>
                  <a:sym typeface="Symbol" pitchFamily="18" charset="2"/>
                </a:rPr>
                <a:t>multigaussiana</a:t>
              </a: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138" name="Grupo 21"/>
          <p:cNvGrpSpPr>
            <a:grpSpLocks/>
          </p:cNvGrpSpPr>
          <p:nvPr/>
        </p:nvGrpSpPr>
        <p:grpSpPr bwMode="auto">
          <a:xfrm>
            <a:off x="757920" y="5117722"/>
            <a:ext cx="2875146" cy="867152"/>
            <a:chOff x="428596" y="1928802"/>
            <a:chExt cx="2875151" cy="867021"/>
          </a:xfrm>
        </p:grpSpPr>
        <p:graphicFrame>
          <p:nvGraphicFramePr>
            <p:cNvPr id="13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2135829"/>
                </p:ext>
              </p:extLst>
            </p:nvPr>
          </p:nvGraphicFramePr>
          <p:xfrm>
            <a:off x="610476" y="2399008"/>
            <a:ext cx="2176466" cy="396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523880" imgH="279360" progId="Equation.DSMT4">
                    <p:embed/>
                  </p:oleObj>
                </mc:Choice>
                <mc:Fallback>
                  <p:oleObj name="Equation" r:id="rId7" imgW="1523880" imgH="279360" progId="Equation.DSMT4">
                    <p:embed/>
                    <p:pic>
                      <p:nvPicPr>
                        <p:cNvPr id="13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476" y="2399008"/>
                          <a:ext cx="2176466" cy="3968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0" name="Retângulo 12"/>
            <p:cNvSpPr>
              <a:spLocks noChangeArrowheads="1"/>
            </p:cNvSpPr>
            <p:nvPr/>
          </p:nvSpPr>
          <p:spPr bwMode="auto">
            <a:xfrm>
              <a:off x="428596" y="1928802"/>
              <a:ext cx="2875151" cy="338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1600" dirty="0">
                  <a:latin typeface="Tahoma" panose="020B0604030504040204" pitchFamily="34" charset="0"/>
                  <a:sym typeface="Symbol" pitchFamily="18" charset="2"/>
                </a:rPr>
                <a:t>Distância de Jeffrey-</a:t>
              </a:r>
              <a:r>
                <a:rPr lang="pt-BR" altLang="pt-BR" sz="1600" dirty="0" err="1">
                  <a:latin typeface="Tahoma" panose="020B0604030504040204" pitchFamily="34" charset="0"/>
                  <a:sym typeface="Symbol" pitchFamily="18" charset="2"/>
                </a:rPr>
                <a:t>Matusita</a:t>
              </a:r>
              <a:endParaRPr lang="pt-BR" altLang="pt-BR" sz="1600" dirty="0">
                <a:latin typeface="Tahoma" panose="020B0604030504040204" pitchFamily="34" charset="0"/>
                <a:sym typeface="Symbol" pitchFamily="18" charset="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/>
              <p:cNvSpPr txBox="1"/>
              <p:nvPr/>
            </p:nvSpPr>
            <p:spPr>
              <a:xfrm>
                <a:off x="3774816" y="5589240"/>
                <a:ext cx="1728487" cy="355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0" smtClean="0">
                          <a:latin typeface="Cambria Math"/>
                        </a:rPr>
                        <m:t>0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≤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e>
                        <m:sub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𝐽𝑀</m:t>
                          </m:r>
                        </m:sub>
                      </m:sSub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𝑗</m:t>
                      </m:r>
                      <m:r>
                        <a:rPr lang="pt-BR" b="0" i="1" smtClean="0">
                          <a:latin typeface="Cambria Math"/>
                          <a:ea typeface="Cambria Math"/>
                        </a:rPr>
                        <m:t>)≤2</m:t>
                      </m:r>
                    </m:oMath>
                  </m:oMathPara>
                </a14:m>
                <a:endParaRPr lang="pt-BR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16" y="5589240"/>
                <a:ext cx="1728487" cy="355867"/>
              </a:xfrm>
              <a:prstGeom prst="rect">
                <a:avLst/>
              </a:prstGeom>
              <a:blipFill>
                <a:blip r:embed="rId9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tângulo 12"/>
          <p:cNvSpPr>
            <a:spLocks noChangeArrowheads="1"/>
          </p:cNvSpPr>
          <p:nvPr/>
        </p:nvSpPr>
        <p:spPr bwMode="auto">
          <a:xfrm>
            <a:off x="752079" y="1872120"/>
            <a:ext cx="28392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(distância de um ponto a uma nuvem)</a:t>
            </a:r>
          </a:p>
        </p:txBody>
      </p:sp>
      <p:sp>
        <p:nvSpPr>
          <p:cNvPr id="90" name="Retângulo 12"/>
          <p:cNvSpPr>
            <a:spLocks noChangeArrowheads="1"/>
          </p:cNvSpPr>
          <p:nvPr/>
        </p:nvSpPr>
        <p:spPr bwMode="auto">
          <a:xfrm>
            <a:off x="752079" y="3534326"/>
            <a:ext cx="1901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200" dirty="0">
                <a:latin typeface="Tahoma" panose="020B0604030504040204" pitchFamily="34" charset="0"/>
                <a:sym typeface="Symbol" pitchFamily="18" charset="2"/>
              </a:rPr>
              <a:t>(distância entre nuvens)</a:t>
            </a:r>
          </a:p>
        </p:txBody>
      </p:sp>
    </p:spTree>
    <p:extLst>
      <p:ext uri="{BB962C8B-B14F-4D97-AF65-F5344CB8AC3E}">
        <p14:creationId xmlns:p14="http://schemas.microsoft.com/office/powerpoint/2010/main" val="18957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50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7153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Normalização das variáveis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indicado quando as variáveis têm diferentes unidades ou variações muito diferentes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cuidado ao utilizar dados amostrais para se fazer a normalização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é aconselhável sempre apresentar uma tabela com os valores utilizados!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Método hierárquico</a:t>
            </a:r>
          </a:p>
          <a:p>
            <a:pPr marL="358775" indent="-358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adequado quando o número de elementos a agrupar é relativamente pequeno</a:t>
            </a:r>
          </a:p>
          <a:p>
            <a:pPr marL="358775" indent="-358775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a análise do </a:t>
            </a:r>
            <a:r>
              <a:rPr lang="pt-BR" dirty="0" err="1">
                <a:latin typeface="Tahoma" panose="020B0604030504040204" pitchFamily="34" charset="0"/>
              </a:rPr>
              <a:t>dendrograma</a:t>
            </a:r>
            <a:r>
              <a:rPr lang="pt-BR" dirty="0">
                <a:latin typeface="Tahoma" panose="020B0604030504040204" pitchFamily="34" charset="0"/>
              </a:rPr>
              <a:t> pode indicar o número de grupos ideal</a:t>
            </a:r>
          </a:p>
          <a:p>
            <a:pPr>
              <a:lnSpc>
                <a:spcPct val="150000"/>
              </a:lnSpc>
              <a:defRPr/>
            </a:pPr>
            <a:endParaRPr lang="pt-BR" dirty="0">
              <a:latin typeface="Tahoma" panose="020B060403050404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Método por </a:t>
            </a:r>
            <a:r>
              <a:rPr lang="pt-BR" dirty="0" err="1">
                <a:latin typeface="Tahoma" panose="020B0604030504040204" pitchFamily="34" charset="0"/>
              </a:rPr>
              <a:t>Particionamento</a:t>
            </a:r>
            <a:endParaRPr lang="pt-BR" dirty="0">
              <a:latin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indicado quando o número de elementos a agrupar é muito grande (imagens, p. ex.)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o número de grupos ideal depende de uma avaliação posterior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numa classificação de imagens, em geral, cada pixel é classificado independentemente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t-BR" dirty="0">
                <a:latin typeface="Tahoma" panose="020B0604030504040204" pitchFamily="34" charset="0"/>
              </a:rPr>
              <a:t>há implementações que consideram as relações espaciais!</a:t>
            </a:r>
          </a:p>
        </p:txBody>
      </p:sp>
    </p:spTree>
    <p:extLst>
      <p:ext uri="{BB962C8B-B14F-4D97-AF65-F5344CB8AC3E}">
        <p14:creationId xmlns:p14="http://schemas.microsoft.com/office/powerpoint/2010/main" val="498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m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44" y="2337162"/>
            <a:ext cx="2880000" cy="288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51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7807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Independente do método,  para gerar uma classificação final, há a necessidade de se atribuir a cada grupo (classe) uma classe temática de interesse.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8285" y="5234675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TM/</a:t>
            </a:r>
            <a:r>
              <a:rPr lang="pt-BR" dirty="0" err="1">
                <a:latin typeface="Tahoma" panose="020B0604030504040204" pitchFamily="34" charset="0"/>
              </a:rPr>
              <a:t>Landsat</a:t>
            </a:r>
            <a:r>
              <a:rPr lang="pt-BR" dirty="0">
                <a:latin typeface="Tahoma" panose="020B0604030504040204" pitchFamily="34" charset="0"/>
              </a:rPr>
              <a:t> 5R4G3B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37162"/>
            <a:ext cx="2880000" cy="28800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554511" y="5234675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K-médias (6 bandas)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classes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iterações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156176" y="2319263"/>
            <a:ext cx="2880000" cy="3253966"/>
            <a:chOff x="6156176" y="2319263"/>
            <a:chExt cx="2880000" cy="3253966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2319263"/>
              <a:ext cx="2880000" cy="2880000"/>
            </a:xfrm>
            <a:prstGeom prst="rect">
              <a:avLst/>
            </a:prstGeom>
          </p:spPr>
        </p:pic>
        <p:sp>
          <p:nvSpPr>
            <p:cNvPr id="10" name="CaixaDeTexto 9"/>
            <p:cNvSpPr txBox="1"/>
            <p:nvPr/>
          </p:nvSpPr>
          <p:spPr>
            <a:xfrm>
              <a:off x="6594702" y="5234675"/>
              <a:ext cx="18056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Tahoma" panose="020B0604030504040204" pitchFamily="34" charset="0"/>
                </a:rPr>
                <a:t>Classificação Final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6300192" y="5610726"/>
            <a:ext cx="2404828" cy="1130642"/>
            <a:chOff x="6300192" y="5610726"/>
            <a:chExt cx="2404828" cy="1130642"/>
          </a:xfrm>
        </p:grpSpPr>
        <p:grpSp>
          <p:nvGrpSpPr>
            <p:cNvPr id="5" name="Grupo 4"/>
            <p:cNvGrpSpPr/>
            <p:nvPr/>
          </p:nvGrpSpPr>
          <p:grpSpPr>
            <a:xfrm>
              <a:off x="6300192" y="5610726"/>
              <a:ext cx="1000917" cy="338554"/>
              <a:chOff x="6300192" y="5635995"/>
              <a:chExt cx="1000917" cy="338554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444208" y="5635995"/>
                <a:ext cx="8569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floresta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6300192" y="5874755"/>
              <a:ext cx="2404828" cy="338554"/>
              <a:chOff x="6300192" y="5635995"/>
              <a:chExt cx="2404828" cy="338554"/>
            </a:xfrm>
          </p:grpSpPr>
          <p:sp>
            <p:nvSpPr>
              <p:cNvPr id="17" name="Retângulo 16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444208" y="5635995"/>
                <a:ext cx="2260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regeneração/pastagem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300192" y="6138784"/>
              <a:ext cx="1513302" cy="338554"/>
              <a:chOff x="6300192" y="5635995"/>
              <a:chExt cx="1513302" cy="338554"/>
            </a:xfrm>
          </p:grpSpPr>
          <p:sp>
            <p:nvSpPr>
              <p:cNvPr id="20" name="Retângulo 19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444208" y="5635995"/>
                <a:ext cx="1369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solo exposto</a:t>
                </a: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300192" y="6402814"/>
              <a:ext cx="771111" cy="338554"/>
              <a:chOff x="6300192" y="5635995"/>
              <a:chExt cx="771111" cy="338554"/>
            </a:xfrm>
          </p:grpSpPr>
          <p:sp>
            <p:nvSpPr>
              <p:cNvPr id="23" name="Retângulo 22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444208" y="5635995"/>
                <a:ext cx="6270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água</a:t>
                </a:r>
              </a:p>
            </p:txBody>
          </p:sp>
        </p:grpSp>
      </p:grpSp>
      <p:sp>
        <p:nvSpPr>
          <p:cNvPr id="8" name="Elipse 7"/>
          <p:cNvSpPr/>
          <p:nvPr/>
        </p:nvSpPr>
        <p:spPr bwMode="auto">
          <a:xfrm>
            <a:off x="7813494" y="3501008"/>
            <a:ext cx="993861" cy="79208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4" r="8108" b="33354"/>
          <a:stretch/>
        </p:blipFill>
        <p:spPr>
          <a:xfrm>
            <a:off x="3167844" y="2337162"/>
            <a:ext cx="2880000" cy="2880000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4" r="6522" b="31768"/>
          <a:stretch/>
        </p:blipFill>
        <p:spPr>
          <a:xfrm>
            <a:off x="179512" y="2337162"/>
            <a:ext cx="2880000" cy="288000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00" t="22155" r="8108" b="33354"/>
          <a:stretch/>
        </p:blipFill>
        <p:spPr>
          <a:xfrm>
            <a:off x="6156176" y="2337162"/>
            <a:ext cx="2880000" cy="2880000"/>
          </a:xfrm>
          <a:prstGeom prst="rect">
            <a:avLst/>
          </a:prstGeom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52</a:t>
            </a:fld>
            <a:endParaRPr lang="pt-BR"/>
          </a:p>
        </p:txBody>
      </p:sp>
      <p:sp>
        <p:nvSpPr>
          <p:cNvPr id="9" name="Text Box 65"/>
          <p:cNvSpPr txBox="1">
            <a:spLocks noChangeArrowheads="1"/>
          </p:cNvSpPr>
          <p:nvPr/>
        </p:nvSpPr>
        <p:spPr bwMode="auto">
          <a:xfrm>
            <a:off x="428625" y="1428750"/>
            <a:ext cx="8429625" cy="79015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Independente do método,  para gerar uma classificação final, há a necessidade de se atribuir a cada grupo (classe) uma classe temática de interesse.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78285" y="5234675"/>
            <a:ext cx="2081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TM/</a:t>
            </a:r>
            <a:r>
              <a:rPr lang="pt-BR" dirty="0" err="1">
                <a:latin typeface="Tahoma" panose="020B0604030504040204" pitchFamily="34" charset="0"/>
              </a:rPr>
              <a:t>Landsat</a:t>
            </a:r>
            <a:r>
              <a:rPr lang="pt-BR" dirty="0">
                <a:latin typeface="Tahoma" panose="020B0604030504040204" pitchFamily="34" charset="0"/>
              </a:rPr>
              <a:t> 5R4G3B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554511" y="5234675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K-médias (6 bandas)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classes</a:t>
            </a:r>
          </a:p>
          <a:p>
            <a:pPr algn="ctr"/>
            <a:r>
              <a:rPr lang="pt-BR" dirty="0">
                <a:latin typeface="Tahoma" panose="020B0604030504040204" pitchFamily="34" charset="0"/>
              </a:rPr>
              <a:t>10 iterações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594702" y="5234675"/>
            <a:ext cx="1805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</a:rPr>
              <a:t>Classificação Final</a:t>
            </a:r>
          </a:p>
        </p:txBody>
      </p:sp>
      <p:grpSp>
        <p:nvGrpSpPr>
          <p:cNvPr id="6" name="Grupo 5"/>
          <p:cNvGrpSpPr/>
          <p:nvPr/>
        </p:nvGrpSpPr>
        <p:grpSpPr>
          <a:xfrm>
            <a:off x="6300192" y="5610726"/>
            <a:ext cx="2404828" cy="1130642"/>
            <a:chOff x="6300192" y="5610726"/>
            <a:chExt cx="2404828" cy="1130642"/>
          </a:xfrm>
        </p:grpSpPr>
        <p:grpSp>
          <p:nvGrpSpPr>
            <p:cNvPr id="5" name="Grupo 4"/>
            <p:cNvGrpSpPr/>
            <p:nvPr/>
          </p:nvGrpSpPr>
          <p:grpSpPr>
            <a:xfrm>
              <a:off x="6300192" y="5610726"/>
              <a:ext cx="1000917" cy="338554"/>
              <a:chOff x="6300192" y="5635995"/>
              <a:chExt cx="1000917" cy="338554"/>
            </a:xfrm>
          </p:grpSpPr>
          <p:sp>
            <p:nvSpPr>
              <p:cNvPr id="4" name="Retângulo 3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6444208" y="5635995"/>
                <a:ext cx="8569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floresta</a:t>
                </a:r>
              </a:p>
            </p:txBody>
          </p:sp>
        </p:grpSp>
        <p:grpSp>
          <p:nvGrpSpPr>
            <p:cNvPr id="16" name="Grupo 15"/>
            <p:cNvGrpSpPr/>
            <p:nvPr/>
          </p:nvGrpSpPr>
          <p:grpSpPr>
            <a:xfrm>
              <a:off x="6300192" y="5874755"/>
              <a:ext cx="2404828" cy="338554"/>
              <a:chOff x="6300192" y="5635995"/>
              <a:chExt cx="2404828" cy="338554"/>
            </a:xfrm>
          </p:grpSpPr>
          <p:sp>
            <p:nvSpPr>
              <p:cNvPr id="17" name="Retângulo 16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444208" y="5635995"/>
                <a:ext cx="2260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regeneração/pastagem</a:t>
                </a:r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6300192" y="6138784"/>
              <a:ext cx="1513302" cy="338554"/>
              <a:chOff x="6300192" y="5635995"/>
              <a:chExt cx="1513302" cy="338554"/>
            </a:xfrm>
          </p:grpSpPr>
          <p:sp>
            <p:nvSpPr>
              <p:cNvPr id="20" name="Retângulo 19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FF33CC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1" name="CaixaDeTexto 20"/>
              <p:cNvSpPr txBox="1"/>
              <p:nvPr/>
            </p:nvSpPr>
            <p:spPr>
              <a:xfrm>
                <a:off x="6444208" y="5635995"/>
                <a:ext cx="13692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solo exposto</a:t>
                </a: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6300192" y="6402814"/>
              <a:ext cx="771111" cy="338554"/>
              <a:chOff x="6300192" y="5635995"/>
              <a:chExt cx="771111" cy="338554"/>
            </a:xfrm>
          </p:grpSpPr>
          <p:sp>
            <p:nvSpPr>
              <p:cNvPr id="23" name="Retângulo 22"/>
              <p:cNvSpPr/>
              <p:nvPr/>
            </p:nvSpPr>
            <p:spPr bwMode="auto">
              <a:xfrm>
                <a:off x="6300192" y="5733272"/>
                <a:ext cx="144016" cy="1440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24" name="CaixaDeTexto 23"/>
              <p:cNvSpPr txBox="1"/>
              <p:nvPr/>
            </p:nvSpPr>
            <p:spPr>
              <a:xfrm>
                <a:off x="6444208" y="5635995"/>
                <a:ext cx="62709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água</a:t>
                </a:r>
              </a:p>
            </p:txBody>
          </p:sp>
        </p:grpSp>
      </p:grpSp>
      <p:grpSp>
        <p:nvGrpSpPr>
          <p:cNvPr id="35" name="Grupo 34"/>
          <p:cNvGrpSpPr/>
          <p:nvPr/>
        </p:nvGrpSpPr>
        <p:grpSpPr>
          <a:xfrm>
            <a:off x="3275856" y="2492896"/>
            <a:ext cx="1940759" cy="697336"/>
            <a:chOff x="971600" y="6044032"/>
            <a:chExt cx="1940759" cy="697336"/>
          </a:xfrm>
        </p:grpSpPr>
        <p:sp>
          <p:nvSpPr>
            <p:cNvPr id="32" name="Retângulo 31"/>
            <p:cNvSpPr/>
            <p:nvPr/>
          </p:nvSpPr>
          <p:spPr bwMode="auto">
            <a:xfrm>
              <a:off x="971600" y="6044032"/>
              <a:ext cx="1940759" cy="69733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</a:endParaRPr>
            </a:p>
          </p:txBody>
        </p:sp>
        <p:grpSp>
          <p:nvGrpSpPr>
            <p:cNvPr id="29" name="Grupo 28"/>
            <p:cNvGrpSpPr/>
            <p:nvPr/>
          </p:nvGrpSpPr>
          <p:grpSpPr>
            <a:xfrm>
              <a:off x="1116929" y="6129056"/>
              <a:ext cx="1795430" cy="584775"/>
              <a:chOff x="3735370" y="6159165"/>
              <a:chExt cx="1795430" cy="584775"/>
            </a:xfrm>
          </p:grpSpPr>
          <p:sp>
            <p:nvSpPr>
              <p:cNvPr id="30" name="Retângulo 29"/>
              <p:cNvSpPr/>
              <p:nvPr/>
            </p:nvSpPr>
            <p:spPr bwMode="auto">
              <a:xfrm>
                <a:off x="3735370" y="6383695"/>
                <a:ext cx="144016" cy="144000"/>
              </a:xfrm>
              <a:prstGeom prst="rect">
                <a:avLst/>
              </a:prstGeom>
              <a:solidFill>
                <a:srgbClr val="00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3879386" y="6159165"/>
                <a:ext cx="165141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>
                    <a:latin typeface="Tahoma" panose="020B0604030504040204" pitchFamily="34" charset="0"/>
                  </a:rPr>
                  <a:t>área úmida?</a:t>
                </a:r>
              </a:p>
              <a:p>
                <a:r>
                  <a:rPr lang="pt-BR" dirty="0">
                    <a:latin typeface="Tahoma" panose="020B0604030504040204" pitchFamily="34" charset="0"/>
                  </a:rPr>
                  <a:t>área queimada?</a:t>
                </a:r>
              </a:p>
            </p:txBody>
          </p:sp>
        </p:grpSp>
      </p:grpSp>
      <p:sp>
        <p:nvSpPr>
          <p:cNvPr id="33" name="Elipse 32"/>
          <p:cNvSpPr/>
          <p:nvPr/>
        </p:nvSpPr>
        <p:spPr bwMode="auto">
          <a:xfrm rot="20456491">
            <a:off x="7066385" y="4034540"/>
            <a:ext cx="1709393" cy="792088"/>
          </a:xfrm>
          <a:prstGeom prst="ellipse">
            <a:avLst/>
          </a:prstGeom>
          <a:noFill/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8295639" y="4745452"/>
            <a:ext cx="61965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dirty="0">
                <a:solidFill>
                  <a:srgbClr val="FF0000"/>
                </a:solidFill>
                <a:latin typeface="Tahoma" panose="020B0604030504040204" pitchFamily="34" charset="0"/>
              </a:rPr>
              <a:t>erro!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07594" y="6251205"/>
            <a:ext cx="2225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Tahoma" panose="020B0604030504040204" pitchFamily="34" charset="0"/>
              </a:rPr>
              <a:t>Solução: aumentar K?</a:t>
            </a:r>
          </a:p>
        </p:txBody>
      </p:sp>
    </p:spTree>
    <p:extLst>
      <p:ext uri="{BB962C8B-B14F-4D97-AF65-F5344CB8AC3E}">
        <p14:creationId xmlns:p14="http://schemas.microsoft.com/office/powerpoint/2010/main" val="1200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C9815-4A9B-FD4D-F58D-F7143FD1D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>
            <a:extLst>
              <a:ext uri="{FF2B5EF4-FFF2-40B4-BE49-F238E27FC236}">
                <a16:creationId xmlns:a16="http://schemas.microsoft.com/office/drawing/2014/main" id="{DF90BA69-FF15-321C-492B-45912332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Considerações finais</a:t>
            </a: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319838C-4A18-734C-D6EC-C32D35DF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75A7CD-8794-41C2-B941-C5CE5BDF114D}" type="slidenum">
              <a:rPr lang="pt-BR"/>
              <a:pPr>
                <a:defRPr/>
              </a:pPr>
              <a:t>53</a:t>
            </a:fld>
            <a:endParaRPr lang="pt-BR"/>
          </a:p>
        </p:txBody>
      </p:sp>
      <p:sp>
        <p:nvSpPr>
          <p:cNvPr id="9" name="Text Box 65">
            <a:extLst>
              <a:ext uri="{FF2B5EF4-FFF2-40B4-BE49-F238E27FC236}">
                <a16:creationId xmlns:a16="http://schemas.microsoft.com/office/drawing/2014/main" id="{D7A32BEB-E92A-465A-B423-96D4872E1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05" y="1428750"/>
            <a:ext cx="8458200" cy="115012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A classificação K-Médias pode ser usada para avaliar previamente a diversidade espectral da área de estudo e para orientar a definição das classes e escolha das amostras de treinamento que serão utilizadas no classificador supervisionado 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45CB10EE-508D-8ADF-32A1-8F96C3CD5542}"/>
              </a:ext>
            </a:extLst>
          </p:cNvPr>
          <p:cNvGrpSpPr/>
          <p:nvPr/>
        </p:nvGrpSpPr>
        <p:grpSpPr>
          <a:xfrm>
            <a:off x="395536" y="2708920"/>
            <a:ext cx="4392128" cy="3058752"/>
            <a:chOff x="4370872" y="2746512"/>
            <a:chExt cx="4392128" cy="3058752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6BADCA3C-B70E-6858-A9C3-B4C98546AF8B}"/>
                </a:ext>
              </a:extLst>
            </p:cNvPr>
            <p:cNvSpPr txBox="1"/>
            <p:nvPr/>
          </p:nvSpPr>
          <p:spPr>
            <a:xfrm>
              <a:off x="4410363" y="4974267"/>
              <a:ext cx="208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latin typeface="Tahoma" panose="020B0604030504040204" pitchFamily="34" charset="0"/>
                </a:rPr>
                <a:t>TM/</a:t>
              </a:r>
              <a:r>
                <a:rPr lang="pt-BR" dirty="0" err="1">
                  <a:latin typeface="Tahoma" panose="020B0604030504040204" pitchFamily="34" charset="0"/>
                </a:rPr>
                <a:t>Landsat</a:t>
              </a:r>
              <a:r>
                <a:rPr lang="pt-BR" dirty="0">
                  <a:latin typeface="Tahoma" panose="020B0604030504040204" pitchFamily="34" charset="0"/>
                </a:rPr>
                <a:t> 5R4G3B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847C1E6A-37F7-9CAB-D288-057B4D28413F}"/>
                </a:ext>
              </a:extLst>
            </p:cNvPr>
            <p:cNvSpPr txBox="1"/>
            <p:nvPr/>
          </p:nvSpPr>
          <p:spPr>
            <a:xfrm>
              <a:off x="6629667" y="4974267"/>
              <a:ext cx="210666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dirty="0">
                  <a:latin typeface="Tahoma" panose="020B0604030504040204" pitchFamily="34" charset="0"/>
                </a:rPr>
                <a:t>K-médias (6 bandas)</a:t>
              </a:r>
            </a:p>
            <a:p>
              <a:pPr algn="ctr"/>
              <a:r>
                <a:rPr lang="pt-BR" dirty="0">
                  <a:latin typeface="Tahoma" panose="020B0604030504040204" pitchFamily="34" charset="0"/>
                </a:rPr>
                <a:t>10 classes</a:t>
              </a:r>
            </a:p>
            <a:p>
              <a:pPr algn="ctr"/>
              <a:r>
                <a:rPr lang="pt-BR" dirty="0">
                  <a:latin typeface="Tahoma" panose="020B0604030504040204" pitchFamily="34" charset="0"/>
                </a:rPr>
                <a:t>10 iterações</a:t>
              </a:r>
            </a:p>
          </p:txBody>
        </p: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0D0125E8-CFE7-8DBA-BAD7-76C5AE6A5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3000" y="2746512"/>
              <a:ext cx="2160000" cy="216000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809C3BCD-36D4-A5E9-6457-9E6639984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872" y="2746512"/>
              <a:ext cx="2160000" cy="2160000"/>
            </a:xfrm>
            <a:prstGeom prst="rect">
              <a:avLst/>
            </a:prstGeom>
          </p:spPr>
        </p:pic>
      </p:grpSp>
      <p:sp>
        <p:nvSpPr>
          <p:cNvPr id="26" name="Text Box 65">
            <a:extLst>
              <a:ext uri="{FF2B5EF4-FFF2-40B4-BE49-F238E27FC236}">
                <a16:creationId xmlns:a16="http://schemas.microsoft.com/office/drawing/2014/main" id="{7AE30BEC-4129-BA7B-0B4F-BA4DE094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2564904"/>
            <a:ext cx="3875855" cy="33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Idealmente escolhe-se um valor para K muito superior ao número de classes de interesse</a:t>
            </a:r>
          </a:p>
          <a:p>
            <a:pPr marL="355600" indent="-355600">
              <a:lnSpc>
                <a:spcPct val="150000"/>
              </a:lnSpc>
              <a:defRPr/>
            </a:pPr>
            <a:r>
              <a:rPr lang="pt-BR" dirty="0">
                <a:latin typeface="Tahoma" panose="020B0604030504040204" pitchFamily="34" charset="0"/>
              </a:rPr>
              <a:t>É interessante avaliar as propriedades estatísticas de cada grupo de modo a verificar a necessidade da definição de subclasses que ajudarão no desempenho do classificador supervisionado </a:t>
            </a:r>
          </a:p>
        </p:txBody>
      </p:sp>
    </p:spTree>
    <p:extLst>
      <p:ext uri="{BB962C8B-B14F-4D97-AF65-F5344CB8AC3E}">
        <p14:creationId xmlns:p14="http://schemas.microsoft.com/office/powerpoint/2010/main" val="289474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a) quando as variáveis apresentam diferentes unidades</a:t>
            </a: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6</a:t>
            </a:fld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97" y="2859400"/>
            <a:ext cx="2282540" cy="16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/>
          <p:cNvGrpSpPr/>
          <p:nvPr/>
        </p:nvGrpSpPr>
        <p:grpSpPr>
          <a:xfrm>
            <a:off x="4053286" y="3222758"/>
            <a:ext cx="570010" cy="661692"/>
            <a:chOff x="4053286" y="2856254"/>
            <a:chExt cx="570010" cy="661692"/>
          </a:xfrm>
        </p:grpSpPr>
        <p:cxnSp>
          <p:nvCxnSpPr>
            <p:cNvPr id="7" name="Conector de seta reta 6"/>
            <p:cNvCxnSpPr/>
            <p:nvPr/>
          </p:nvCxnSpPr>
          <p:spPr bwMode="auto">
            <a:xfrm flipV="1">
              <a:off x="4053286" y="2856254"/>
              <a:ext cx="329184" cy="66169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" name="CaixaDeTexto 9"/>
            <p:cNvSpPr txBox="1"/>
            <p:nvPr/>
          </p:nvSpPr>
          <p:spPr>
            <a:xfrm>
              <a:off x="4193370" y="3058985"/>
              <a:ext cx="4299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 </a:t>
              </a:r>
              <a:r>
                <a:rPr lang="pt-BR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pt-BR" dirty="0">
                <a:latin typeface="Tahoma" panose="020B0604030504040204" pitchFamily="34" charset="0"/>
              </a:endParaRPr>
            </a:p>
          </p:txBody>
        </p:sp>
      </p:grp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168441"/>
              </p:ext>
            </p:extLst>
          </p:nvPr>
        </p:nvGraphicFramePr>
        <p:xfrm>
          <a:off x="5652120" y="3198546"/>
          <a:ext cx="2176460" cy="685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0" imgH="482600" progId="Equation.DSMT4">
                  <p:embed/>
                </p:oleObj>
              </mc:Choice>
              <mc:Fallback>
                <p:oleObj name="Equation" r:id="rId4" imgW="1524000" imgH="48260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198546"/>
                        <a:ext cx="2176460" cy="6859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a) quando as variáveis apresentam diferentes unidades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b) quando não se deseja considerar o impacto das amplitudes de cada variável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297" y="3219440"/>
            <a:ext cx="2282540" cy="1649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7</a:t>
            </a:fld>
            <a:endParaRPr lang="pt-BR"/>
          </a:p>
        </p:txBody>
      </p:sp>
      <p:grpSp>
        <p:nvGrpSpPr>
          <p:cNvPr id="22" name="Grupo 21"/>
          <p:cNvGrpSpPr/>
          <p:nvPr/>
        </p:nvGrpSpPr>
        <p:grpSpPr>
          <a:xfrm>
            <a:off x="3940532" y="3475528"/>
            <a:ext cx="2888505" cy="545232"/>
            <a:chOff x="3800448" y="2969079"/>
            <a:chExt cx="2888505" cy="545232"/>
          </a:xfrm>
        </p:grpSpPr>
        <p:cxnSp>
          <p:nvCxnSpPr>
            <p:cNvPr id="23" name="Conector de seta reta 22"/>
            <p:cNvCxnSpPr/>
            <p:nvPr/>
          </p:nvCxnSpPr>
          <p:spPr bwMode="auto">
            <a:xfrm flipH="1" flipV="1">
              <a:off x="3800448" y="3001756"/>
              <a:ext cx="791385" cy="51255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4" name="CaixaDeTexto 23"/>
            <p:cNvSpPr txBox="1"/>
            <p:nvPr/>
          </p:nvSpPr>
          <p:spPr>
            <a:xfrm>
              <a:off x="4143884" y="2969079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pt-BR" dirty="0">
                <a:latin typeface="Tahoma" panose="020B0604030504040204" pitchFamily="34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5007980" y="3041087"/>
              <a:ext cx="16809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pt-BR" i="1" dirty="0">
                  <a:latin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pt-BR" dirty="0">
                  <a:latin typeface="Tahoma" panose="020B0604030504040204" pitchFamily="34" charset="0"/>
                  <a:cs typeface="Times New Roman" panose="02020603050405020304" pitchFamily="18" charset="0"/>
                </a:rPr>
                <a:t>irá enfatizar </a:t>
              </a:r>
              <a:r>
                <a:rPr lang="pt-B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pt-B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2185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268760"/>
            <a:ext cx="8715375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medida de distância é afetada pela escala das variáveis.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Há duas situações em que a normalização das variáveis é imprescindível: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a) quando as variáveis apresentam diferentes unidades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b) quando não se deseja considerar o impacto das amplitudes de cada variável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Em geral, a normalização é um reescalonamento dos valores de cada variável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Este reescalonamento pode ser feito com base na informação contida na própria amostra ou utilizando o conhecimento do comportamento da variável.</a:t>
            </a: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marL="355600" indent="-35560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Muita atenção quando a normalização usar características amostrais e a metodologia proposta for ser aplicada em outras regiões.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</p:txBody>
      </p:sp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65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ítulo 5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dirty="0"/>
              <a:t>Normalização das Variáveis</a:t>
            </a:r>
          </a:p>
        </p:txBody>
      </p:sp>
      <p:sp>
        <p:nvSpPr>
          <p:cNvPr id="31" name="Text Box 65"/>
          <p:cNvSpPr txBox="1">
            <a:spLocks noChangeArrowheads="1"/>
          </p:cNvSpPr>
          <p:nvPr/>
        </p:nvSpPr>
        <p:spPr bwMode="auto">
          <a:xfrm>
            <a:off x="428625" y="1746250"/>
            <a:ext cx="842962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Tahoma" panose="020B0604030504040204" pitchFamily="34" charset="0"/>
              </a:rPr>
              <a:t>A normalização pode ser feita de diversas maneiras: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 dirty="0">
              <a:latin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lphaLcParenR"/>
            </a:pPr>
            <a:r>
              <a:rPr lang="pt-BR" altLang="pt-BR" sz="1600" dirty="0">
                <a:latin typeface="Tahoma" panose="020B0604030504040204" pitchFamily="34" charset="0"/>
              </a:rPr>
              <a:t>normalizar entre 0 e 1   </a:t>
            </a:r>
            <a:r>
              <a:rPr lang="pt-BR" altLang="pt-BR" sz="1600" dirty="0">
                <a:latin typeface="Tahoma" panose="020B0604030504040204" pitchFamily="34" charset="0"/>
                <a:sym typeface="Symbol"/>
              </a:rPr>
              <a:t>   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pt-BR" altLang="pt-BR" sz="16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)/(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max</a:t>
            </a:r>
            <a:r>
              <a:rPr lang="pt-BR" altLang="pt-BR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</a:t>
            </a:r>
            <a:r>
              <a:rPr lang="pt-BR" altLang="pt-BR" sz="1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pt-BR" altLang="pt-BR" sz="1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min</a:t>
            </a: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endParaRPr lang="pt-BR" alt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BDF4EC-79F7-40DD-8AC8-777735E0A8A0}" type="slidenum">
              <a:rPr lang="pt-BR"/>
              <a:pPr>
                <a:defRPr/>
              </a:pPr>
              <a:t>9</a:t>
            </a:fld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611385"/>
              </p:ext>
            </p:extLst>
          </p:nvPr>
        </p:nvGraphicFramePr>
        <p:xfrm>
          <a:off x="323528" y="3025408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0,874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025409"/>
            <a:ext cx="246373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eta para a direita 6"/>
          <p:cNvSpPr/>
          <p:nvPr/>
        </p:nvSpPr>
        <p:spPr bwMode="auto">
          <a:xfrm>
            <a:off x="4310094" y="4321552"/>
            <a:ext cx="359469" cy="35992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36504"/>
              </p:ext>
            </p:extLst>
          </p:nvPr>
        </p:nvGraphicFramePr>
        <p:xfrm>
          <a:off x="4916852" y="3529464"/>
          <a:ext cx="1219200" cy="213360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X</a:t>
                      </a:r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'</a:t>
                      </a:r>
                      <a:r>
                        <a:rPr lang="pt-BR" sz="1100" b="0" i="0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0,799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996" y="3529464"/>
            <a:ext cx="2462768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969103" y="2564904"/>
            <a:ext cx="4211409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dirty="0">
                <a:latin typeface="Tahoma" panose="020B0604030504040204" pitchFamily="34" charset="0"/>
              </a:rPr>
              <a:t>No R: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2, min)</a:t>
            </a: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datanew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&lt;-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(data, center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maxs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23528" y="522920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olidFill>
                  <a:srgbClr val="FF0000"/>
                </a:solidFill>
                <a:latin typeface="Tahoma" panose="020B0604030504040204" pitchFamily="34" charset="0"/>
              </a:rPr>
              <a:t>Cuidado</a:t>
            </a:r>
            <a:r>
              <a:rPr lang="pt-BR" altLang="pt-BR" dirty="0">
                <a:latin typeface="Tahoma" panose="020B0604030504040204" pitchFamily="34" charset="0"/>
              </a:rPr>
              <a:t> com a presença de </a:t>
            </a:r>
            <a:r>
              <a:rPr lang="pt-BR" altLang="pt-BR" i="1" dirty="0" err="1">
                <a:latin typeface="Tahoma" panose="020B0604030504040204" pitchFamily="34" charset="0"/>
              </a:rPr>
              <a:t>outliers</a:t>
            </a:r>
            <a:r>
              <a:rPr lang="pt-BR" altLang="pt-BR" dirty="0">
                <a:latin typeface="Tahoma" panose="020B0604030504040204" pitchFamily="34" charset="0"/>
              </a:rPr>
              <a:t>!</a:t>
            </a:r>
          </a:p>
          <a:p>
            <a:endParaRPr lang="pt-BR" altLang="pt-BR" dirty="0">
              <a:latin typeface="Tahoma" panose="020B0604030504040204" pitchFamily="34" charset="0"/>
            </a:endParaRPr>
          </a:p>
          <a:p>
            <a:r>
              <a:rPr lang="pt-BR" altLang="pt-BR" dirty="0">
                <a:latin typeface="Tahoma" panose="020B0604030504040204" pitchFamily="34" charset="0"/>
              </a:rPr>
              <a:t>os valores mínimos e máximos podem ser determinados de outras formas: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>
                <a:latin typeface="Tahoma" panose="020B0604030504040204" pitchFamily="34" charset="0"/>
              </a:rPr>
              <a:t>valores esperados ou encontrados na literatura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altLang="pt-BR" dirty="0">
                <a:latin typeface="Tahoma" panose="020B0604030504040204" pitchFamily="34" charset="0"/>
              </a:rPr>
              <a:t>valores “aparados”: por exemplo, desprezando-se 2,5% dos valores extremos (</a:t>
            </a:r>
            <a:r>
              <a:rPr lang="pt-BR" altLang="pt-BR" i="1" dirty="0">
                <a:latin typeface="Tahoma" panose="020B0604030504040204" pitchFamily="34" charset="0"/>
              </a:rPr>
              <a:t>outliers</a:t>
            </a:r>
            <a:r>
              <a:rPr lang="pt-BR" altLang="pt-BR" dirty="0">
                <a:latin typeface="Tahoma" panose="020B0604030504040204" pitchFamily="34" charset="0"/>
              </a:rPr>
              <a:t>)</a:t>
            </a:r>
          </a:p>
          <a:p>
            <a:r>
              <a:rPr lang="pt-BR" altLang="pt-BR" dirty="0">
                <a:latin typeface="Tahoma" panose="020B0604030504040204" pitchFamily="34" charset="0"/>
              </a:rPr>
              <a:t>	nesses casos, os valores fora do escopo serão saturados em zero e um?</a:t>
            </a:r>
          </a:p>
        </p:txBody>
      </p:sp>
    </p:spTree>
    <p:extLst>
      <p:ext uri="{BB962C8B-B14F-4D97-AF65-F5344CB8AC3E}">
        <p14:creationId xmlns:p14="http://schemas.microsoft.com/office/powerpoint/2010/main" val="73593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build="p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12357</TotalTime>
  <Words>5216</Words>
  <Application>Microsoft Office PowerPoint</Application>
  <PresentationFormat>Apresentação na tela (4:3)</PresentationFormat>
  <Paragraphs>2123</Paragraphs>
  <Slides>53</Slides>
  <Notes>52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53</vt:i4>
      </vt:variant>
    </vt:vector>
  </HeadingPairs>
  <TitlesOfParts>
    <vt:vector size="63" baseType="lpstr">
      <vt:lpstr>Arial Unicode MS</vt:lpstr>
      <vt:lpstr>Arial</vt:lpstr>
      <vt:lpstr>Calibri</vt:lpstr>
      <vt:lpstr>Cambria Math</vt:lpstr>
      <vt:lpstr>Comic Sans MS</vt:lpstr>
      <vt:lpstr>Tahoma</vt:lpstr>
      <vt:lpstr>Times New Roman</vt:lpstr>
      <vt:lpstr>Estrutura padrão</vt:lpstr>
      <vt:lpstr>Equation</vt:lpstr>
      <vt:lpstr>Equação</vt:lpstr>
      <vt:lpstr>Estatística: Aplicação ao Sensoriamento Remoto  SER 204  Análise de Agrupamento</vt:lpstr>
      <vt:lpstr>Análise de Agrupamento (Cluster Analysis)</vt:lpstr>
      <vt:lpstr>Medidas de Distância</vt:lpstr>
      <vt:lpstr>Medidas de Distância</vt:lpstr>
      <vt:lpstr>Medidas de Distância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Normalização das Variáveis</vt:lpstr>
      <vt:lpstr>Agrupamento Hierárquico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</vt:lpstr>
      <vt:lpstr>Método Hierárquico por Aglomeração no R</vt:lpstr>
      <vt:lpstr>Método Hierárquico por Aglomeração no R</vt:lpstr>
      <vt:lpstr>Método Hierárquico por Aglomeração no R</vt:lpstr>
      <vt:lpstr>Método Hierárquico por Aglomeração no R</vt:lpstr>
      <vt:lpstr>Método Hierárquico por Aglomeração no R</vt:lpstr>
      <vt:lpstr>Método por Particionamento</vt:lpstr>
      <vt:lpstr>K-médias</vt:lpstr>
      <vt:lpstr>K-médias</vt:lpstr>
      <vt:lpstr>K-médias</vt:lpstr>
      <vt:lpstr>K-médias</vt:lpstr>
      <vt:lpstr>K-médias</vt:lpstr>
      <vt:lpstr>K-médias</vt:lpstr>
      <vt:lpstr>K-médias</vt:lpstr>
      <vt:lpstr>K-médias no R</vt:lpstr>
      <vt:lpstr>Exemplo K-médias em imagens</vt:lpstr>
      <vt:lpstr>Exemplo K-médias em imagens</vt:lpstr>
      <vt:lpstr>Exemplo K-médias em imagens</vt:lpstr>
      <vt:lpstr>Exemplo K-médias em imagens</vt:lpstr>
      <vt:lpstr>Exemplo K-médias em imagens</vt:lpstr>
      <vt:lpstr>Considerações finais</vt:lpstr>
      <vt:lpstr>Considerações finais</vt:lpstr>
      <vt:lpstr>Considerações finais</vt:lpstr>
      <vt:lpstr>Considerações finais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Agrupamento</dc:title>
  <dc:creator>Camilo Daleles Rennó, DPI/INPE</dc:creator>
  <cp:lastModifiedBy>Camilo Daleles Rennó</cp:lastModifiedBy>
  <cp:revision>848</cp:revision>
  <dcterms:created xsi:type="dcterms:W3CDTF">2003-03-18T00:57:51Z</dcterms:created>
  <dcterms:modified xsi:type="dcterms:W3CDTF">2025-06-09T13:17:18Z</dcterms:modified>
</cp:coreProperties>
</file>