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311" r:id="rId2"/>
    <p:sldId id="346" r:id="rId3"/>
    <p:sldId id="348" r:id="rId4"/>
    <p:sldId id="474" r:id="rId5"/>
    <p:sldId id="475" r:id="rId6"/>
    <p:sldId id="476" r:id="rId7"/>
    <p:sldId id="477" r:id="rId8"/>
    <p:sldId id="478" r:id="rId9"/>
    <p:sldId id="440" r:id="rId10"/>
    <p:sldId id="441" r:id="rId11"/>
    <p:sldId id="442" r:id="rId12"/>
    <p:sldId id="443" r:id="rId13"/>
    <p:sldId id="350" r:id="rId14"/>
    <p:sldId id="444" r:id="rId15"/>
    <p:sldId id="421" r:id="rId16"/>
    <p:sldId id="354" r:id="rId17"/>
    <p:sldId id="355" r:id="rId18"/>
    <p:sldId id="356" r:id="rId19"/>
    <p:sldId id="357" r:id="rId20"/>
    <p:sldId id="486" r:id="rId21"/>
    <p:sldId id="389" r:id="rId22"/>
    <p:sldId id="390" r:id="rId23"/>
    <p:sldId id="400" r:id="rId24"/>
    <p:sldId id="401" r:id="rId25"/>
    <p:sldId id="402" r:id="rId26"/>
    <p:sldId id="403" r:id="rId27"/>
    <p:sldId id="404" r:id="rId28"/>
    <p:sldId id="405" r:id="rId29"/>
    <p:sldId id="363" r:id="rId30"/>
    <p:sldId id="365" r:id="rId31"/>
    <p:sldId id="366" r:id="rId32"/>
    <p:sldId id="414" r:id="rId33"/>
    <p:sldId id="490" r:id="rId34"/>
    <p:sldId id="488" r:id="rId35"/>
    <p:sldId id="491" r:id="rId36"/>
    <p:sldId id="415" r:id="rId37"/>
    <p:sldId id="368" r:id="rId38"/>
    <p:sldId id="492" r:id="rId39"/>
    <p:sldId id="369" r:id="rId40"/>
    <p:sldId id="416" r:id="rId41"/>
    <p:sldId id="370" r:id="rId42"/>
    <p:sldId id="371" r:id="rId43"/>
    <p:sldId id="373" r:id="rId44"/>
    <p:sldId id="406" r:id="rId45"/>
    <p:sldId id="407" r:id="rId46"/>
    <p:sldId id="408" r:id="rId47"/>
    <p:sldId id="409" r:id="rId48"/>
    <p:sldId id="410" r:id="rId49"/>
    <p:sldId id="411" r:id="rId50"/>
    <p:sldId id="412" r:id="rId51"/>
    <p:sldId id="413" r:id="rId52"/>
    <p:sldId id="489" r:id="rId53"/>
    <p:sldId id="451" r:id="rId54"/>
    <p:sldId id="452" r:id="rId55"/>
    <p:sldId id="453" r:id="rId56"/>
    <p:sldId id="433" r:id="rId57"/>
    <p:sldId id="480" r:id="rId58"/>
    <p:sldId id="481" r:id="rId59"/>
    <p:sldId id="482" r:id="rId60"/>
    <p:sldId id="483" r:id="rId61"/>
    <p:sldId id="418" r:id="rId62"/>
    <p:sldId id="419" r:id="rId63"/>
    <p:sldId id="420" r:id="rId64"/>
    <p:sldId id="381" r:id="rId65"/>
    <p:sldId id="382" r:id="rId66"/>
    <p:sldId id="456" r:id="rId67"/>
    <p:sldId id="384" r:id="rId68"/>
    <p:sldId id="385" r:id="rId69"/>
    <p:sldId id="386" r:id="rId70"/>
    <p:sldId id="387" r:id="rId71"/>
    <p:sldId id="388" r:id="rId72"/>
    <p:sldId id="493" r:id="rId73"/>
    <p:sldId id="457" r:id="rId74"/>
    <p:sldId id="458" r:id="rId75"/>
    <p:sldId id="459" r:id="rId76"/>
    <p:sldId id="460" r:id="rId77"/>
    <p:sldId id="461" r:id="rId78"/>
    <p:sldId id="462" r:id="rId79"/>
    <p:sldId id="463" r:id="rId80"/>
    <p:sldId id="464" r:id="rId81"/>
    <p:sldId id="465" r:id="rId82"/>
    <p:sldId id="466" r:id="rId83"/>
    <p:sldId id="467" r:id="rId84"/>
    <p:sldId id="468" r:id="rId85"/>
    <p:sldId id="469" r:id="rId86"/>
    <p:sldId id="470" r:id="rId87"/>
    <p:sldId id="471" r:id="rId88"/>
    <p:sldId id="472" r:id="rId89"/>
    <p:sldId id="473" r:id="rId90"/>
  </p:sldIdLst>
  <p:sldSz cx="9144000" cy="6858000" type="screen4x3"/>
  <p:notesSz cx="6858000" cy="9144000"/>
  <p:defaultTextStyle>
    <a:defPPr>
      <a:defRPr lang="pt-BR"/>
    </a:defPPr>
    <a:lvl1pPr algn="ctr" rtl="0" fontAlgn="base">
      <a:spcBef>
        <a:spcPct val="0"/>
      </a:spcBef>
      <a:spcAft>
        <a:spcPct val="0"/>
      </a:spcAft>
      <a:defRPr sz="1200" kern="1200">
        <a:solidFill>
          <a:schemeClr val="tx1"/>
        </a:solidFill>
        <a:latin typeface="Comic Sans MS" pitchFamily="66" charset="0"/>
        <a:ea typeface="+mn-ea"/>
        <a:cs typeface="+mn-cs"/>
      </a:defRPr>
    </a:lvl1pPr>
    <a:lvl2pPr marL="457200" algn="ctr" rtl="0" fontAlgn="base">
      <a:spcBef>
        <a:spcPct val="0"/>
      </a:spcBef>
      <a:spcAft>
        <a:spcPct val="0"/>
      </a:spcAft>
      <a:defRPr sz="1200" kern="1200">
        <a:solidFill>
          <a:schemeClr val="tx1"/>
        </a:solidFill>
        <a:latin typeface="Comic Sans MS" pitchFamily="66" charset="0"/>
        <a:ea typeface="+mn-ea"/>
        <a:cs typeface="+mn-cs"/>
      </a:defRPr>
    </a:lvl2pPr>
    <a:lvl3pPr marL="914400" algn="ctr" rtl="0" fontAlgn="base">
      <a:spcBef>
        <a:spcPct val="0"/>
      </a:spcBef>
      <a:spcAft>
        <a:spcPct val="0"/>
      </a:spcAft>
      <a:defRPr sz="1200" kern="1200">
        <a:solidFill>
          <a:schemeClr val="tx1"/>
        </a:solidFill>
        <a:latin typeface="Comic Sans MS" pitchFamily="66" charset="0"/>
        <a:ea typeface="+mn-ea"/>
        <a:cs typeface="+mn-cs"/>
      </a:defRPr>
    </a:lvl3pPr>
    <a:lvl4pPr marL="1371600" algn="ctr" rtl="0" fontAlgn="base">
      <a:spcBef>
        <a:spcPct val="0"/>
      </a:spcBef>
      <a:spcAft>
        <a:spcPct val="0"/>
      </a:spcAft>
      <a:defRPr sz="1200" kern="1200">
        <a:solidFill>
          <a:schemeClr val="tx1"/>
        </a:solidFill>
        <a:latin typeface="Comic Sans MS" pitchFamily="66" charset="0"/>
        <a:ea typeface="+mn-ea"/>
        <a:cs typeface="+mn-cs"/>
      </a:defRPr>
    </a:lvl4pPr>
    <a:lvl5pPr marL="1828800" algn="ctr" rtl="0" fontAlgn="base">
      <a:spcBef>
        <a:spcPct val="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Comic Sans MS" pitchFamily="66" charset="0"/>
        <a:ea typeface="+mn-ea"/>
        <a:cs typeface="+mn-cs"/>
      </a:defRPr>
    </a:lvl6pPr>
    <a:lvl7pPr marL="2743200" algn="l" defTabSz="914400" rtl="0" eaLnBrk="1" latinLnBrk="0" hangingPunct="1">
      <a:defRPr sz="1200" kern="1200">
        <a:solidFill>
          <a:schemeClr val="tx1"/>
        </a:solidFill>
        <a:latin typeface="Comic Sans MS" pitchFamily="66" charset="0"/>
        <a:ea typeface="+mn-ea"/>
        <a:cs typeface="+mn-cs"/>
      </a:defRPr>
    </a:lvl7pPr>
    <a:lvl8pPr marL="3200400" algn="l" defTabSz="914400" rtl="0" eaLnBrk="1" latinLnBrk="0" hangingPunct="1">
      <a:defRPr sz="1200" kern="1200">
        <a:solidFill>
          <a:schemeClr val="tx1"/>
        </a:solidFill>
        <a:latin typeface="Comic Sans MS" pitchFamily="66" charset="0"/>
        <a:ea typeface="+mn-ea"/>
        <a:cs typeface="+mn-cs"/>
      </a:defRPr>
    </a:lvl8pPr>
    <a:lvl9pPr marL="3657600" algn="l" defTabSz="914400" rtl="0" eaLnBrk="1" latinLnBrk="0" hangingPunct="1">
      <a:defRPr sz="12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0066FF"/>
    <a:srgbClr val="0A9017"/>
    <a:srgbClr val="860043"/>
    <a:srgbClr val="FF00FF"/>
    <a:srgbClr val="00FF00"/>
    <a:srgbClr val="FFFF00"/>
    <a:srgbClr val="B36B01"/>
    <a:srgbClr val="A06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22A70-69DA-4E10-BC9E-2AAA5257BCA9}" v="209" dt="2025-05-30T12:16:41.39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2" autoAdjust="0"/>
    <p:restoredTop sz="94714" autoAdjust="0"/>
  </p:normalViewPr>
  <p:slideViewPr>
    <p:cSldViewPr>
      <p:cViewPr varScale="1">
        <p:scale>
          <a:sx n="100" d="100"/>
          <a:sy n="100" d="100"/>
        </p:scale>
        <p:origin x="1830" y="31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slide" Target="slides/slide61.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o Daleles Rennó" userId="eac9aab033b2f962" providerId="LiveId" clId="{282BC5A1-BEC5-47D1-BA8C-E654994E0191}"/>
    <pc:docChg chg="addSld modSld">
      <pc:chgData name="Camilo Daleles Rennó" userId="eac9aab033b2f962" providerId="LiveId" clId="{282BC5A1-BEC5-47D1-BA8C-E654994E0191}" dt="2024-08-12T15:37:22.978" v="47" actId="732"/>
      <pc:docMkLst>
        <pc:docMk/>
      </pc:docMkLst>
      <pc:sldChg chg="add">
        <pc:chgData name="Camilo Daleles Rennó" userId="eac9aab033b2f962" providerId="LiveId" clId="{282BC5A1-BEC5-47D1-BA8C-E654994E0191}" dt="2024-08-06T15:00:10.320" v="0"/>
        <pc:sldMkLst>
          <pc:docMk/>
          <pc:sldMk cId="2606636297" sldId="390"/>
        </pc:sldMkLst>
      </pc:sldChg>
      <pc:sldChg chg="addSp modSp mod">
        <pc:chgData name="Camilo Daleles Rennó" userId="eac9aab033b2f962" providerId="LiveId" clId="{282BC5A1-BEC5-47D1-BA8C-E654994E0191}" dt="2024-08-12T15:37:22.978" v="47" actId="732"/>
        <pc:sldMkLst>
          <pc:docMk/>
          <pc:sldMk cId="2080216346" sldId="461"/>
        </pc:sldMkLst>
      </pc:sldChg>
      <pc:sldChg chg="addSp modSp">
        <pc:chgData name="Camilo Daleles Rennó" userId="eac9aab033b2f962" providerId="LiveId" clId="{282BC5A1-BEC5-47D1-BA8C-E654994E0191}" dt="2024-08-12T15:36:08.417" v="39"/>
        <pc:sldMkLst>
          <pc:docMk/>
          <pc:sldMk cId="3020701300" sldId="462"/>
        </pc:sldMkLst>
      </pc:sldChg>
    </pc:docChg>
  </pc:docChgLst>
  <pc:docChgLst>
    <pc:chgData name="Camilo Daleles Rennó" userId="eac9aab033b2f962" providerId="LiveId" clId="{4D07E8DB-9ECE-4069-954E-493C68DF6FEE}"/>
    <pc:docChg chg="custSel addSld modSld">
      <pc:chgData name="Camilo Daleles Rennó" userId="eac9aab033b2f962" providerId="LiveId" clId="{4D07E8DB-9ECE-4069-954E-493C68DF6FEE}" dt="2025-05-29T21:46:06.635" v="164" actId="1038"/>
      <pc:docMkLst>
        <pc:docMk/>
      </pc:docMkLst>
      <pc:sldChg chg="addSp delSp modSp mod delAnim modAnim">
        <pc:chgData name="Camilo Daleles Rennó" userId="eac9aab033b2f962" providerId="LiveId" clId="{4D07E8DB-9ECE-4069-954E-493C68DF6FEE}" dt="2025-05-29T21:24:55.141" v="35" actId="20577"/>
        <pc:sldMkLst>
          <pc:docMk/>
          <pc:sldMk cId="2447292684" sldId="485"/>
        </pc:sldMkLst>
      </pc:sldChg>
      <pc:sldChg chg="addSp delSp modSp add mod modAnim">
        <pc:chgData name="Camilo Daleles Rennó" userId="eac9aab033b2f962" providerId="LiveId" clId="{4D07E8DB-9ECE-4069-954E-493C68DF6FEE}" dt="2025-05-29T21:46:06.635" v="164" actId="1038"/>
        <pc:sldMkLst>
          <pc:docMk/>
          <pc:sldMk cId="2557156217" sldId="493"/>
        </pc:sldMkLst>
      </pc:sldChg>
    </pc:docChg>
  </pc:docChgLst>
  <pc:docChgLst>
    <pc:chgData name="Camilo Rennó" userId="eac9aab033b2f962" providerId="LiveId" clId="{E1FFA2E9-070B-4643-9EDC-67936E4F58ED}"/>
    <pc:docChg chg="undo custSel addSld delSld modSld sldOrd">
      <pc:chgData name="Camilo Rennó" userId="eac9aab033b2f962" providerId="LiveId" clId="{E1FFA2E9-070B-4643-9EDC-67936E4F58ED}" dt="2023-08-07T13:44:49.805" v="1419" actId="114"/>
      <pc:docMkLst>
        <pc:docMk/>
      </pc:docMkLst>
      <pc:sldChg chg="modSp">
        <pc:chgData name="Camilo Rennó" userId="eac9aab033b2f962" providerId="LiveId" clId="{E1FFA2E9-070B-4643-9EDC-67936E4F58ED}" dt="2023-08-02T01:04:36.648" v="24" actId="6549"/>
        <pc:sldMkLst>
          <pc:docMk/>
          <pc:sldMk cId="0" sldId="350"/>
        </pc:sldMkLst>
      </pc:sldChg>
      <pc:sldChg chg="addSp modSp mod modAnim">
        <pc:chgData name="Camilo Rennó" userId="eac9aab033b2f962" providerId="LiveId" clId="{E1FFA2E9-070B-4643-9EDC-67936E4F58ED}" dt="2023-08-02T01:12:53.629" v="169" actId="1076"/>
        <pc:sldMkLst>
          <pc:docMk/>
          <pc:sldMk cId="0" sldId="354"/>
        </pc:sldMkLst>
      </pc:sldChg>
      <pc:sldChg chg="delSp mod delAnim">
        <pc:chgData name="Camilo Rennó" userId="eac9aab033b2f962" providerId="LiveId" clId="{E1FFA2E9-070B-4643-9EDC-67936E4F58ED}" dt="2023-08-07T13:27:49.496" v="1384" actId="478"/>
        <pc:sldMkLst>
          <pc:docMk/>
          <pc:sldMk cId="0" sldId="365"/>
        </pc:sldMkLst>
      </pc:sldChg>
      <pc:sldChg chg="mod modShow">
        <pc:chgData name="Camilo Rennó" userId="eac9aab033b2f962" providerId="LiveId" clId="{E1FFA2E9-070B-4643-9EDC-67936E4F58ED}" dt="2023-08-06T22:59:46.206" v="808" actId="729"/>
        <pc:sldMkLst>
          <pc:docMk/>
          <pc:sldMk cId="0" sldId="371"/>
        </pc:sldMkLst>
      </pc:sldChg>
      <pc:sldChg chg="mod ord modShow">
        <pc:chgData name="Camilo Rennó" userId="eac9aab033b2f962" providerId="LiveId" clId="{E1FFA2E9-070B-4643-9EDC-67936E4F58ED}" dt="2023-08-06T23:54:24.256" v="844" actId="729"/>
        <pc:sldMkLst>
          <pc:docMk/>
          <pc:sldMk cId="0" sldId="375"/>
        </pc:sldMkLst>
      </pc:sldChg>
      <pc:sldChg chg="addSp delSp modSp mod modAnim">
        <pc:chgData name="Camilo Rennó" userId="eac9aab033b2f962" providerId="LiveId" clId="{E1FFA2E9-070B-4643-9EDC-67936E4F58ED}" dt="2023-08-06T23:34:03.654" v="837" actId="20577"/>
        <pc:sldMkLst>
          <pc:docMk/>
          <pc:sldMk cId="0" sldId="382"/>
        </pc:sldMkLst>
      </pc:sldChg>
      <pc:sldChg chg="modSp">
        <pc:chgData name="Camilo Rennó" userId="eac9aab033b2f962" providerId="LiveId" clId="{E1FFA2E9-070B-4643-9EDC-67936E4F58ED}" dt="2023-08-02T01:17:26.435" v="183" actId="20577"/>
        <pc:sldMkLst>
          <pc:docMk/>
          <pc:sldMk cId="831856359" sldId="389"/>
        </pc:sldMkLst>
      </pc:sldChg>
      <pc:sldChg chg="modSp mod">
        <pc:chgData name="Camilo Rennó" userId="eac9aab033b2f962" providerId="LiveId" clId="{E1FFA2E9-070B-4643-9EDC-67936E4F58ED}" dt="2023-08-02T01:20:04.715" v="209" actId="20577"/>
        <pc:sldMkLst>
          <pc:docMk/>
          <pc:sldMk cId="1269664524" sldId="400"/>
        </pc:sldMkLst>
      </pc:sldChg>
      <pc:sldChg chg="modSp">
        <pc:chgData name="Camilo Rennó" userId="eac9aab033b2f962" providerId="LiveId" clId="{E1FFA2E9-070B-4643-9EDC-67936E4F58ED}" dt="2023-08-02T01:23:16.067" v="217" actId="20577"/>
        <pc:sldMkLst>
          <pc:docMk/>
          <pc:sldMk cId="1947212464" sldId="402"/>
        </pc:sldMkLst>
      </pc:sldChg>
      <pc:sldChg chg="modSp mod">
        <pc:chgData name="Camilo Rennó" userId="eac9aab033b2f962" providerId="LiveId" clId="{E1FFA2E9-070B-4643-9EDC-67936E4F58ED}" dt="2023-08-07T13:41:12.774" v="1418" actId="20577"/>
        <pc:sldMkLst>
          <pc:docMk/>
          <pc:sldMk cId="3752780961" sldId="407"/>
        </pc:sldMkLst>
      </pc:sldChg>
      <pc:sldChg chg="modSp">
        <pc:chgData name="Camilo Rennó" userId="eac9aab033b2f962" providerId="LiveId" clId="{E1FFA2E9-070B-4643-9EDC-67936E4F58ED}" dt="2023-08-06T22:23:49.148" v="512" actId="207"/>
        <pc:sldMkLst>
          <pc:docMk/>
          <pc:sldMk cId="3396511649" sldId="415"/>
        </pc:sldMkLst>
      </pc:sldChg>
      <pc:sldChg chg="addSp delSp modSp mod delAnim modAnim">
        <pc:chgData name="Camilo Rennó" userId="eac9aab033b2f962" providerId="LiveId" clId="{E1FFA2E9-070B-4643-9EDC-67936E4F58ED}" dt="2023-08-06T22:52:18.070" v="806"/>
        <pc:sldMkLst>
          <pc:docMk/>
          <pc:sldMk cId="2617021817" sldId="416"/>
        </pc:sldMkLst>
      </pc:sldChg>
      <pc:sldChg chg="mod ord modShow">
        <pc:chgData name="Camilo Rennó" userId="eac9aab033b2f962" providerId="LiveId" clId="{E1FFA2E9-070B-4643-9EDC-67936E4F58ED}" dt="2023-08-06T23:53:30.415" v="843"/>
        <pc:sldMkLst>
          <pc:docMk/>
          <pc:sldMk cId="530849110" sldId="417"/>
        </pc:sldMkLst>
      </pc:sldChg>
      <pc:sldChg chg="mod ord modShow">
        <pc:chgData name="Camilo Rennó" userId="eac9aab033b2f962" providerId="LiveId" clId="{E1FFA2E9-070B-4643-9EDC-67936E4F58ED}" dt="2023-08-06T23:52:28.186" v="839"/>
        <pc:sldMkLst>
          <pc:docMk/>
          <pc:sldMk cId="4149020328" sldId="422"/>
        </pc:sldMkLst>
      </pc:sldChg>
      <pc:sldChg chg="modSp ord">
        <pc:chgData name="Camilo Rennó" userId="eac9aab033b2f962" providerId="LiveId" clId="{E1FFA2E9-070B-4643-9EDC-67936E4F58ED}" dt="2023-08-07T13:44:49.805" v="1419" actId="114"/>
        <pc:sldMkLst>
          <pc:docMk/>
          <pc:sldMk cId="3329461784" sldId="455"/>
        </pc:sldMkLst>
      </pc:sldChg>
      <pc:sldChg chg="mod modShow">
        <pc:chgData name="Camilo Rennó" userId="eac9aab033b2f962" providerId="LiveId" clId="{E1FFA2E9-070B-4643-9EDC-67936E4F58ED}" dt="2023-08-07T00:16:59.644" v="934" actId="729"/>
        <pc:sldMkLst>
          <pc:docMk/>
          <pc:sldMk cId="1725601972" sldId="457"/>
        </pc:sldMkLst>
      </pc:sldChg>
      <pc:sldChg chg="mod modShow">
        <pc:chgData name="Camilo Rennó" userId="eac9aab033b2f962" providerId="LiveId" clId="{E1FFA2E9-070B-4643-9EDC-67936E4F58ED}" dt="2023-08-07T00:16:59.644" v="934" actId="729"/>
        <pc:sldMkLst>
          <pc:docMk/>
          <pc:sldMk cId="3879973396" sldId="458"/>
        </pc:sldMkLst>
      </pc:sldChg>
      <pc:sldChg chg="mod modShow">
        <pc:chgData name="Camilo Rennó" userId="eac9aab033b2f962" providerId="LiveId" clId="{E1FFA2E9-070B-4643-9EDC-67936E4F58ED}" dt="2023-08-07T00:16:59.644" v="934" actId="729"/>
        <pc:sldMkLst>
          <pc:docMk/>
          <pc:sldMk cId="392083263" sldId="459"/>
        </pc:sldMkLst>
      </pc:sldChg>
      <pc:sldChg chg="mod modShow">
        <pc:chgData name="Camilo Rennó" userId="eac9aab033b2f962" providerId="LiveId" clId="{E1FFA2E9-070B-4643-9EDC-67936E4F58ED}" dt="2023-08-07T00:16:59.644" v="934" actId="729"/>
        <pc:sldMkLst>
          <pc:docMk/>
          <pc:sldMk cId="731096933" sldId="460"/>
        </pc:sldMkLst>
      </pc:sldChg>
      <pc:sldChg chg="mod modShow">
        <pc:chgData name="Camilo Rennó" userId="eac9aab033b2f962" providerId="LiveId" clId="{E1FFA2E9-070B-4643-9EDC-67936E4F58ED}" dt="2023-08-07T00:16:59.644" v="934" actId="729"/>
        <pc:sldMkLst>
          <pc:docMk/>
          <pc:sldMk cId="2080216346" sldId="461"/>
        </pc:sldMkLst>
      </pc:sldChg>
      <pc:sldChg chg="mod modAnim modShow">
        <pc:chgData name="Camilo Rennó" userId="eac9aab033b2f962" providerId="LiveId" clId="{E1FFA2E9-070B-4643-9EDC-67936E4F58ED}" dt="2023-08-07T00:16:59.644" v="934" actId="729"/>
        <pc:sldMkLst>
          <pc:docMk/>
          <pc:sldMk cId="3020701300" sldId="462"/>
        </pc:sldMkLst>
      </pc:sldChg>
      <pc:sldChg chg="mod modShow">
        <pc:chgData name="Camilo Rennó" userId="eac9aab033b2f962" providerId="LiveId" clId="{E1FFA2E9-070B-4643-9EDC-67936E4F58ED}" dt="2023-08-07T00:16:59.644" v="934" actId="729"/>
        <pc:sldMkLst>
          <pc:docMk/>
          <pc:sldMk cId="1156413397" sldId="463"/>
        </pc:sldMkLst>
      </pc:sldChg>
      <pc:sldChg chg="mod modShow">
        <pc:chgData name="Camilo Rennó" userId="eac9aab033b2f962" providerId="LiveId" clId="{E1FFA2E9-070B-4643-9EDC-67936E4F58ED}" dt="2023-08-07T00:16:59.644" v="934" actId="729"/>
        <pc:sldMkLst>
          <pc:docMk/>
          <pc:sldMk cId="1688972150" sldId="464"/>
        </pc:sldMkLst>
      </pc:sldChg>
      <pc:sldChg chg="mod modShow">
        <pc:chgData name="Camilo Rennó" userId="eac9aab033b2f962" providerId="LiveId" clId="{E1FFA2E9-070B-4643-9EDC-67936E4F58ED}" dt="2023-08-07T00:16:59.644" v="934" actId="729"/>
        <pc:sldMkLst>
          <pc:docMk/>
          <pc:sldMk cId="3464452599" sldId="465"/>
        </pc:sldMkLst>
      </pc:sldChg>
      <pc:sldChg chg="mod modShow">
        <pc:chgData name="Camilo Rennó" userId="eac9aab033b2f962" providerId="LiveId" clId="{E1FFA2E9-070B-4643-9EDC-67936E4F58ED}" dt="2023-08-07T00:16:59.644" v="934" actId="729"/>
        <pc:sldMkLst>
          <pc:docMk/>
          <pc:sldMk cId="3191750016" sldId="466"/>
        </pc:sldMkLst>
      </pc:sldChg>
      <pc:sldChg chg="mod modShow">
        <pc:chgData name="Camilo Rennó" userId="eac9aab033b2f962" providerId="LiveId" clId="{E1FFA2E9-070B-4643-9EDC-67936E4F58ED}" dt="2023-08-07T00:16:59.644" v="934" actId="729"/>
        <pc:sldMkLst>
          <pc:docMk/>
          <pc:sldMk cId="3415544877" sldId="467"/>
        </pc:sldMkLst>
      </pc:sldChg>
      <pc:sldChg chg="mod modShow">
        <pc:chgData name="Camilo Rennó" userId="eac9aab033b2f962" providerId="LiveId" clId="{E1FFA2E9-070B-4643-9EDC-67936E4F58ED}" dt="2023-08-07T00:16:59.644" v="934" actId="729"/>
        <pc:sldMkLst>
          <pc:docMk/>
          <pc:sldMk cId="2112344521" sldId="468"/>
        </pc:sldMkLst>
      </pc:sldChg>
      <pc:sldChg chg="mod modShow">
        <pc:chgData name="Camilo Rennó" userId="eac9aab033b2f962" providerId="LiveId" clId="{E1FFA2E9-070B-4643-9EDC-67936E4F58ED}" dt="2023-08-07T00:16:59.644" v="934" actId="729"/>
        <pc:sldMkLst>
          <pc:docMk/>
          <pc:sldMk cId="160422155" sldId="469"/>
        </pc:sldMkLst>
      </pc:sldChg>
      <pc:sldChg chg="mod modShow">
        <pc:chgData name="Camilo Rennó" userId="eac9aab033b2f962" providerId="LiveId" clId="{E1FFA2E9-070B-4643-9EDC-67936E4F58ED}" dt="2023-08-07T00:16:59.644" v="934" actId="729"/>
        <pc:sldMkLst>
          <pc:docMk/>
          <pc:sldMk cId="2198541773" sldId="470"/>
        </pc:sldMkLst>
      </pc:sldChg>
      <pc:sldChg chg="mod modShow">
        <pc:chgData name="Camilo Rennó" userId="eac9aab033b2f962" providerId="LiveId" clId="{E1FFA2E9-070B-4643-9EDC-67936E4F58ED}" dt="2023-08-07T00:16:59.644" v="934" actId="729"/>
        <pc:sldMkLst>
          <pc:docMk/>
          <pc:sldMk cId="1273949004" sldId="471"/>
        </pc:sldMkLst>
      </pc:sldChg>
      <pc:sldChg chg="mod modShow">
        <pc:chgData name="Camilo Rennó" userId="eac9aab033b2f962" providerId="LiveId" clId="{E1FFA2E9-070B-4643-9EDC-67936E4F58ED}" dt="2023-08-07T00:16:59.644" v="934" actId="729"/>
        <pc:sldMkLst>
          <pc:docMk/>
          <pc:sldMk cId="2288855526" sldId="472"/>
        </pc:sldMkLst>
      </pc:sldChg>
      <pc:sldChg chg="mod modShow">
        <pc:chgData name="Camilo Rennó" userId="eac9aab033b2f962" providerId="LiveId" clId="{E1FFA2E9-070B-4643-9EDC-67936E4F58ED}" dt="2023-08-07T00:16:59.644" v="934" actId="729"/>
        <pc:sldMkLst>
          <pc:docMk/>
          <pc:sldMk cId="930509661" sldId="473"/>
        </pc:sldMkLst>
      </pc:sldChg>
      <pc:sldChg chg="addSp delSp modSp mod">
        <pc:chgData name="Camilo Rennó" userId="eac9aab033b2f962" providerId="LiveId" clId="{E1FFA2E9-070B-4643-9EDC-67936E4F58ED}" dt="2023-08-07T00:05:09.459" v="932" actId="478"/>
        <pc:sldMkLst>
          <pc:docMk/>
          <pc:sldMk cId="2447292684" sldId="485"/>
        </pc:sldMkLst>
      </pc:sldChg>
      <pc:sldChg chg="modSp add mod">
        <pc:chgData name="Camilo Rennó" userId="eac9aab033b2f962" providerId="LiveId" clId="{E1FFA2E9-070B-4643-9EDC-67936E4F58ED}" dt="2023-08-06T22:22:59.018" v="511" actId="1035"/>
        <pc:sldMkLst>
          <pc:docMk/>
          <pc:sldMk cId="2441980800" sldId="488"/>
        </pc:sldMkLst>
      </pc:sldChg>
      <pc:sldChg chg="addSp delSp modSp add mod modAnim">
        <pc:chgData name="Camilo Rennó" userId="eac9aab033b2f962" providerId="LiveId" clId="{E1FFA2E9-070B-4643-9EDC-67936E4F58ED}" dt="2023-08-07T13:26:51.462" v="1383"/>
        <pc:sldMkLst>
          <pc:docMk/>
          <pc:sldMk cId="0" sldId="490"/>
        </pc:sldMkLst>
      </pc:sldChg>
      <pc:sldChg chg="addSp delSp modSp add mod ord modAnim">
        <pc:chgData name="Camilo Rennó" userId="eac9aab033b2f962" providerId="LiveId" clId="{E1FFA2E9-070B-4643-9EDC-67936E4F58ED}" dt="2023-08-06T22:42:27.752" v="779" actId="403"/>
        <pc:sldMkLst>
          <pc:docMk/>
          <pc:sldMk cId="2577421353" sldId="491"/>
        </pc:sldMkLst>
      </pc:sldChg>
      <pc:sldChg chg="addSp delSp modSp add mod modAnim">
        <pc:chgData name="Camilo Rennó" userId="eac9aab033b2f962" providerId="LiveId" clId="{E1FFA2E9-070B-4643-9EDC-67936E4F58ED}" dt="2023-08-07T13:32:31.022" v="1417" actId="1036"/>
        <pc:sldMkLst>
          <pc:docMk/>
          <pc:sldMk cId="2184587291" sldId="492"/>
        </pc:sldMkLst>
      </pc:sldChg>
      <pc:sldChg chg="add del">
        <pc:chgData name="Camilo Rennó" userId="eac9aab033b2f962" providerId="LiveId" clId="{E1FFA2E9-070B-4643-9EDC-67936E4F58ED}" dt="2023-08-06T22:52:21.651" v="807" actId="47"/>
        <pc:sldMkLst>
          <pc:docMk/>
          <pc:sldMk cId="3479819404" sldId="493"/>
        </pc:sldMkLst>
      </pc:sldChg>
    </pc:docChg>
  </pc:docChgLst>
  <pc:docChgLst>
    <pc:chgData name="Camilo Daleles Rennó" userId="eac9aab033b2f962" providerId="LiveId" clId="{A5F3D08B-C511-4E98-8021-B72B7C18FFA3}"/>
    <pc:docChg chg="modSld">
      <pc:chgData name="Camilo Daleles Rennó" userId="eac9aab033b2f962" providerId="LiveId" clId="{A5F3D08B-C511-4E98-8021-B72B7C18FFA3}" dt="2025-05-07T16:26:32.321" v="1" actId="20577"/>
      <pc:docMkLst>
        <pc:docMk/>
      </pc:docMkLst>
      <pc:sldChg chg="modSp mod">
        <pc:chgData name="Camilo Daleles Rennó" userId="eac9aab033b2f962" providerId="LiveId" clId="{A5F3D08B-C511-4E98-8021-B72B7C18FFA3}" dt="2025-05-07T16:26:32.321" v="1" actId="20577"/>
        <pc:sldMkLst>
          <pc:docMk/>
          <pc:sldMk cId="0" sldId="311"/>
        </pc:sldMkLst>
        <pc:spChg chg="mod">
          <ac:chgData name="Camilo Daleles Rennó" userId="eac9aab033b2f962" providerId="LiveId" clId="{A5F3D08B-C511-4E98-8021-B72B7C18FFA3}" dt="2025-05-07T16:26:32.321" v="1" actId="20577"/>
          <ac:spMkLst>
            <pc:docMk/>
            <pc:sldMk cId="0" sldId="311"/>
            <ac:spMk id="5" creationId="{00000000-0000-0000-0000-000000000000}"/>
          </ac:spMkLst>
        </pc:spChg>
      </pc:sldChg>
    </pc:docChg>
  </pc:docChgLst>
  <pc:docChgLst>
    <pc:chgData name="Camilo Daleles Rennó" userId="eac9aab033b2f962" providerId="LiveId" clId="{65322A70-69DA-4E10-BC9E-2AAA5257BCA9}"/>
    <pc:docChg chg="undo custSel addSld delSld modSld sldOrd">
      <pc:chgData name="Camilo Daleles Rennó" userId="eac9aab033b2f962" providerId="LiveId" clId="{65322A70-69DA-4E10-BC9E-2AAA5257BCA9}" dt="2025-06-09T13:16:22.074" v="478" actId="20577"/>
      <pc:docMkLst>
        <pc:docMk/>
      </pc:docMkLst>
      <pc:sldChg chg="addSp delSp modSp mod">
        <pc:chgData name="Camilo Daleles Rennó" userId="eac9aab033b2f962" providerId="LiveId" clId="{65322A70-69DA-4E10-BC9E-2AAA5257BCA9}" dt="2025-06-09T13:16:22.074" v="478" actId="20577"/>
        <pc:sldMkLst>
          <pc:docMk/>
          <pc:sldMk cId="0" sldId="311"/>
        </pc:sldMkLst>
        <pc:spChg chg="add mod">
          <ac:chgData name="Camilo Daleles Rennó" userId="eac9aab033b2f962" providerId="LiveId" clId="{65322A70-69DA-4E10-BC9E-2AAA5257BCA9}" dt="2025-05-29T15:11:52.886" v="2" actId="120"/>
          <ac:spMkLst>
            <pc:docMk/>
            <pc:sldMk cId="0" sldId="311"/>
            <ac:spMk id="2" creationId="{C0B379D3-4706-F5BA-BF38-9ABAB367C080}"/>
          </ac:spMkLst>
        </pc:spChg>
        <pc:spChg chg="mod">
          <ac:chgData name="Camilo Daleles Rennó" userId="eac9aab033b2f962" providerId="LiveId" clId="{65322A70-69DA-4E10-BC9E-2AAA5257BCA9}" dt="2025-06-09T13:16:22.074" v="478" actId="20577"/>
          <ac:spMkLst>
            <pc:docMk/>
            <pc:sldMk cId="0" sldId="311"/>
            <ac:spMk id="5" creationId="{00000000-0000-0000-0000-000000000000}"/>
          </ac:spMkLst>
        </pc:spChg>
      </pc:sldChg>
      <pc:sldChg chg="add del">
        <pc:chgData name="Camilo Daleles Rennó" userId="eac9aab033b2f962" providerId="LiveId" clId="{65322A70-69DA-4E10-BC9E-2AAA5257BCA9}" dt="2025-05-30T12:15:14.950" v="402" actId="47"/>
        <pc:sldMkLst>
          <pc:docMk/>
          <pc:sldMk cId="0" sldId="375"/>
        </pc:sldMkLst>
      </pc:sldChg>
      <pc:sldChg chg="add del">
        <pc:chgData name="Camilo Daleles Rennó" userId="eac9aab033b2f962" providerId="LiveId" clId="{65322A70-69DA-4E10-BC9E-2AAA5257BCA9}" dt="2025-05-30T12:15:12.604" v="400" actId="47"/>
        <pc:sldMkLst>
          <pc:docMk/>
          <pc:sldMk cId="0" sldId="377"/>
        </pc:sldMkLst>
      </pc:sldChg>
      <pc:sldChg chg="add del">
        <pc:chgData name="Camilo Daleles Rennó" userId="eac9aab033b2f962" providerId="LiveId" clId="{65322A70-69DA-4E10-BC9E-2AAA5257BCA9}" dt="2025-05-30T12:15:11.580" v="399" actId="47"/>
        <pc:sldMkLst>
          <pc:docMk/>
          <pc:sldMk cId="0" sldId="378"/>
        </pc:sldMkLst>
      </pc:sldChg>
      <pc:sldChg chg="add del">
        <pc:chgData name="Camilo Daleles Rennó" userId="eac9aab033b2f962" providerId="LiveId" clId="{65322A70-69DA-4E10-BC9E-2AAA5257BCA9}" dt="2025-05-30T12:15:10.345" v="398" actId="47"/>
        <pc:sldMkLst>
          <pc:docMk/>
          <pc:sldMk cId="0" sldId="379"/>
        </pc:sldMkLst>
      </pc:sldChg>
      <pc:sldChg chg="add del">
        <pc:chgData name="Camilo Daleles Rennó" userId="eac9aab033b2f962" providerId="LiveId" clId="{65322A70-69DA-4E10-BC9E-2AAA5257BCA9}" dt="2025-05-30T12:15:09.347" v="397" actId="47"/>
        <pc:sldMkLst>
          <pc:docMk/>
          <pc:sldMk cId="0" sldId="380"/>
        </pc:sldMkLst>
      </pc:sldChg>
      <pc:sldChg chg="addSp delSp modSp add del mod delAnim modAnim">
        <pc:chgData name="Camilo Daleles Rennó" userId="eac9aab033b2f962" providerId="LiveId" clId="{65322A70-69DA-4E10-BC9E-2AAA5257BCA9}" dt="2025-05-30T12:16:41.394" v="422" actId="20577"/>
        <pc:sldMkLst>
          <pc:docMk/>
          <pc:sldMk cId="0" sldId="382"/>
        </pc:sldMkLst>
        <pc:spChg chg="mod topLvl">
          <ac:chgData name="Camilo Daleles Rennó" userId="eac9aab033b2f962" providerId="LiveId" clId="{65322A70-69DA-4E10-BC9E-2AAA5257BCA9}" dt="2025-05-29T15:55:01.913" v="362" actId="465"/>
          <ac:spMkLst>
            <pc:docMk/>
            <pc:sldMk cId="0" sldId="382"/>
            <ac:spMk id="3" creationId="{6B0215F2-A020-5059-9CAF-7249EA7B228B}"/>
          </ac:spMkLst>
        </pc:spChg>
        <pc:spChg chg="add mod">
          <ac:chgData name="Camilo Daleles Rennó" userId="eac9aab033b2f962" providerId="LiveId" clId="{65322A70-69DA-4E10-BC9E-2AAA5257BCA9}" dt="2025-05-29T15:55:01.913" v="362" actId="465"/>
          <ac:spMkLst>
            <pc:docMk/>
            <pc:sldMk cId="0" sldId="382"/>
            <ac:spMk id="22" creationId="{71C200E2-323B-2276-B44D-091954FDFB18}"/>
          </ac:spMkLst>
        </pc:spChg>
        <pc:spChg chg="mod topLvl">
          <ac:chgData name="Camilo Daleles Rennó" userId="eac9aab033b2f962" providerId="LiveId" clId="{65322A70-69DA-4E10-BC9E-2AAA5257BCA9}" dt="2025-05-29T15:55:01.913" v="362" actId="465"/>
          <ac:spMkLst>
            <pc:docMk/>
            <pc:sldMk cId="0" sldId="382"/>
            <ac:spMk id="25" creationId="{00000000-0000-0000-0000-000000000000}"/>
          </ac:spMkLst>
        </pc:spChg>
        <pc:spChg chg="mod topLvl">
          <ac:chgData name="Camilo Daleles Rennó" userId="eac9aab033b2f962" providerId="LiveId" clId="{65322A70-69DA-4E10-BC9E-2AAA5257BCA9}" dt="2025-05-29T15:55:01.913" v="362" actId="465"/>
          <ac:spMkLst>
            <pc:docMk/>
            <pc:sldMk cId="0" sldId="382"/>
            <ac:spMk id="27" creationId="{00000000-0000-0000-0000-000000000000}"/>
          </ac:spMkLst>
        </pc:spChg>
        <pc:spChg chg="mod topLvl">
          <ac:chgData name="Camilo Daleles Rennó" userId="eac9aab033b2f962" providerId="LiveId" clId="{65322A70-69DA-4E10-BC9E-2AAA5257BCA9}" dt="2025-05-29T15:55:01.913" v="362" actId="465"/>
          <ac:spMkLst>
            <pc:docMk/>
            <pc:sldMk cId="0" sldId="382"/>
            <ac:spMk id="32" creationId="{00000000-0000-0000-0000-000000000000}"/>
          </ac:spMkLst>
        </pc:spChg>
        <pc:spChg chg="mod">
          <ac:chgData name="Camilo Daleles Rennó" userId="eac9aab033b2f962" providerId="LiveId" clId="{65322A70-69DA-4E10-BC9E-2AAA5257BCA9}" dt="2025-05-30T12:16:41.394" v="422" actId="20577"/>
          <ac:spMkLst>
            <pc:docMk/>
            <pc:sldMk cId="0" sldId="382"/>
            <ac:spMk id="42004" creationId="{00000000-0000-0000-0000-000000000000}"/>
          </ac:spMkLst>
        </pc:spChg>
      </pc:sldChg>
      <pc:sldChg chg="add del">
        <pc:chgData name="Camilo Daleles Rennó" userId="eac9aab033b2f962" providerId="LiveId" clId="{65322A70-69DA-4E10-BC9E-2AAA5257BCA9}" dt="2025-05-30T12:15:13.799" v="401" actId="47"/>
        <pc:sldMkLst>
          <pc:docMk/>
          <pc:sldMk cId="530849110" sldId="417"/>
        </pc:sldMkLst>
      </pc:sldChg>
      <pc:sldChg chg="add del">
        <pc:chgData name="Camilo Daleles Rennó" userId="eac9aab033b2f962" providerId="LiveId" clId="{65322A70-69DA-4E10-BC9E-2AAA5257BCA9}" dt="2025-05-30T12:15:16.267" v="403" actId="47"/>
        <pc:sldMkLst>
          <pc:docMk/>
          <pc:sldMk cId="4149020328" sldId="422"/>
        </pc:sldMkLst>
      </pc:sldChg>
      <pc:sldChg chg="add del">
        <pc:chgData name="Camilo Daleles Rennó" userId="eac9aab033b2f962" providerId="LiveId" clId="{65322A70-69DA-4E10-BC9E-2AAA5257BCA9}" dt="2025-05-30T12:15:17.787" v="404" actId="47"/>
        <pc:sldMkLst>
          <pc:docMk/>
          <pc:sldMk cId="3329461784" sldId="455"/>
        </pc:sldMkLst>
      </pc:sldChg>
      <pc:sldChg chg="modSp add del mod">
        <pc:chgData name="Camilo Daleles Rennó" userId="eac9aab033b2f962" providerId="LiveId" clId="{65322A70-69DA-4E10-BC9E-2AAA5257BCA9}" dt="2025-05-30T12:15:03.715" v="396" actId="47"/>
        <pc:sldMkLst>
          <pc:docMk/>
          <pc:sldMk cId="2447292684" sldId="485"/>
        </pc:sldMkLst>
      </pc:sldChg>
      <pc:sldChg chg="modSp mod">
        <pc:chgData name="Camilo Daleles Rennó" userId="eac9aab033b2f962" providerId="LiveId" clId="{65322A70-69DA-4E10-BC9E-2AAA5257BCA9}" dt="2025-05-29T15:18:59.437" v="8" actId="404"/>
        <pc:sldMkLst>
          <pc:docMk/>
          <pc:sldMk cId="2441980800" sldId="488"/>
        </pc:sldMkLst>
        <pc:spChg chg="mod">
          <ac:chgData name="Camilo Daleles Rennó" userId="eac9aab033b2f962" providerId="LiveId" clId="{65322A70-69DA-4E10-BC9E-2AAA5257BCA9}" dt="2025-05-29T15:18:52.868" v="6" actId="404"/>
          <ac:spMkLst>
            <pc:docMk/>
            <pc:sldMk cId="2441980800" sldId="488"/>
            <ac:spMk id="14" creationId="{00000000-0000-0000-0000-000000000000}"/>
          </ac:spMkLst>
        </pc:spChg>
        <pc:spChg chg="mod">
          <ac:chgData name="Camilo Daleles Rennó" userId="eac9aab033b2f962" providerId="LiveId" clId="{65322A70-69DA-4E10-BC9E-2AAA5257BCA9}" dt="2025-05-29T15:18:59.437" v="8" actId="404"/>
          <ac:spMkLst>
            <pc:docMk/>
            <pc:sldMk cId="2441980800" sldId="488"/>
            <ac:spMk id="15" creationId="{00000000-0000-0000-0000-000000000000}"/>
          </ac:spMkLst>
        </pc:spChg>
      </pc:sldChg>
      <pc:sldChg chg="add del">
        <pc:chgData name="Camilo Daleles Rennó" userId="eac9aab033b2f962" providerId="LiveId" clId="{65322A70-69DA-4E10-BC9E-2AAA5257BCA9}" dt="2025-05-29T15:55:43.307" v="369" actId="47"/>
        <pc:sldMkLst>
          <pc:docMk/>
          <pc:sldMk cId="30260786" sldId="493"/>
        </pc:sldMkLst>
      </pc:sldChg>
      <pc:sldChg chg="modSp add mod ord">
        <pc:chgData name="Camilo Daleles Rennó" userId="eac9aab033b2f962" providerId="LiveId" clId="{65322A70-69DA-4E10-BC9E-2AAA5257BCA9}" dt="2025-05-30T12:18:54.402" v="466" actId="20577"/>
        <pc:sldMkLst>
          <pc:docMk/>
          <pc:sldMk cId="1944173994" sldId="493"/>
        </pc:sldMkLst>
        <pc:spChg chg="mod">
          <ac:chgData name="Camilo Daleles Rennó" userId="eac9aab033b2f962" providerId="LiveId" clId="{65322A70-69DA-4E10-BC9E-2AAA5257BCA9}" dt="2025-05-30T12:18:54.402" v="466" actId="20577"/>
          <ac:spMkLst>
            <pc:docMk/>
            <pc:sldMk cId="1944173994" sldId="493"/>
            <ac:spMk id="3074" creationId="{F4A5B05E-081C-DA5E-5A86-79691524602F}"/>
          </ac:spMkLst>
        </pc:spChg>
      </pc:sldChg>
      <pc:sldChg chg="add del">
        <pc:chgData name="Camilo Daleles Rennó" userId="eac9aab033b2f962" providerId="LiveId" clId="{65322A70-69DA-4E10-BC9E-2AAA5257BCA9}" dt="2025-05-30T12:14:52.060" v="391" actId="47"/>
        <pc:sldMkLst>
          <pc:docMk/>
          <pc:sldMk cId="2557156217" sldId="49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Camilo\Desktop\kapp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Pontius!$D$15</c:f>
              <c:strCache>
                <c:ptCount val="1"/>
                <c:pt idx="0">
                  <c:v>Quantity</c:v>
                </c:pt>
              </c:strCache>
            </c:strRef>
          </c:tx>
          <c:spPr>
            <a:solidFill>
              <a:srgbClr val="FF0000"/>
            </a:solidFill>
          </c:spPr>
          <c:invertIfNegative val="0"/>
          <c:cat>
            <c:strRef>
              <c:f>Pontius!$C$16:$C$19</c:f>
              <c:strCache>
                <c:ptCount val="4"/>
                <c:pt idx="0">
                  <c:v>A</c:v>
                </c:pt>
                <c:pt idx="1">
                  <c:v>B</c:v>
                </c:pt>
                <c:pt idx="2">
                  <c:v>C</c:v>
                </c:pt>
                <c:pt idx="3">
                  <c:v>D</c:v>
                </c:pt>
              </c:strCache>
            </c:strRef>
          </c:cat>
          <c:val>
            <c:numRef>
              <c:f>Pontius!$D$16:$D$19</c:f>
              <c:numCache>
                <c:formatCode>0.0%</c:formatCode>
                <c:ptCount val="4"/>
                <c:pt idx="0">
                  <c:v>0</c:v>
                </c:pt>
                <c:pt idx="1">
                  <c:v>1.8181818181818188E-2</c:v>
                </c:pt>
                <c:pt idx="2">
                  <c:v>8.1818181818181818E-2</c:v>
                </c:pt>
                <c:pt idx="3">
                  <c:v>6.3636363636363602E-2</c:v>
                </c:pt>
              </c:numCache>
            </c:numRef>
          </c:val>
          <c:extLst>
            <c:ext xmlns:c16="http://schemas.microsoft.com/office/drawing/2014/chart" uri="{C3380CC4-5D6E-409C-BE32-E72D297353CC}">
              <c16:uniqueId val="{00000000-15D0-424D-A457-67C11FF76B9C}"/>
            </c:ext>
          </c:extLst>
        </c:ser>
        <c:ser>
          <c:idx val="2"/>
          <c:order val="1"/>
          <c:tx>
            <c:strRef>
              <c:f>Pontius!$F$15</c:f>
              <c:strCache>
                <c:ptCount val="1"/>
                <c:pt idx="0">
                  <c:v>Exchange</c:v>
                </c:pt>
              </c:strCache>
            </c:strRef>
          </c:tx>
          <c:spPr>
            <a:solidFill>
              <a:srgbClr val="00B0F0"/>
            </a:solidFill>
          </c:spPr>
          <c:invertIfNegative val="0"/>
          <c:cat>
            <c:strRef>
              <c:f>Pontius!$C$16:$C$19</c:f>
              <c:strCache>
                <c:ptCount val="4"/>
                <c:pt idx="0">
                  <c:v>A</c:v>
                </c:pt>
                <c:pt idx="1">
                  <c:v>B</c:v>
                </c:pt>
                <c:pt idx="2">
                  <c:v>C</c:v>
                </c:pt>
                <c:pt idx="3">
                  <c:v>D</c:v>
                </c:pt>
              </c:strCache>
            </c:strRef>
          </c:cat>
          <c:val>
            <c:numRef>
              <c:f>Pontius!$F$16:$F$19</c:f>
              <c:numCache>
                <c:formatCode>0.0%</c:formatCode>
                <c:ptCount val="4"/>
                <c:pt idx="0">
                  <c:v>0.14545454545454545</c:v>
                </c:pt>
                <c:pt idx="1">
                  <c:v>0.14545454545454545</c:v>
                </c:pt>
                <c:pt idx="2">
                  <c:v>0</c:v>
                </c:pt>
                <c:pt idx="3">
                  <c:v>0</c:v>
                </c:pt>
              </c:numCache>
            </c:numRef>
          </c:val>
          <c:extLst>
            <c:ext xmlns:c16="http://schemas.microsoft.com/office/drawing/2014/chart" uri="{C3380CC4-5D6E-409C-BE32-E72D297353CC}">
              <c16:uniqueId val="{00000001-15D0-424D-A457-67C11FF76B9C}"/>
            </c:ext>
          </c:extLst>
        </c:ser>
        <c:ser>
          <c:idx val="3"/>
          <c:order val="2"/>
          <c:tx>
            <c:strRef>
              <c:f>Pontius!$G$15</c:f>
              <c:strCache>
                <c:ptCount val="1"/>
                <c:pt idx="0">
                  <c:v>Shift</c:v>
                </c:pt>
              </c:strCache>
            </c:strRef>
          </c:tx>
          <c:spPr>
            <a:solidFill>
              <a:srgbClr val="00B050"/>
            </a:solidFill>
          </c:spPr>
          <c:invertIfNegative val="0"/>
          <c:cat>
            <c:strRef>
              <c:f>Pontius!$C$16:$C$19</c:f>
              <c:strCache>
                <c:ptCount val="4"/>
                <c:pt idx="0">
                  <c:v>A</c:v>
                </c:pt>
                <c:pt idx="1">
                  <c:v>B</c:v>
                </c:pt>
                <c:pt idx="2">
                  <c:v>C</c:v>
                </c:pt>
                <c:pt idx="3">
                  <c:v>D</c:v>
                </c:pt>
              </c:strCache>
            </c:strRef>
          </c:cat>
          <c:val>
            <c:numRef>
              <c:f>Pontius!$G$16:$G$19</c:f>
              <c:numCache>
                <c:formatCode>0.0%</c:formatCode>
                <c:ptCount val="4"/>
                <c:pt idx="0">
                  <c:v>0</c:v>
                </c:pt>
                <c:pt idx="1">
                  <c:v>5.4545454545454564E-2</c:v>
                </c:pt>
                <c:pt idx="2">
                  <c:v>0</c:v>
                </c:pt>
                <c:pt idx="3">
                  <c:v>0</c:v>
                </c:pt>
              </c:numCache>
            </c:numRef>
          </c:val>
          <c:extLst>
            <c:ext xmlns:c16="http://schemas.microsoft.com/office/drawing/2014/chart" uri="{C3380CC4-5D6E-409C-BE32-E72D297353CC}">
              <c16:uniqueId val="{00000002-15D0-424D-A457-67C11FF76B9C}"/>
            </c:ext>
          </c:extLst>
        </c:ser>
        <c:dLbls>
          <c:showLegendKey val="0"/>
          <c:showVal val="0"/>
          <c:showCatName val="0"/>
          <c:showSerName val="0"/>
          <c:showPercent val="0"/>
          <c:showBubbleSize val="0"/>
        </c:dLbls>
        <c:gapWidth val="150"/>
        <c:overlap val="100"/>
        <c:axId val="283210904"/>
        <c:axId val="281628568"/>
      </c:barChart>
      <c:catAx>
        <c:axId val="283210904"/>
        <c:scaling>
          <c:orientation val="minMax"/>
        </c:scaling>
        <c:delete val="0"/>
        <c:axPos val="b"/>
        <c:numFmt formatCode="General" sourceLinked="0"/>
        <c:majorTickMark val="out"/>
        <c:minorTickMark val="none"/>
        <c:tickLblPos val="nextTo"/>
        <c:crossAx val="281628568"/>
        <c:crosses val="autoZero"/>
        <c:auto val="1"/>
        <c:lblAlgn val="ctr"/>
        <c:lblOffset val="100"/>
        <c:noMultiLvlLbl val="0"/>
      </c:catAx>
      <c:valAx>
        <c:axId val="281628568"/>
        <c:scaling>
          <c:orientation val="minMax"/>
        </c:scaling>
        <c:delete val="0"/>
        <c:axPos val="l"/>
        <c:majorGridlines>
          <c:spPr>
            <a:ln>
              <a:prstDash val="dash"/>
            </a:ln>
          </c:spPr>
        </c:majorGridlines>
        <c:numFmt formatCode="0.0%" sourceLinked="1"/>
        <c:majorTickMark val="out"/>
        <c:minorTickMark val="none"/>
        <c:tickLblPos val="nextTo"/>
        <c:crossAx val="283210904"/>
        <c:crosses val="autoZero"/>
        <c:crossBetween val="between"/>
      </c:valAx>
    </c:plotArea>
    <c:legend>
      <c:legendPos val="r"/>
      <c:overlay val="0"/>
      <c:txPr>
        <a:bodyPr/>
        <a:lstStyle/>
        <a:p>
          <a:pPr>
            <a:defRPr i="1"/>
          </a:pPr>
          <a:endParaRPr lang="pt-BR"/>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anose="020B0604030504040204" pitchFamily="34" charset="0"/>
              </a:defRPr>
            </a:lvl1pPr>
          </a:lstStyle>
          <a:p>
            <a:pPr>
              <a:defRPr/>
            </a:pPr>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anose="020B0604030504040204" pitchFamily="34" charset="0"/>
              </a:defRPr>
            </a:lvl1pPr>
          </a:lstStyle>
          <a:p>
            <a:pPr>
              <a:defRPr/>
            </a:pPr>
            <a:fld id="{43A248CA-A2CD-42B4-94A9-49D80BF1429C}" type="datetimeFigureOut">
              <a:rPr lang="pt-BR" smtClean="0"/>
              <a:pPr>
                <a:defRPr/>
              </a:pPr>
              <a:t>09/06/2025</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anose="020B0604030504040204" pitchFamily="34" charset="0"/>
              </a:defRPr>
            </a:lvl1pPr>
          </a:lstStyle>
          <a:p>
            <a:pPr>
              <a:defRPr/>
            </a:pPr>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anose="020B0604030504040204" pitchFamily="34" charset="0"/>
              </a:defRPr>
            </a:lvl1pPr>
          </a:lstStyle>
          <a:p>
            <a:pPr>
              <a:defRPr/>
            </a:pPr>
            <a:fld id="{24135047-1F58-408F-9518-77E2F6526BF9}" type="slidenum">
              <a:rPr lang="pt-BR" smtClean="0"/>
              <a:pPr>
                <a:defRPr/>
              </a:pPr>
              <a:t>‹nº›</a:t>
            </a:fld>
            <a:endParaRPr lang="pt-BR" dirty="0"/>
          </a:p>
        </p:txBody>
      </p:sp>
    </p:spTree>
    <p:extLst>
      <p:ext uri="{BB962C8B-B14F-4D97-AF65-F5344CB8AC3E}">
        <p14:creationId xmlns:p14="http://schemas.microsoft.com/office/powerpoint/2010/main" val="1879314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1826E49-56B0-4100-AFD2-BFDC26D1087D}" type="slidenum">
              <a:rPr lang="pt-BR"/>
              <a:pPr>
                <a:defRPr/>
              </a:pPr>
              <a:t>‹nº›</a:t>
            </a:fld>
            <a:endParaRPr lang="pt-BR"/>
          </a:p>
        </p:txBody>
      </p:sp>
    </p:spTree>
    <p:extLst>
      <p:ext uri="{BB962C8B-B14F-4D97-AF65-F5344CB8AC3E}">
        <p14:creationId xmlns:p14="http://schemas.microsoft.com/office/powerpoint/2010/main" val="1430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F401E79-D48C-4BAA-BD00-A07EF6DFD77E}" type="slidenum">
              <a:rPr lang="pt-BR"/>
              <a:pPr>
                <a:defRPr/>
              </a:pPr>
              <a:t>‹nº›</a:t>
            </a:fld>
            <a:endParaRPr lang="pt-BR"/>
          </a:p>
        </p:txBody>
      </p:sp>
    </p:spTree>
    <p:extLst>
      <p:ext uri="{BB962C8B-B14F-4D97-AF65-F5344CB8AC3E}">
        <p14:creationId xmlns:p14="http://schemas.microsoft.com/office/powerpoint/2010/main" val="14202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8450" y="609600"/>
            <a:ext cx="211455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304800" y="609600"/>
            <a:ext cx="619125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288D064-8DCF-4322-971D-DF48507797C9}" type="slidenum">
              <a:rPr lang="pt-BR"/>
              <a:pPr>
                <a:defRPr/>
              </a:pPr>
              <a:t>‹nº›</a:t>
            </a:fld>
            <a:endParaRPr lang="pt-BR"/>
          </a:p>
        </p:txBody>
      </p:sp>
    </p:spTree>
    <p:extLst>
      <p:ext uri="{BB962C8B-B14F-4D97-AF65-F5344CB8AC3E}">
        <p14:creationId xmlns:p14="http://schemas.microsoft.com/office/powerpoint/2010/main" val="35995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a:xfrm>
            <a:off x="7239000" y="6400800"/>
            <a:ext cx="1905000" cy="457200"/>
          </a:xfrm>
        </p:spPr>
        <p:txBody>
          <a:bodyPr anchor="b"/>
          <a:lstStyle>
            <a:lvl1pPr>
              <a:defRPr>
                <a:latin typeface="Tahoma" panose="020B0604030504040204" pitchFamily="34" charset="0"/>
              </a:defRPr>
            </a:lvl1pPr>
          </a:lstStyle>
          <a:p>
            <a:pPr>
              <a:defRPr/>
            </a:pPr>
            <a:fld id="{140B08D3-7DAC-499C-88F0-5702E6223242}" type="slidenum">
              <a:rPr lang="pt-BR" smtClean="0"/>
              <a:pPr>
                <a:defRPr/>
              </a:pPr>
              <a:t>‹nº›</a:t>
            </a:fld>
            <a:endParaRPr lang="pt-BR" dirty="0"/>
          </a:p>
        </p:txBody>
      </p:sp>
    </p:spTree>
    <p:extLst>
      <p:ext uri="{BB962C8B-B14F-4D97-AF65-F5344CB8AC3E}">
        <p14:creationId xmlns:p14="http://schemas.microsoft.com/office/powerpoint/2010/main" val="311735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916C2CA-B922-464E-9D19-9CC8872DFB4D}" type="slidenum">
              <a:rPr lang="pt-BR"/>
              <a:pPr>
                <a:defRPr/>
              </a:pPr>
              <a:t>‹nº›</a:t>
            </a:fld>
            <a:endParaRPr lang="pt-BR"/>
          </a:p>
        </p:txBody>
      </p:sp>
    </p:spTree>
    <p:extLst>
      <p:ext uri="{BB962C8B-B14F-4D97-AF65-F5344CB8AC3E}">
        <p14:creationId xmlns:p14="http://schemas.microsoft.com/office/powerpoint/2010/main" val="314798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AF395B4-E536-45B1-98D9-86CA57E862CC}" type="slidenum">
              <a:rPr lang="pt-BR"/>
              <a:pPr>
                <a:defRPr/>
              </a:pPr>
              <a:t>‹nº›</a:t>
            </a:fld>
            <a:endParaRPr lang="pt-BR"/>
          </a:p>
        </p:txBody>
      </p:sp>
    </p:spTree>
    <p:extLst>
      <p:ext uri="{BB962C8B-B14F-4D97-AF65-F5344CB8AC3E}">
        <p14:creationId xmlns:p14="http://schemas.microsoft.com/office/powerpoint/2010/main" val="9903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DFA77B0E-45D4-4517-BF1F-37FC0ABA325E}" type="slidenum">
              <a:rPr lang="pt-BR"/>
              <a:pPr>
                <a:defRPr/>
              </a:pPr>
              <a:t>‹nº›</a:t>
            </a:fld>
            <a:endParaRPr lang="pt-BR"/>
          </a:p>
        </p:txBody>
      </p:sp>
    </p:spTree>
    <p:extLst>
      <p:ext uri="{BB962C8B-B14F-4D97-AF65-F5344CB8AC3E}">
        <p14:creationId xmlns:p14="http://schemas.microsoft.com/office/powerpoint/2010/main" val="16014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4D51C95-A9DC-4BFE-A09F-B7FDF149E29B}" type="slidenum">
              <a:rPr lang="pt-BR"/>
              <a:pPr>
                <a:defRPr/>
              </a:pPr>
              <a:t>‹nº›</a:t>
            </a:fld>
            <a:endParaRPr lang="pt-BR"/>
          </a:p>
        </p:txBody>
      </p:sp>
    </p:spTree>
    <p:extLst>
      <p:ext uri="{BB962C8B-B14F-4D97-AF65-F5344CB8AC3E}">
        <p14:creationId xmlns:p14="http://schemas.microsoft.com/office/powerpoint/2010/main" val="347194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8DDB6C67-7597-4C93-AEDE-F3820076CCAC}" type="slidenum">
              <a:rPr lang="pt-BR"/>
              <a:pPr>
                <a:defRPr/>
              </a:pPr>
              <a:t>‹nº›</a:t>
            </a:fld>
            <a:endParaRPr lang="pt-BR"/>
          </a:p>
        </p:txBody>
      </p:sp>
    </p:spTree>
    <p:extLst>
      <p:ext uri="{BB962C8B-B14F-4D97-AF65-F5344CB8AC3E}">
        <p14:creationId xmlns:p14="http://schemas.microsoft.com/office/powerpoint/2010/main" val="23046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F7044E9-12AC-4F95-9DA9-ED473E653331}" type="slidenum">
              <a:rPr lang="pt-BR"/>
              <a:pPr>
                <a:defRPr/>
              </a:pPr>
              <a:t>‹nº›</a:t>
            </a:fld>
            <a:endParaRPr lang="pt-BR"/>
          </a:p>
        </p:txBody>
      </p:sp>
    </p:spTree>
    <p:extLst>
      <p:ext uri="{BB962C8B-B14F-4D97-AF65-F5344CB8AC3E}">
        <p14:creationId xmlns:p14="http://schemas.microsoft.com/office/powerpoint/2010/main" val="279371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ACB0B5F-3C6D-49E9-81D2-F72F6DB76CBA}" type="slidenum">
              <a:rPr lang="pt-BR"/>
              <a:pPr>
                <a:defRPr/>
              </a:pPr>
              <a:t>‹nº›</a:t>
            </a:fld>
            <a:endParaRPr lang="pt-BR"/>
          </a:p>
        </p:txBody>
      </p:sp>
    </p:spTree>
    <p:extLst>
      <p:ext uri="{BB962C8B-B14F-4D97-AF65-F5344CB8AC3E}">
        <p14:creationId xmlns:p14="http://schemas.microsoft.com/office/powerpoint/2010/main" val="118726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609600"/>
            <a:ext cx="8458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dirty="0"/>
              <a:t>Clique para editar o estilo do título mestre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dirty="0"/>
              <a:t>Clique para editar os estilos do texto mestre</a:t>
            </a:r>
          </a:p>
          <a:p>
            <a:pPr lvl="1"/>
            <a:r>
              <a:rPr lang="pt-BR" altLang="pt-BR" dirty="0"/>
              <a:t>Segundo nível</a:t>
            </a:r>
          </a:p>
          <a:p>
            <a:pPr lvl="2"/>
            <a:r>
              <a:rPr lang="pt-BR" altLang="pt-BR" dirty="0"/>
              <a:t>Terceiro nível</a:t>
            </a:r>
          </a:p>
          <a:p>
            <a:pPr lvl="3"/>
            <a:r>
              <a:rPr lang="pt-BR" altLang="pt-BR" dirty="0"/>
              <a:t>Quarto nível</a:t>
            </a:r>
          </a:p>
          <a:p>
            <a:pPr lvl="4"/>
            <a:r>
              <a:rPr lang="pt-BR" altLang="pt-BR" dirty="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9DE98605-B47A-4039-B703-577AA422DF92}" type="slidenum">
              <a:rPr lang="pt-BR"/>
              <a:pPr>
                <a:defRPr/>
              </a:pPr>
              <a:t>‹nº›</a:t>
            </a:fld>
            <a:endParaRPr lang="pt-BR"/>
          </a:p>
        </p:txBody>
      </p:sp>
      <p:sp>
        <p:nvSpPr>
          <p:cNvPr id="1031" name="Rectangle 7"/>
          <p:cNvSpPr>
            <a:spLocks noChangeArrowheads="1"/>
          </p:cNvSpPr>
          <p:nvPr userDrawn="1"/>
        </p:nvSpPr>
        <p:spPr bwMode="auto">
          <a:xfrm>
            <a:off x="762000" y="1219200"/>
            <a:ext cx="7620000" cy="76200"/>
          </a:xfrm>
          <a:prstGeom prst="rect">
            <a:avLst/>
          </a:prstGeom>
          <a:gradFill rotWithShape="0">
            <a:gsLst>
              <a:gs pos="0">
                <a:schemeClr val="accent2">
                  <a:gamma/>
                  <a:tint val="20392"/>
                  <a:invGamma/>
                </a:schemeClr>
              </a:gs>
              <a:gs pos="50000">
                <a:schemeClr val="accent2"/>
              </a:gs>
              <a:gs pos="100000">
                <a:schemeClr val="accent2">
                  <a:gamma/>
                  <a:tint val="20392"/>
                  <a:invGamma/>
                </a:schemeClr>
              </a:gs>
            </a:gsLst>
            <a:lin ang="0" scaled="1"/>
          </a:gradFill>
          <a:ln w="9525">
            <a:noFill/>
            <a:miter lim="800000"/>
            <a:headEnd/>
            <a:tailEnd/>
          </a:ln>
          <a:effectLst/>
        </p:spPr>
        <p:txBody>
          <a:bodyPr wrap="none" anchor="ctr"/>
          <a:lstStyle/>
          <a:p>
            <a:pPr>
              <a:defRPr/>
            </a:pPr>
            <a:endParaRPr lang="pt-BR"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Tahoma" panose="020B0604030504040204" pitchFamily="34" charset="0"/>
          <a:ea typeface="+mj-ea"/>
          <a:cs typeface="+mj-cs"/>
        </a:defRPr>
      </a:lvl1pPr>
      <a:lvl2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Tahoma" panose="020B060403050404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Tahoma" panose="020B0604030504040204" pitchFamily="34" charset="0"/>
        </a:defRPr>
      </a:lvl2pPr>
      <a:lvl3pPr marL="1143000" indent="-228600" algn="l" rtl="0" eaLnBrk="0" fontAlgn="base" hangingPunct="0">
        <a:spcBef>
          <a:spcPct val="20000"/>
        </a:spcBef>
        <a:spcAft>
          <a:spcPct val="0"/>
        </a:spcAft>
        <a:buChar char="•"/>
        <a:defRPr sz="2000">
          <a:solidFill>
            <a:schemeClr val="tx1"/>
          </a:solidFill>
          <a:latin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drenno.github.io/Estatistica/" TargetMode="External"/><Relationship Id="rId2" Type="http://schemas.openxmlformats.org/officeDocument/2006/relationships/hyperlink" Target="http://urlib.net/8JMKD2USNRW34T/4D6DMD2"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28.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31.w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7.wmf"/><Relationship Id="rId12" Type="http://schemas.openxmlformats.org/officeDocument/2006/relationships/oleObject" Target="../embeddings/oleObject19.bin"/><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8.wmf"/></Relationships>
</file>

<file path=ppt/slides/_rels/slide29.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42.w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8.wmf"/><Relationship Id="rId3" Type="http://schemas.openxmlformats.org/officeDocument/2006/relationships/image" Target="../media/image35.wmf"/><Relationship Id="rId7" Type="http://schemas.openxmlformats.org/officeDocument/2006/relationships/image" Target="../media/image45.wmf"/><Relationship Id="rId12" Type="http://schemas.openxmlformats.org/officeDocument/2006/relationships/oleObject" Target="../embeddings/oleObject28.bin"/><Relationship Id="rId17" Type="http://schemas.openxmlformats.org/officeDocument/2006/relationships/image" Target="../media/image50.wmf"/><Relationship Id="rId2" Type="http://schemas.openxmlformats.org/officeDocument/2006/relationships/oleObject" Target="../embeddings/oleObject23.bin"/><Relationship Id="rId16"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6.wmf"/><Relationship Id="rId14"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3.wmf"/><Relationship Id="rId12" Type="http://schemas.openxmlformats.org/officeDocument/2006/relationships/oleObject" Target="../embeddings/oleObject36.bin"/><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54.wmf"/><Relationship Id="rId14"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3.wmf"/><Relationship Id="rId18" Type="http://schemas.openxmlformats.org/officeDocument/2006/relationships/oleObject" Target="../embeddings/oleObject46.bin"/><Relationship Id="rId3" Type="http://schemas.openxmlformats.org/officeDocument/2006/relationships/image" Target="../media/image58.wmf"/><Relationship Id="rId7" Type="http://schemas.openxmlformats.org/officeDocument/2006/relationships/image" Target="../media/image60.wmf"/><Relationship Id="rId12" Type="http://schemas.openxmlformats.org/officeDocument/2006/relationships/oleObject" Target="../embeddings/oleObject43.bin"/><Relationship Id="rId17" Type="http://schemas.openxmlformats.org/officeDocument/2006/relationships/image" Target="../media/image65.wmf"/><Relationship Id="rId2" Type="http://schemas.openxmlformats.org/officeDocument/2006/relationships/oleObject" Target="../embeddings/oleObject38.bin"/><Relationship Id="rId16"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42.bin"/><Relationship Id="rId19" Type="http://schemas.openxmlformats.org/officeDocument/2006/relationships/image" Target="../media/image66.wmf"/><Relationship Id="rId4" Type="http://schemas.openxmlformats.org/officeDocument/2006/relationships/oleObject" Target="../embeddings/oleObject39.bin"/><Relationship Id="rId9" Type="http://schemas.openxmlformats.org/officeDocument/2006/relationships/image" Target="../media/image61.wmf"/><Relationship Id="rId14"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7.bin"/><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oleObject" Target="../embeddings/oleObject48.bin"/></Relationships>
</file>

<file path=ppt/slides/_rels/slide3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74.wmf"/><Relationship Id="rId3" Type="http://schemas.openxmlformats.org/officeDocument/2006/relationships/image" Target="../media/image69.emf"/><Relationship Id="rId7" Type="http://schemas.openxmlformats.org/officeDocument/2006/relationships/image" Target="../media/image71.wmf"/><Relationship Id="rId12" Type="http://schemas.openxmlformats.org/officeDocument/2006/relationships/oleObject" Target="../embeddings/oleObject53.bin"/><Relationship Id="rId2" Type="http://schemas.openxmlformats.org/officeDocument/2006/relationships/image" Target="../media/image68.emf"/><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72.wmf"/><Relationship Id="rId14" Type="http://schemas.openxmlformats.org/officeDocument/2006/relationships/oleObject" Target="../embeddings/oleObject54.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74.wmf"/><Relationship Id="rId3" Type="http://schemas.openxmlformats.org/officeDocument/2006/relationships/image" Target="../media/image69.emf"/><Relationship Id="rId7" Type="http://schemas.openxmlformats.org/officeDocument/2006/relationships/image" Target="../media/image78.wmf"/><Relationship Id="rId12" Type="http://schemas.openxmlformats.org/officeDocument/2006/relationships/oleObject" Target="../embeddings/oleObject59.bin"/><Relationship Id="rId2" Type="http://schemas.openxmlformats.org/officeDocument/2006/relationships/image" Target="../media/image68.emf"/><Relationship Id="rId16" Type="http://schemas.openxmlformats.org/officeDocument/2006/relationships/image" Target="../media/image81.emf"/><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72.wmf"/><Relationship Id="rId5" Type="http://schemas.openxmlformats.org/officeDocument/2006/relationships/image" Target="../media/image77.wmf"/><Relationship Id="rId15" Type="http://schemas.openxmlformats.org/officeDocument/2006/relationships/image" Target="../media/image80.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79.wmf"/><Relationship Id="rId14" Type="http://schemas.openxmlformats.org/officeDocument/2006/relationships/oleObject" Target="../embeddings/oleObject60.bin"/></Relationships>
</file>

<file path=ppt/slides/_rels/slide42.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2.wmf"/><Relationship Id="rId7" Type="http://schemas.openxmlformats.org/officeDocument/2006/relationships/image" Target="../media/image82.emf"/><Relationship Id="rId12" Type="http://schemas.openxmlformats.org/officeDocument/2006/relationships/image" Target="../media/image87.e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image" Target="../media/image81.emf"/><Relationship Id="rId11" Type="http://schemas.openxmlformats.org/officeDocument/2006/relationships/image" Target="../media/image86.emf"/><Relationship Id="rId5" Type="http://schemas.openxmlformats.org/officeDocument/2006/relationships/image" Target="../media/image69.emf"/><Relationship Id="rId10" Type="http://schemas.openxmlformats.org/officeDocument/2006/relationships/image" Target="../media/image85.emf"/><Relationship Id="rId4" Type="http://schemas.openxmlformats.org/officeDocument/2006/relationships/image" Target="../media/image68.emf"/><Relationship Id="rId9" Type="http://schemas.openxmlformats.org/officeDocument/2006/relationships/image" Target="../media/image84.emf"/></Relationships>
</file>

<file path=ppt/slides/_rels/slide43.x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89.wmf"/><Relationship Id="rId4" Type="http://schemas.openxmlformats.org/officeDocument/2006/relationships/oleObject" Target="../embeddings/oleObject6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64.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54.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png"/></Relationships>
</file>

<file path=ppt/slides/_rels/slide5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8.png"/><Relationship Id="rId7" Type="http://schemas.openxmlformats.org/officeDocument/2006/relationships/image" Target="../media/image104.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0.png"/><Relationship Id="rId10" Type="http://schemas.openxmlformats.org/officeDocument/2006/relationships/image" Target="../media/image107.png"/><Relationship Id="rId4" Type="http://schemas.openxmlformats.org/officeDocument/2006/relationships/image" Target="../media/image99.png"/><Relationship Id="rId9" Type="http://schemas.openxmlformats.org/officeDocument/2006/relationships/image" Target="../media/image106.png"/></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1.jpe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5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6.png"/><Relationship Id="rId4" Type="http://schemas.openxmlformats.org/officeDocument/2006/relationships/image" Target="../media/image115.png"/></Relationships>
</file>

<file path=ppt/slides/_rels/slide5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9.emf"/><Relationship Id="rId5" Type="http://schemas.openxmlformats.org/officeDocument/2006/relationships/package" Target="../embeddings/Microsoft_Excel_Worksheet.xlsx"/><Relationship Id="rId4" Type="http://schemas.openxmlformats.org/officeDocument/2006/relationships/image" Target="../media/image118.png"/></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19.emf"/><Relationship Id="rId5" Type="http://schemas.openxmlformats.org/officeDocument/2006/relationships/package" Target="../embeddings/Microsoft_Excel_Worksheet.xlsx"/><Relationship Id="rId4" Type="http://schemas.openxmlformats.org/officeDocument/2006/relationships/image" Target="../media/image11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22.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19.emf"/><Relationship Id="rId5" Type="http://schemas.openxmlformats.org/officeDocument/2006/relationships/package" Target="../embeddings/Microsoft_Excel_Worksheet.xlsx"/><Relationship Id="rId4" Type="http://schemas.openxmlformats.org/officeDocument/2006/relationships/image" Target="../media/image1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4.png"/><Relationship Id="rId7" Type="http://schemas.openxmlformats.org/officeDocument/2006/relationships/image" Target="../media/image129.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7.png"/><Relationship Id="rId9" Type="http://schemas.openxmlformats.org/officeDocument/2006/relationships/image" Target="../media/image131.png"/></Relationships>
</file>

<file path=ppt/slides/_rels/slide6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6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6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4.png"/><Relationship Id="rId7" Type="http://schemas.openxmlformats.org/officeDocument/2006/relationships/image" Target="../media/image129.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41.png"/><Relationship Id="rId9" Type="http://schemas.openxmlformats.org/officeDocument/2006/relationships/image" Target="../media/image131.png"/></Relationships>
</file>

<file path=ppt/slides/_rels/slide7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39.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45.png"/></Relationships>
</file>

<file path=ppt/slides/_rels/slide7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1000" y="2895600"/>
            <a:ext cx="8458200" cy="685800"/>
          </a:xfrm>
        </p:spPr>
        <p:txBody>
          <a:bodyPr/>
          <a:lstStyle/>
          <a:p>
            <a:pPr eaLnBrk="1" hangingPunct="1">
              <a:defRPr/>
            </a:pPr>
            <a:r>
              <a:rPr lang="pt-BR" sz="2400" dirty="0"/>
              <a:t>Estatística: Aplicação ao Sensoriamento Remoto</a:t>
            </a:r>
            <a:br>
              <a:rPr lang="pt-BR" sz="2400" dirty="0"/>
            </a:br>
            <a:br>
              <a:rPr lang="pt-BR" sz="2400" dirty="0"/>
            </a:br>
            <a:r>
              <a:rPr lang="pt-BR" sz="2400"/>
              <a:t>SER 204</a:t>
            </a:r>
            <a:br>
              <a:rPr lang="pt-BR" sz="2400" dirty="0"/>
            </a:br>
            <a:br>
              <a:rPr lang="pt-BR" sz="2400" dirty="0"/>
            </a:br>
            <a:r>
              <a:rPr lang="pt-BR" sz="2400" dirty="0"/>
              <a:t>Avaliação de Classificação</a:t>
            </a:r>
          </a:p>
        </p:txBody>
      </p:sp>
      <p:sp>
        <p:nvSpPr>
          <p:cNvPr id="2" name="Rectangle 3">
            <a:extLst>
              <a:ext uri="{FF2B5EF4-FFF2-40B4-BE49-F238E27FC236}">
                <a16:creationId xmlns:a16="http://schemas.microsoft.com/office/drawing/2014/main" id="{C0B379D3-4706-F5BA-BF38-9ABAB367C080}"/>
              </a:ext>
            </a:extLst>
          </p:cNvPr>
          <p:cNvSpPr txBox="1">
            <a:spLocks noChangeArrowheads="1"/>
          </p:cNvSpPr>
          <p:nvPr/>
        </p:nvSpPr>
        <p:spPr bwMode="auto">
          <a:xfrm>
            <a:off x="4427984" y="5903913"/>
            <a:ext cx="4487416" cy="838200"/>
          </a:xfrm>
          <a:prstGeom prst="rect">
            <a:avLst/>
          </a:prstGeom>
          <a:noFill/>
          <a:ln w="9525">
            <a:noFill/>
            <a:miter lim="800000"/>
            <a:headEnd/>
            <a:tailEnd/>
          </a:ln>
        </p:spPr>
        <p:txBody>
          <a:bodyPr/>
          <a:lstStyle/>
          <a:p>
            <a:pPr marL="342900" indent="-342900" algn="l">
              <a:lnSpc>
                <a:spcPct val="80000"/>
              </a:lnSpc>
              <a:spcBef>
                <a:spcPct val="20000"/>
              </a:spcBef>
              <a:defRPr/>
            </a:pPr>
            <a:r>
              <a:rPr lang="pt-BR" sz="1800" kern="0" dirty="0">
                <a:latin typeface="Tahoma" panose="020B0604030504040204" pitchFamily="34" charset="0"/>
                <a:cs typeface="+mn-cs"/>
              </a:rPr>
              <a:t>Camilo </a:t>
            </a:r>
            <a:r>
              <a:rPr lang="pt-BR" sz="1800" kern="0" dirty="0" err="1">
                <a:latin typeface="Tahoma" panose="020B0604030504040204" pitchFamily="34" charset="0"/>
                <a:cs typeface="+mn-cs"/>
              </a:rPr>
              <a:t>Daleles</a:t>
            </a:r>
            <a:r>
              <a:rPr lang="pt-BR" sz="1800" kern="0" dirty="0">
                <a:latin typeface="Tahoma" panose="020B0604030504040204" pitchFamily="34" charset="0"/>
                <a:cs typeface="+mn-cs"/>
              </a:rPr>
              <a:t> </a:t>
            </a:r>
            <a:r>
              <a:rPr lang="pt-BR" sz="1800" kern="0" dirty="0" err="1">
                <a:latin typeface="Tahoma" panose="020B0604030504040204" pitchFamily="34" charset="0"/>
                <a:cs typeface="+mn-cs"/>
              </a:rPr>
              <a:t>Rennó</a:t>
            </a:r>
            <a:endParaRPr lang="pt-BR" sz="1800" kern="0" dirty="0">
              <a:latin typeface="Tahoma" panose="020B0604030504040204" pitchFamily="34" charset="0"/>
              <a:cs typeface="+mn-cs"/>
            </a:endParaRPr>
          </a:p>
          <a:p>
            <a:pPr marL="342900" indent="-342900" algn="l">
              <a:lnSpc>
                <a:spcPct val="80000"/>
              </a:lnSpc>
              <a:spcBef>
                <a:spcPct val="20000"/>
              </a:spcBef>
              <a:defRPr/>
            </a:pPr>
            <a:r>
              <a:rPr lang="pt-BR" sz="1200" kern="0" dirty="0">
                <a:latin typeface="Arial Unicode MS" pitchFamily="34" charset="-128"/>
              </a:rPr>
              <a:t>camilo.renno@inpe.br</a:t>
            </a:r>
          </a:p>
          <a:p>
            <a:pPr marL="342900" indent="-342900" algn="l">
              <a:lnSpc>
                <a:spcPct val="80000"/>
              </a:lnSpc>
              <a:spcBef>
                <a:spcPct val="20000"/>
              </a:spcBef>
              <a:defRPr/>
            </a:pPr>
            <a:r>
              <a:rPr lang="pt-BR" sz="1200" kern="0" dirty="0">
                <a:latin typeface="Arial Unicode MS" pitchFamily="34" charset="-128"/>
              </a:rPr>
              <a:t>acesso do conteúdo do curso em </a:t>
            </a:r>
            <a:r>
              <a:rPr lang="pt-BR" sz="1200" kern="0" dirty="0" err="1">
                <a:solidFill>
                  <a:schemeClr val="accent2"/>
                </a:solidFill>
                <a:latin typeface="Arial Unicode MS" pitchFamily="34" charset="-128"/>
                <a:hlinkClick r:id="rId2">
                  <a:extLst>
                    <a:ext uri="{A12FA001-AC4F-418D-AE19-62706E023703}">
                      <ahyp:hlinkClr xmlns:ahyp="http://schemas.microsoft.com/office/drawing/2018/hyperlinkcolor" val="tx"/>
                    </a:ext>
                  </a:extLst>
                </a:hlinkClick>
              </a:rPr>
              <a:t>Bibdigital</a:t>
            </a:r>
            <a:r>
              <a:rPr lang="pt-BR" sz="1200" kern="0" dirty="0">
                <a:solidFill>
                  <a:schemeClr val="accent2"/>
                </a:solidFill>
                <a:latin typeface="Arial Unicode MS" pitchFamily="34" charset="-128"/>
                <a:hlinkClick r:id="rId2">
                  <a:extLst>
                    <a:ext uri="{A12FA001-AC4F-418D-AE19-62706E023703}">
                      <ahyp:hlinkClr xmlns:ahyp="http://schemas.microsoft.com/office/drawing/2018/hyperlinkcolor" val="tx"/>
                    </a:ext>
                  </a:extLst>
                </a:hlinkClick>
              </a:rPr>
              <a:t> do INPE</a:t>
            </a:r>
            <a:r>
              <a:rPr lang="pt-BR" sz="1200" kern="0" dirty="0">
                <a:latin typeface="Arial Unicode MS" pitchFamily="34" charset="-128"/>
              </a:rPr>
              <a:t> ou </a:t>
            </a:r>
            <a:r>
              <a:rPr lang="pt-BR" sz="1200" kern="0" dirty="0">
                <a:solidFill>
                  <a:schemeClr val="accent2"/>
                </a:solidFill>
                <a:latin typeface="Arial Unicode MS" pitchFamily="34" charset="-128"/>
                <a:hlinkClick r:id="rId3">
                  <a:extLst>
                    <a:ext uri="{A12FA001-AC4F-418D-AE19-62706E023703}">
                      <ahyp:hlinkClr xmlns:ahyp="http://schemas.microsoft.com/office/drawing/2018/hyperlinkcolor" val="tx"/>
                    </a:ext>
                  </a:extLst>
                </a:hlinkClick>
              </a:rPr>
              <a:t>GitHub</a:t>
            </a:r>
            <a:endParaRPr lang="pt-BR" sz="1200" kern="0" dirty="0">
              <a:solidFill>
                <a:schemeClr val="accent2"/>
              </a:solidFill>
              <a:latin typeface="Arial Unicode MS"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a:t>Desafio</a:t>
            </a:r>
          </a:p>
        </p:txBody>
      </p:sp>
      <p:sp>
        <p:nvSpPr>
          <p:cNvPr id="3" name="Espaço Reservado para Número de Slide 2"/>
          <p:cNvSpPr>
            <a:spLocks noGrp="1"/>
          </p:cNvSpPr>
          <p:nvPr>
            <p:ph type="sldNum" sz="quarter" idx="12"/>
          </p:nvPr>
        </p:nvSpPr>
        <p:spPr/>
        <p:txBody>
          <a:bodyPr/>
          <a:lstStyle/>
          <a:p>
            <a:pPr>
              <a:defRPr/>
            </a:pPr>
            <a:fld id="{6D797A26-1ABE-4B21-BB2A-7BADFB7D7A08}" type="slidenum">
              <a:rPr lang="pt-BR"/>
              <a:pPr>
                <a:defRPr/>
              </a:pPr>
              <a:t>10</a:t>
            </a:fld>
            <a:endParaRPr lang="pt-BR"/>
          </a:p>
        </p:txBody>
      </p:sp>
      <p:sp>
        <p:nvSpPr>
          <p:cNvPr id="21" name="Retângulo 3"/>
          <p:cNvSpPr>
            <a:spLocks noChangeArrowheads="1"/>
          </p:cNvSpPr>
          <p:nvPr/>
        </p:nvSpPr>
        <p:spPr bwMode="auto">
          <a:xfrm>
            <a:off x="683568" y="1412776"/>
            <a:ext cx="79200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lnSpc>
                <a:spcPct val="150000"/>
              </a:lnSpc>
              <a:defRPr/>
            </a:pPr>
            <a:r>
              <a:rPr lang="pt-BR" altLang="pt-BR" sz="1600" dirty="0">
                <a:latin typeface="Tahoma" panose="020B0604030504040204" pitchFamily="34" charset="0"/>
              </a:rPr>
              <a:t>Como avaliar o desempenho de um classificador através do resultado da classificação, ou seja, através do mapa obtido?</a:t>
            </a:r>
          </a:p>
          <a:p>
            <a:pPr marL="355600" indent="-355600" algn="just" eaLnBrk="1" hangingPunct="1">
              <a:lnSpc>
                <a:spcPct val="150000"/>
              </a:lnSpc>
              <a:defRPr/>
            </a:pPr>
            <a:endParaRPr lang="pt-BR" altLang="pt-BR" sz="1600" dirty="0">
              <a:latin typeface="Tahoma" panose="020B0604030504040204" pitchFamily="34" charset="0"/>
            </a:endParaRPr>
          </a:p>
          <a:p>
            <a:pPr marL="355600" indent="-355600" algn="l" eaLnBrk="1" hangingPunct="1">
              <a:lnSpc>
                <a:spcPct val="150000"/>
              </a:lnSpc>
              <a:defRPr/>
            </a:pPr>
            <a:r>
              <a:rPr lang="pt-BR" altLang="pt-BR" sz="1600" dirty="0">
                <a:latin typeface="Tahoma" panose="020B0604030504040204" pitchFamily="34" charset="0"/>
              </a:rPr>
              <a:t>O que estamos avaliando afinal?</a:t>
            </a:r>
          </a:p>
          <a:p>
            <a:pPr marL="723900" indent="-355600" algn="l" eaLnBrk="1" hangingPunct="1">
              <a:lnSpc>
                <a:spcPct val="150000"/>
              </a:lnSpc>
              <a:defRPr/>
            </a:pPr>
            <a:r>
              <a:rPr lang="pt-BR" altLang="pt-BR" sz="1600" dirty="0">
                <a:latin typeface="Tahoma" panose="020B0604030504040204" pitchFamily="34" charset="0"/>
              </a:rPr>
              <a:t>Dados de entrada (atributos)?</a:t>
            </a:r>
          </a:p>
          <a:p>
            <a:pPr marL="723900" indent="-355600" algn="l" eaLnBrk="1" hangingPunct="1">
              <a:lnSpc>
                <a:spcPct val="150000"/>
              </a:lnSpc>
              <a:defRPr/>
            </a:pPr>
            <a:r>
              <a:rPr lang="pt-BR" altLang="pt-BR" sz="1600" dirty="0">
                <a:latin typeface="Tahoma" panose="020B0604030504040204" pitchFamily="34" charset="0"/>
              </a:rPr>
              <a:t>	dados são suficientes para descrever a complexidade da região estudada?</a:t>
            </a:r>
          </a:p>
          <a:p>
            <a:pPr marL="723900" indent="-355600" algn="l" eaLnBrk="1" hangingPunct="1">
              <a:lnSpc>
                <a:spcPct val="150000"/>
              </a:lnSpc>
              <a:defRPr/>
            </a:pPr>
            <a:r>
              <a:rPr lang="pt-BR" altLang="pt-BR" sz="1600" dirty="0">
                <a:latin typeface="Tahoma" panose="020B0604030504040204" pitchFamily="34" charset="0"/>
              </a:rPr>
              <a:t>Método de classificação?</a:t>
            </a:r>
          </a:p>
          <a:p>
            <a:pPr marL="723900" indent="-355600" algn="l" eaLnBrk="1" hangingPunct="1">
              <a:lnSpc>
                <a:spcPct val="150000"/>
              </a:lnSpc>
              <a:defRPr/>
            </a:pPr>
            <a:r>
              <a:rPr lang="pt-BR" altLang="pt-BR" sz="1600" dirty="0">
                <a:latin typeface="Tahoma" panose="020B0604030504040204" pitchFamily="34" charset="0"/>
              </a:rPr>
              <a:t>	utiliza um método ou regras que fazem sentido para os meus dados?</a:t>
            </a:r>
          </a:p>
          <a:p>
            <a:pPr marL="723900" indent="-355600" algn="l" eaLnBrk="1" hangingPunct="1">
              <a:lnSpc>
                <a:spcPct val="150000"/>
              </a:lnSpc>
              <a:defRPr/>
            </a:pPr>
            <a:r>
              <a:rPr lang="pt-BR" altLang="pt-BR" sz="1600" dirty="0">
                <a:latin typeface="Tahoma" panose="020B0604030504040204" pitchFamily="34" charset="0"/>
              </a:rPr>
              <a:t>Poder discriminatório do classificador?</a:t>
            </a:r>
          </a:p>
          <a:p>
            <a:pPr marL="723900" indent="-355600" algn="l" eaLnBrk="1" hangingPunct="1">
              <a:lnSpc>
                <a:spcPct val="150000"/>
              </a:lnSpc>
              <a:defRPr/>
            </a:pPr>
            <a:r>
              <a:rPr lang="pt-BR" altLang="pt-BR" sz="1600" dirty="0">
                <a:latin typeface="Tahoma" panose="020B0604030504040204" pitchFamily="34" charset="0"/>
              </a:rPr>
              <a:t>	a definição das classes é realmente clara?</a:t>
            </a:r>
          </a:p>
          <a:p>
            <a:pPr marL="723900" indent="-355600" algn="l" eaLnBrk="1" hangingPunct="1">
              <a:lnSpc>
                <a:spcPct val="150000"/>
              </a:lnSpc>
              <a:defRPr/>
            </a:pPr>
            <a:r>
              <a:rPr lang="pt-BR" altLang="pt-BR" sz="1600" dirty="0">
                <a:latin typeface="Tahoma" panose="020B0604030504040204" pitchFamily="34" charset="0"/>
              </a:rPr>
              <a:t>Qualidade das amostras fornecidas? </a:t>
            </a:r>
          </a:p>
          <a:p>
            <a:pPr marL="723900" indent="-355600" algn="l" eaLnBrk="1" hangingPunct="1">
              <a:lnSpc>
                <a:spcPct val="150000"/>
              </a:lnSpc>
              <a:defRPr/>
            </a:pPr>
            <a:r>
              <a:rPr lang="pt-BR" altLang="pt-BR" sz="1600" dirty="0">
                <a:latin typeface="Tahoma" panose="020B0604030504040204" pitchFamily="34" charset="0"/>
              </a:rPr>
              <a:t>	a seleção das amostras foi bem feita? São representativas? São 	realmente confiáveis?</a:t>
            </a:r>
          </a:p>
        </p:txBody>
      </p:sp>
    </p:spTree>
    <p:extLst>
      <p:ext uri="{BB962C8B-B14F-4D97-AF65-F5344CB8AC3E}">
        <p14:creationId xmlns:p14="http://schemas.microsoft.com/office/powerpoint/2010/main" val="3783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a:t>Questões básicas</a:t>
            </a:r>
          </a:p>
        </p:txBody>
      </p:sp>
      <p:sp>
        <p:nvSpPr>
          <p:cNvPr id="3075" name="Retângulo 3"/>
          <p:cNvSpPr>
            <a:spLocks noChangeArrowheads="1"/>
          </p:cNvSpPr>
          <p:nvPr/>
        </p:nvSpPr>
        <p:spPr bwMode="auto">
          <a:xfrm>
            <a:off x="728663" y="1466775"/>
            <a:ext cx="7920037"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just" eaLnBrk="1" hangingPunct="1">
              <a:buFont typeface="Arial" panose="020B0604020202020204" pitchFamily="34" charset="0"/>
              <a:buChar char="•"/>
              <a:defRPr/>
            </a:pPr>
            <a:r>
              <a:rPr lang="pt-BR" altLang="pt-BR" sz="1600" dirty="0">
                <a:latin typeface="Tahoma" panose="020B0604030504040204" pitchFamily="34" charset="0"/>
              </a:rPr>
              <a:t>Amostragem</a:t>
            </a:r>
          </a:p>
          <a:p>
            <a:pPr algn="just" eaLnBrk="1" hangingPunct="1">
              <a:defRPr/>
            </a:pPr>
            <a:endParaRPr lang="pt-BR" altLang="pt-BR" sz="1600" dirty="0">
              <a:latin typeface="Tahoma" panose="020B0604030504040204" pitchFamily="34" charset="0"/>
            </a:endParaRPr>
          </a:p>
          <a:p>
            <a:pPr algn="just" eaLnBrk="1" hangingPunct="1">
              <a:defRPr/>
            </a:pPr>
            <a:r>
              <a:rPr lang="pt-BR" altLang="pt-BR" sz="1600" dirty="0">
                <a:latin typeface="Tahoma" panose="020B0604030504040204" pitchFamily="34" charset="0"/>
              </a:rPr>
              <a:t>O que amostrar?</a:t>
            </a:r>
          </a:p>
          <a:p>
            <a:pPr algn="just" eaLnBrk="1" hangingPunct="1">
              <a:defRPr/>
            </a:pPr>
            <a:r>
              <a:rPr lang="pt-BR" altLang="pt-BR" sz="1600" dirty="0">
                <a:latin typeface="Tahoma" panose="020B0604030504040204" pitchFamily="34" charset="0"/>
              </a:rPr>
              <a:t>Quanto amostrar?</a:t>
            </a:r>
          </a:p>
          <a:p>
            <a:pPr algn="just" eaLnBrk="1" hangingPunct="1">
              <a:defRPr/>
            </a:pPr>
            <a:r>
              <a:rPr lang="pt-BR" altLang="pt-BR" sz="1600" dirty="0">
                <a:latin typeface="Tahoma" panose="020B0604030504040204" pitchFamily="34" charset="0"/>
              </a:rPr>
              <a:t>Como amostrar?</a:t>
            </a:r>
          </a:p>
          <a:p>
            <a:pPr algn="just" eaLnBrk="1" hangingPunct="1">
              <a:defRPr/>
            </a:pPr>
            <a:r>
              <a:rPr lang="pt-BR" altLang="pt-BR" sz="1600" dirty="0">
                <a:latin typeface="Tahoma" panose="020B0604030504040204" pitchFamily="34" charset="0"/>
              </a:rPr>
              <a:t>Como separar as amostras entre as diferentes fases de classificação/avaliação?</a:t>
            </a:r>
          </a:p>
          <a:p>
            <a:pPr marL="355600" indent="-355600" algn="just" eaLnBrk="1" hangingPunct="1">
              <a:defRPr/>
            </a:pPr>
            <a:endParaRPr lang="pt-BR" altLang="pt-BR" sz="1600" dirty="0">
              <a:latin typeface="Tahoma" panose="020B0604030504040204" pitchFamily="34" charset="0"/>
            </a:endParaRPr>
          </a:p>
          <a:p>
            <a:pPr marL="355600" indent="-355600" algn="just" eaLnBrk="1" hangingPunct="1">
              <a:buFont typeface="Arial" panose="020B0604020202020204" pitchFamily="34" charset="0"/>
              <a:buChar char="•"/>
              <a:defRPr/>
            </a:pPr>
            <a:r>
              <a:rPr lang="pt-BR" altLang="pt-BR" sz="1600" dirty="0">
                <a:latin typeface="Tahoma" panose="020B0604030504040204" pitchFamily="34" charset="0"/>
              </a:rPr>
              <a:t>Índices de avaliação</a:t>
            </a:r>
          </a:p>
          <a:p>
            <a:pPr algn="just" eaLnBrk="1" hangingPunct="1">
              <a:defRPr/>
            </a:pPr>
            <a:endParaRPr lang="pt-BR" altLang="pt-BR" sz="1600" dirty="0">
              <a:latin typeface="Tahoma" panose="020B0604030504040204" pitchFamily="34" charset="0"/>
            </a:endParaRPr>
          </a:p>
          <a:p>
            <a:pPr algn="just" eaLnBrk="1" hangingPunct="1">
              <a:defRPr/>
            </a:pPr>
            <a:r>
              <a:rPr lang="pt-BR" altLang="pt-BR" sz="1600" dirty="0">
                <a:latin typeface="Tahoma" panose="020B0604030504040204" pitchFamily="34" charset="0"/>
              </a:rPr>
              <a:t>Como representar erros e acertos?</a:t>
            </a:r>
          </a:p>
          <a:p>
            <a:pPr algn="just" eaLnBrk="1" hangingPunct="1">
              <a:defRPr/>
            </a:pPr>
            <a:r>
              <a:rPr lang="pt-BR" altLang="pt-BR" sz="1600" dirty="0">
                <a:latin typeface="Tahoma" panose="020B0604030504040204" pitchFamily="34" charset="0"/>
              </a:rPr>
              <a:t>Como representar incertezas?</a:t>
            </a:r>
          </a:p>
          <a:p>
            <a:pPr algn="just" eaLnBrk="1" hangingPunct="1">
              <a:defRPr/>
            </a:pPr>
            <a:r>
              <a:rPr lang="pt-BR" altLang="pt-BR" sz="1600" dirty="0">
                <a:latin typeface="Tahoma" panose="020B0604030504040204" pitchFamily="34" charset="0"/>
              </a:rPr>
              <a:t>Melhor usar índices globais ou por classe?</a:t>
            </a:r>
          </a:p>
          <a:p>
            <a:pPr algn="just" eaLnBrk="1" hangingPunct="1">
              <a:defRPr/>
            </a:pPr>
            <a:r>
              <a:rPr lang="pt-BR" altLang="pt-BR" sz="1600" dirty="0">
                <a:latin typeface="Tahoma" panose="020B0604030504040204" pitchFamily="34" charset="0"/>
              </a:rPr>
              <a:t>Há índices apropriados para avaliar uma classificação </a:t>
            </a:r>
            <a:r>
              <a:rPr lang="pt-BR" altLang="pt-BR" sz="1600" dirty="0" err="1">
                <a:latin typeface="Tahoma" panose="020B0604030504040204" pitchFamily="34" charset="0"/>
              </a:rPr>
              <a:t>Fuzzy</a:t>
            </a:r>
            <a:r>
              <a:rPr lang="pt-BR" altLang="pt-BR" sz="1600" dirty="0">
                <a:latin typeface="Tahoma" panose="020B0604030504040204" pitchFamily="34" charset="0"/>
              </a:rPr>
              <a:t>?</a:t>
            </a:r>
          </a:p>
          <a:p>
            <a:pPr algn="just" eaLnBrk="1" hangingPunct="1">
              <a:defRPr/>
            </a:pPr>
            <a:r>
              <a:rPr lang="pt-BR" altLang="pt-BR" sz="1600" dirty="0">
                <a:latin typeface="Tahoma" panose="020B0604030504040204" pitchFamily="34" charset="0"/>
              </a:rPr>
              <a:t>Como se pode comparar classificadores?</a:t>
            </a:r>
          </a:p>
          <a:p>
            <a:pPr algn="just" eaLnBrk="1" hangingPunct="1">
              <a:defRPr/>
            </a:pPr>
            <a:endParaRPr lang="pt-BR" altLang="pt-BR" sz="1600" dirty="0">
              <a:latin typeface="Tahoma" panose="020B0604030504040204" pitchFamily="34" charset="0"/>
            </a:endParaRPr>
          </a:p>
          <a:p>
            <a:pPr marL="285750" indent="-285750" algn="just" eaLnBrk="1" hangingPunct="1">
              <a:buFont typeface="Arial" panose="020B0604020202020204" pitchFamily="34" charset="0"/>
              <a:buChar char="•"/>
              <a:defRPr/>
            </a:pPr>
            <a:r>
              <a:rPr lang="pt-BR" altLang="pt-BR" sz="1600" dirty="0">
                <a:latin typeface="Tahoma" panose="020B0604030504040204" pitchFamily="34" charset="0"/>
              </a:rPr>
              <a:t>O que não abordaremos?</a:t>
            </a:r>
          </a:p>
          <a:p>
            <a:pPr algn="just" eaLnBrk="1" hangingPunct="1">
              <a:defRPr/>
            </a:pPr>
            <a:endParaRPr lang="pt-BR" altLang="pt-BR" sz="1600" dirty="0">
              <a:latin typeface="Tahoma" panose="020B0604030504040204" pitchFamily="34" charset="0"/>
            </a:endParaRPr>
          </a:p>
          <a:p>
            <a:pPr algn="just" eaLnBrk="1" hangingPunct="1">
              <a:defRPr/>
            </a:pPr>
            <a:r>
              <a:rPr lang="pt-BR" altLang="pt-BR" sz="1600" dirty="0">
                <a:latin typeface="Tahoma" panose="020B0604030504040204" pitchFamily="34" charset="0"/>
              </a:rPr>
              <a:t>Acurácia posicional</a:t>
            </a:r>
          </a:p>
          <a:p>
            <a:pPr algn="just" eaLnBrk="1" hangingPunct="1">
              <a:defRPr/>
            </a:pPr>
            <a:r>
              <a:rPr lang="pt-BR" altLang="pt-BR" sz="1600" dirty="0">
                <a:latin typeface="Tahoma" panose="020B0604030504040204" pitchFamily="34" charset="0"/>
              </a:rPr>
              <a:t>Especificação Técnica para Controle de Qualidade de Dados </a:t>
            </a:r>
            <a:r>
              <a:rPr lang="pt-BR" altLang="pt-BR" sz="1600" dirty="0" err="1">
                <a:latin typeface="Tahoma" panose="020B0604030504040204" pitchFamily="34" charset="0"/>
              </a:rPr>
              <a:t>Geoespaciais</a:t>
            </a:r>
            <a:endParaRPr lang="pt-BR" altLang="pt-BR" sz="1600" dirty="0">
              <a:latin typeface="Tahoma" panose="020B0604030504040204" pitchFamily="34" charset="0"/>
            </a:endParaRPr>
          </a:p>
        </p:txBody>
      </p:sp>
      <p:sp>
        <p:nvSpPr>
          <p:cNvPr id="3" name="Espaço Reservado para Número de Slide 2"/>
          <p:cNvSpPr>
            <a:spLocks noGrp="1"/>
          </p:cNvSpPr>
          <p:nvPr>
            <p:ph type="sldNum" sz="quarter" idx="12"/>
          </p:nvPr>
        </p:nvSpPr>
        <p:spPr/>
        <p:txBody>
          <a:bodyPr/>
          <a:lstStyle/>
          <a:p>
            <a:pPr>
              <a:defRPr/>
            </a:pPr>
            <a:fld id="{6D797A26-1ABE-4B21-BB2A-7BADFB7D7A08}" type="slidenum">
              <a:rPr lang="pt-BR"/>
              <a:pPr>
                <a:defRPr/>
              </a:pPr>
              <a:t>11</a:t>
            </a:fld>
            <a:endParaRPr lang="pt-BR"/>
          </a:p>
        </p:txBody>
      </p:sp>
    </p:spTree>
    <p:extLst>
      <p:ext uri="{BB962C8B-B14F-4D97-AF65-F5344CB8AC3E}">
        <p14:creationId xmlns:p14="http://schemas.microsoft.com/office/powerpoint/2010/main" val="388558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7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75">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75">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75">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7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a:t>Erro e Incerteza</a:t>
            </a:r>
          </a:p>
        </p:txBody>
      </p:sp>
      <p:sp>
        <p:nvSpPr>
          <p:cNvPr id="3075" name="Retângulo 3"/>
          <p:cNvSpPr>
            <a:spLocks noChangeArrowheads="1"/>
          </p:cNvSpPr>
          <p:nvPr/>
        </p:nvSpPr>
        <p:spPr bwMode="auto">
          <a:xfrm>
            <a:off x="755650" y="1628800"/>
            <a:ext cx="79200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just" eaLnBrk="1" hangingPunct="1">
              <a:defRPr/>
            </a:pPr>
            <a:r>
              <a:rPr lang="pt-BR" altLang="pt-BR" sz="1600" dirty="0">
                <a:latin typeface="Tahoma" panose="020B0604030504040204" pitchFamily="34" charset="0"/>
              </a:rPr>
              <a:t>Na classificação, a incerteza surge devido a diferentes fatores: resolução espacial (mistura de classes), definição das classes, escolha de amostras representativas, escolha de atributos representativos (capazes de discriminar as classes de interesse), escolha das funções discriminantes ou de pertinência (e de seus parâmetros), erros aleatórios e sistemáticos, etc.</a:t>
            </a:r>
          </a:p>
          <a:p>
            <a:pPr algn="just" eaLnBrk="1" hangingPunct="1">
              <a:defRPr/>
            </a:pPr>
            <a:endParaRPr lang="pt-BR" altLang="pt-BR" sz="1600" dirty="0">
              <a:latin typeface="Tahoma" panose="020B0604030504040204" pitchFamily="34" charset="0"/>
            </a:endParaRPr>
          </a:p>
          <a:p>
            <a:pPr marL="355600" indent="-355600" algn="just" eaLnBrk="1" hangingPunct="1">
              <a:defRPr/>
            </a:pPr>
            <a:r>
              <a:rPr lang="pt-BR" altLang="pt-BR" sz="1600" dirty="0">
                <a:latin typeface="Tahoma" panose="020B0604030504040204" pitchFamily="34" charset="0"/>
              </a:rPr>
              <a:t>Existem vários tipos de incerteza e o significado atribuído ao termo incerteza aparece com diferentes interpretações na literatura: </a:t>
            </a:r>
            <a:r>
              <a:rPr lang="pt-BR" altLang="pt-BR" sz="1600" dirty="0">
                <a:solidFill>
                  <a:srgbClr val="FF0000"/>
                </a:solidFill>
                <a:latin typeface="Tahoma" panose="020B0604030504040204" pitchFamily="34" charset="0"/>
              </a:rPr>
              <a:t>erro</a:t>
            </a:r>
            <a:r>
              <a:rPr lang="pt-BR" altLang="pt-BR" sz="1600" dirty="0">
                <a:latin typeface="Tahoma" panose="020B0604030504040204" pitchFamily="34" charset="0"/>
              </a:rPr>
              <a:t>, </a:t>
            </a:r>
            <a:r>
              <a:rPr lang="pt-BR" altLang="pt-BR" sz="1600" dirty="0">
                <a:solidFill>
                  <a:srgbClr val="FF0000"/>
                </a:solidFill>
                <a:latin typeface="Tahoma" panose="020B0604030504040204" pitchFamily="34" charset="0"/>
              </a:rPr>
              <a:t>ambiguidade</a:t>
            </a:r>
            <a:r>
              <a:rPr lang="pt-BR" altLang="pt-BR" sz="1600" dirty="0">
                <a:latin typeface="Tahoma" panose="020B0604030504040204" pitchFamily="34" charset="0"/>
              </a:rPr>
              <a:t> ou </a:t>
            </a:r>
            <a:r>
              <a:rPr lang="pt-BR" altLang="pt-BR" sz="1600" dirty="0">
                <a:solidFill>
                  <a:srgbClr val="FF0000"/>
                </a:solidFill>
                <a:latin typeface="Tahoma" panose="020B0604030504040204" pitchFamily="34" charset="0"/>
              </a:rPr>
              <a:t>imprecisão</a:t>
            </a:r>
            <a:r>
              <a:rPr lang="pt-BR" altLang="pt-BR" sz="1600" dirty="0">
                <a:latin typeface="Tahoma" panose="020B0604030504040204" pitchFamily="34" charset="0"/>
              </a:rPr>
              <a:t>.</a:t>
            </a:r>
          </a:p>
          <a:p>
            <a:pPr algn="just" eaLnBrk="1" hangingPunct="1">
              <a:defRPr/>
            </a:pPr>
            <a:endParaRPr lang="pt-BR" altLang="pt-BR" sz="1600" dirty="0">
              <a:latin typeface="Tahoma" panose="020B0604030504040204" pitchFamily="34" charset="0"/>
            </a:endParaRPr>
          </a:p>
          <a:p>
            <a:pPr algn="just" eaLnBrk="1" hangingPunct="1">
              <a:defRPr/>
            </a:pPr>
            <a:endParaRPr lang="pt-BR" altLang="pt-BR" sz="1600" dirty="0">
              <a:latin typeface="Tahoma" panose="020B0604030504040204" pitchFamily="34" charset="0"/>
            </a:endParaRPr>
          </a:p>
          <a:p>
            <a:pPr eaLnBrk="1" hangingPunct="1">
              <a:defRPr/>
            </a:pPr>
            <a:r>
              <a:rPr lang="pt-BR" altLang="pt-BR" sz="2000" dirty="0">
                <a:solidFill>
                  <a:srgbClr val="FF0000"/>
                </a:solidFill>
                <a:latin typeface="Tahoma" panose="020B0604030504040204" pitchFamily="34" charset="0"/>
              </a:rPr>
              <a:t>Avaliação dos Erros de Classificação </a:t>
            </a:r>
          </a:p>
          <a:p>
            <a:pPr eaLnBrk="1" hangingPunct="1">
              <a:defRPr/>
            </a:pPr>
            <a:r>
              <a:rPr lang="pt-BR" altLang="pt-BR" sz="1600" dirty="0">
                <a:latin typeface="Tahoma" panose="020B0604030504040204" pitchFamily="34" charset="0"/>
              </a:rPr>
              <a:t>avalia os erros e confusões entre classes de acordo com uma referência</a:t>
            </a:r>
          </a:p>
          <a:p>
            <a:pPr eaLnBrk="1" hangingPunct="1">
              <a:defRPr/>
            </a:pPr>
            <a:r>
              <a:rPr lang="pt-BR" altLang="pt-BR" sz="1600" b="1" dirty="0">
                <a:latin typeface="Tahoma" panose="020B0604030504040204" pitchFamily="34" charset="0"/>
              </a:rPr>
              <a:t>Exatidão ou Acurácia</a:t>
            </a:r>
          </a:p>
          <a:p>
            <a:pPr eaLnBrk="1" hangingPunct="1">
              <a:defRPr/>
            </a:pPr>
            <a:endParaRPr lang="pt-BR" altLang="pt-BR" sz="1600" dirty="0">
              <a:latin typeface="Tahoma" panose="020B0604030504040204" pitchFamily="34" charset="0"/>
            </a:endParaRPr>
          </a:p>
          <a:p>
            <a:pPr eaLnBrk="1" hangingPunct="1">
              <a:defRPr/>
            </a:pPr>
            <a:endParaRPr lang="pt-BR" altLang="pt-BR" sz="1600" dirty="0">
              <a:latin typeface="Tahoma" panose="020B0604030504040204" pitchFamily="34" charset="0"/>
            </a:endParaRPr>
          </a:p>
          <a:p>
            <a:pPr eaLnBrk="1" hangingPunct="1">
              <a:defRPr/>
            </a:pPr>
            <a:r>
              <a:rPr lang="pt-BR" altLang="pt-BR" sz="2000" dirty="0">
                <a:solidFill>
                  <a:srgbClr val="FF0000"/>
                </a:solidFill>
                <a:latin typeface="Tahoma" panose="020B0604030504040204" pitchFamily="34" charset="0"/>
              </a:rPr>
              <a:t>Avaliação da Incerteza</a:t>
            </a:r>
          </a:p>
          <a:p>
            <a:pPr eaLnBrk="1" hangingPunct="1">
              <a:defRPr/>
            </a:pPr>
            <a:r>
              <a:rPr lang="pt-BR" altLang="pt-BR" sz="1600" dirty="0">
                <a:solidFill>
                  <a:srgbClr val="000000"/>
                </a:solidFill>
                <a:latin typeface="Tahoma" panose="020B0604030504040204" pitchFamily="34" charset="0"/>
              </a:rPr>
              <a:t>avalia como as questões estocásticas afetam o resultado da classificação</a:t>
            </a:r>
          </a:p>
          <a:p>
            <a:pPr eaLnBrk="1" hangingPunct="1">
              <a:defRPr/>
            </a:pPr>
            <a:r>
              <a:rPr lang="pt-BR" altLang="pt-BR" sz="1600" b="1" dirty="0">
                <a:solidFill>
                  <a:srgbClr val="000000"/>
                </a:solidFill>
                <a:latin typeface="Tahoma" panose="020B0604030504040204" pitchFamily="34" charset="0"/>
              </a:rPr>
              <a:t>Mapas de Incerteza</a:t>
            </a:r>
          </a:p>
          <a:p>
            <a:pPr eaLnBrk="1" hangingPunct="1">
              <a:defRPr/>
            </a:pPr>
            <a:endParaRPr lang="pt-BR" altLang="pt-BR" sz="1600" dirty="0">
              <a:solidFill>
                <a:srgbClr val="000000"/>
              </a:solidFill>
              <a:latin typeface="Tahoma" panose="020B0604030504040204" pitchFamily="34" charset="0"/>
            </a:endParaRPr>
          </a:p>
        </p:txBody>
      </p:sp>
      <p:sp>
        <p:nvSpPr>
          <p:cNvPr id="3" name="Espaço Reservado para Número de Slide 2"/>
          <p:cNvSpPr>
            <a:spLocks noGrp="1"/>
          </p:cNvSpPr>
          <p:nvPr>
            <p:ph type="sldNum" sz="quarter" idx="12"/>
          </p:nvPr>
        </p:nvSpPr>
        <p:spPr/>
        <p:txBody>
          <a:bodyPr/>
          <a:lstStyle/>
          <a:p>
            <a:pPr>
              <a:defRPr/>
            </a:pPr>
            <a:fld id="{5210E5E5-8ACB-4FC9-86B9-F1FCF0D8AC1E}" type="slidenum">
              <a:rPr lang="pt-BR"/>
              <a:pPr>
                <a:defRPr/>
              </a:pPr>
              <a:t>12</a:t>
            </a:fld>
            <a:endParaRPr lang="pt-BR"/>
          </a:p>
        </p:txBody>
      </p:sp>
    </p:spTree>
    <p:extLst>
      <p:ext uri="{BB962C8B-B14F-4D97-AF65-F5344CB8AC3E}">
        <p14:creationId xmlns:p14="http://schemas.microsoft.com/office/powerpoint/2010/main" val="325944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Avaliação dos Erros de Classificação</a:t>
            </a:r>
          </a:p>
        </p:txBody>
      </p:sp>
      <p:sp>
        <p:nvSpPr>
          <p:cNvPr id="14" name="CaixaDeTexto 13"/>
          <p:cNvSpPr txBox="1"/>
          <p:nvPr/>
        </p:nvSpPr>
        <p:spPr>
          <a:xfrm>
            <a:off x="177800" y="1484784"/>
            <a:ext cx="8964613" cy="5262979"/>
          </a:xfrm>
          <a:prstGeom prst="rect">
            <a:avLst/>
          </a:prstGeom>
          <a:noFill/>
        </p:spPr>
        <p:txBody>
          <a:bodyPr>
            <a:spAutoFit/>
          </a:bodyPr>
          <a:lstStyle/>
          <a:p>
            <a:pPr marL="342900" indent="-342900" algn="l">
              <a:defRPr/>
            </a:pPr>
            <a:r>
              <a:rPr lang="pt-BR" sz="1600" dirty="0">
                <a:latin typeface="Tahoma" panose="020B0604030504040204" pitchFamily="34" charset="0"/>
              </a:rPr>
              <a:t>A </a:t>
            </a:r>
            <a:r>
              <a:rPr lang="pt-BR" sz="1600" dirty="0">
                <a:solidFill>
                  <a:srgbClr val="FF0000"/>
                </a:solidFill>
                <a:latin typeface="Tahoma" panose="020B0604030504040204" pitchFamily="34" charset="0"/>
              </a:rPr>
              <a:t>referência</a:t>
            </a:r>
            <a:r>
              <a:rPr lang="pt-BR" sz="1600" dirty="0">
                <a:latin typeface="Tahoma" panose="020B0604030504040204" pitchFamily="34" charset="0"/>
              </a:rPr>
              <a:t> pode ser obtida a partir de:</a:t>
            </a:r>
          </a:p>
          <a:p>
            <a:pPr marL="342900" indent="-342900" algn="l">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dados pré-existentes (levantamentos, mapas, literatura, </a:t>
            </a:r>
            <a:r>
              <a:rPr lang="pt-BR" sz="1600" dirty="0" err="1">
                <a:latin typeface="Tahoma" panose="020B0604030504040204" pitchFamily="34" charset="0"/>
              </a:rPr>
              <a:t>etc</a:t>
            </a:r>
            <a:r>
              <a:rPr lang="pt-BR" sz="1600" dirty="0">
                <a:latin typeface="Tahoma" panose="020B0604030504040204" pitchFamily="34" charset="0"/>
              </a:rPr>
              <a:t>)</a:t>
            </a:r>
          </a:p>
          <a:p>
            <a:pPr marL="896938" indent="-342900" algn="l">
              <a:defRPr/>
            </a:pPr>
            <a:r>
              <a:rPr lang="pt-BR" sz="1600" dirty="0">
                <a:latin typeface="Tahoma" panose="020B0604030504040204" pitchFamily="34" charset="0"/>
              </a:rPr>
              <a:t>apesar de ter custo quase zero, as informações podem estar desatualizadas</a:t>
            </a:r>
          </a:p>
          <a:p>
            <a:pPr marL="896938" indent="-342900" algn="l">
              <a:defRPr/>
            </a:pPr>
            <a:r>
              <a:rPr lang="pt-BR" sz="1600" dirty="0">
                <a:latin typeface="Tahoma" panose="020B0604030504040204" pitchFamily="34" charset="0"/>
              </a:rPr>
              <a:t>erros pré-existentes são raramente conhecidos</a:t>
            </a:r>
          </a:p>
          <a:p>
            <a:pPr marL="896938" indent="-342900" algn="l">
              <a:defRPr/>
            </a:pPr>
            <a:r>
              <a:rPr lang="pt-BR" sz="1600" dirty="0">
                <a:latin typeface="Tahoma" panose="020B0604030504040204" pitchFamily="34" charset="0"/>
              </a:rPr>
              <a:t>pode haver diferentes definições para a mesma classe (diferença semântica)</a:t>
            </a:r>
          </a:p>
          <a:p>
            <a:pPr marL="342900" indent="-342900" algn="l">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dados de campo</a:t>
            </a:r>
          </a:p>
          <a:p>
            <a:pPr marL="896938" indent="-342900" algn="l">
              <a:defRPr/>
            </a:pPr>
            <a:r>
              <a:rPr lang="pt-BR" sz="1600" dirty="0">
                <a:latin typeface="Tahoma" panose="020B0604030504040204" pitchFamily="34" charset="0"/>
              </a:rPr>
              <a:t>em geral, envolve um custo elevado (logística, localização precisa, equipes grandes, </a:t>
            </a:r>
            <a:r>
              <a:rPr lang="pt-BR" sz="1600" dirty="0" err="1">
                <a:latin typeface="Tahoma" panose="020B0604030504040204" pitchFamily="34" charset="0"/>
              </a:rPr>
              <a:t>etc</a:t>
            </a:r>
            <a:r>
              <a:rPr lang="pt-BR" sz="1600" dirty="0">
                <a:latin typeface="Tahoma" panose="020B0604030504040204" pitchFamily="34" charset="0"/>
              </a:rPr>
              <a:t>)</a:t>
            </a:r>
          </a:p>
          <a:p>
            <a:pPr marL="896938" indent="-342900" algn="l">
              <a:defRPr/>
            </a:pPr>
            <a:r>
              <a:rPr lang="pt-BR" sz="1600" dirty="0">
                <a:latin typeface="Tahoma" panose="020B0604030504040204" pitchFamily="34" charset="0"/>
              </a:rPr>
              <a:t>pode haver grande defasagem temporal entre o momento de obtenção do dado usado na classificação e o de checagem (comum em ambientes dinâmicos)</a:t>
            </a:r>
          </a:p>
          <a:p>
            <a:pPr marL="896938" indent="-342900" algn="l">
              <a:defRPr/>
            </a:pPr>
            <a:r>
              <a:rPr lang="pt-BR" sz="1600" dirty="0">
                <a:latin typeface="Tahoma" panose="020B0604030504040204" pitchFamily="34" charset="0"/>
              </a:rPr>
              <a:t>a amostragem pode ser enviesada</a:t>
            </a:r>
            <a:br>
              <a:rPr lang="pt-BR" sz="1600" dirty="0">
                <a:latin typeface="Tahoma" panose="020B0604030504040204" pitchFamily="34" charset="0"/>
              </a:rPr>
            </a:br>
            <a:r>
              <a:rPr lang="pt-BR" sz="1600" dirty="0">
                <a:latin typeface="Tahoma" panose="020B0604030504040204" pitchFamily="34" charset="0"/>
              </a:rPr>
              <a:t>somente pontos com fácil acesso são checados</a:t>
            </a:r>
            <a:br>
              <a:rPr lang="pt-BR" sz="1600" dirty="0">
                <a:latin typeface="Tahoma" panose="020B0604030504040204" pitchFamily="34" charset="0"/>
              </a:rPr>
            </a:br>
            <a:r>
              <a:rPr lang="pt-BR" sz="1600" dirty="0">
                <a:latin typeface="Tahoma" panose="020B0604030504040204" pitchFamily="34" charset="0"/>
              </a:rPr>
              <a:t>o uso de </a:t>
            </a:r>
            <a:r>
              <a:rPr lang="pt-BR" sz="1600" dirty="0" err="1">
                <a:latin typeface="Tahoma" panose="020B0604030504040204" pitchFamily="34" charset="0"/>
              </a:rPr>
              <a:t>drones</a:t>
            </a:r>
            <a:r>
              <a:rPr lang="pt-BR" sz="1600" dirty="0">
                <a:latin typeface="Tahoma" panose="020B0604030504040204" pitchFamily="34" charset="0"/>
              </a:rPr>
              <a:t> pode ajudar nesse caso </a:t>
            </a:r>
          </a:p>
          <a:p>
            <a:pPr marL="342900" indent="-342900" algn="l">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fotointerpretação (geralmente usando imagens com resolução mais fina)</a:t>
            </a:r>
            <a:endParaRPr lang="en-US" sz="1600" dirty="0">
              <a:latin typeface="Tahoma" panose="020B0604030504040204" pitchFamily="34" charset="0"/>
            </a:endParaRPr>
          </a:p>
          <a:p>
            <a:pPr marL="896938" indent="-342900" algn="l">
              <a:defRPr/>
            </a:pPr>
            <a:r>
              <a:rPr lang="pt-BR" sz="1600" dirty="0">
                <a:latin typeface="Tahoma" panose="020B0604030504040204" pitchFamily="34" charset="0"/>
              </a:rPr>
              <a:t>apesar do baixo</a:t>
            </a:r>
            <a:r>
              <a:rPr lang="en-US" sz="1600" dirty="0">
                <a:latin typeface="Tahoma" panose="020B0604030504040204" pitchFamily="34" charset="0"/>
              </a:rPr>
              <a:t> </a:t>
            </a:r>
            <a:r>
              <a:rPr lang="pt-BR" sz="1600" dirty="0">
                <a:latin typeface="Tahoma" panose="020B0604030504040204" pitchFamily="34" charset="0"/>
              </a:rPr>
              <a:t>custo, o resultado depende da experiência do </a:t>
            </a:r>
            <a:r>
              <a:rPr lang="pt-BR" sz="1600" dirty="0" err="1">
                <a:latin typeface="Tahoma" panose="020B0604030504040204" pitchFamily="34" charset="0"/>
              </a:rPr>
              <a:t>fotointérprete</a:t>
            </a:r>
            <a:r>
              <a:rPr lang="pt-BR" sz="1600" dirty="0">
                <a:latin typeface="Tahoma" panose="020B0604030504040204" pitchFamily="34" charset="0"/>
              </a:rPr>
              <a:t> (ideal: diferente de quem fez a classificação)</a:t>
            </a:r>
          </a:p>
          <a:p>
            <a:pPr marL="896938" indent="-342900" algn="l">
              <a:defRPr/>
            </a:pPr>
            <a:r>
              <a:rPr lang="pt-BR" sz="1600" dirty="0">
                <a:latin typeface="Tahoma" panose="020B0604030504040204" pitchFamily="34" charset="0"/>
              </a:rPr>
              <a:t>pode ser enviesado ao induzir um resultado positivo quando já se conhece o resultado da classificação (ideal: total independência entre os processos)</a:t>
            </a:r>
          </a:p>
          <a:p>
            <a:pPr marL="896938" indent="-342900" algn="l">
              <a:defRPr/>
            </a:pPr>
            <a:r>
              <a:rPr lang="pt-BR" sz="1600" dirty="0">
                <a:latin typeface="Tahoma" panose="020B0604030504040204" pitchFamily="34" charset="0"/>
              </a:rPr>
              <a:t>também pode ter problemas em ambientes dinâmicos (defasagem temporal)</a:t>
            </a:r>
          </a:p>
        </p:txBody>
      </p:sp>
      <p:sp>
        <p:nvSpPr>
          <p:cNvPr id="2" name="Espaço Reservado para Número de Slide 1"/>
          <p:cNvSpPr>
            <a:spLocks noGrp="1"/>
          </p:cNvSpPr>
          <p:nvPr>
            <p:ph type="sldNum" sz="quarter" idx="12"/>
          </p:nvPr>
        </p:nvSpPr>
        <p:spPr/>
        <p:txBody>
          <a:bodyPr/>
          <a:lstStyle/>
          <a:p>
            <a:pPr>
              <a:defRPr/>
            </a:pPr>
            <a:fld id="{F8BAC9E3-ACEA-46B1-92EE-25AB0C65C5FF}" type="slidenum">
              <a:rPr lang="pt-BR"/>
              <a:pPr>
                <a:defRPr/>
              </a:pPr>
              <a:t>13</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Avaliação dos Erros de Classificação</a:t>
            </a:r>
          </a:p>
        </p:txBody>
      </p:sp>
      <p:sp>
        <p:nvSpPr>
          <p:cNvPr id="14" name="CaixaDeTexto 13"/>
          <p:cNvSpPr txBox="1"/>
          <p:nvPr/>
        </p:nvSpPr>
        <p:spPr>
          <a:xfrm>
            <a:off x="539552" y="1340768"/>
            <a:ext cx="8331646" cy="3785652"/>
          </a:xfrm>
          <a:prstGeom prst="rect">
            <a:avLst/>
          </a:prstGeom>
          <a:noFill/>
        </p:spPr>
        <p:txBody>
          <a:bodyPr wrap="square">
            <a:spAutoFit/>
          </a:bodyPr>
          <a:lstStyle/>
          <a:p>
            <a:pPr algn="l">
              <a:defRPr/>
            </a:pPr>
            <a:r>
              <a:rPr lang="pt-BR" sz="1600" dirty="0">
                <a:solidFill>
                  <a:srgbClr val="FF0000"/>
                </a:solidFill>
                <a:latin typeface="Tahoma" panose="020B0604030504040204" pitchFamily="34" charset="0"/>
              </a:rPr>
              <a:t>Fatores importantes</a:t>
            </a:r>
            <a:r>
              <a:rPr lang="pt-BR" sz="1600" dirty="0">
                <a:latin typeface="Tahoma" panose="020B0604030504040204" pitchFamily="34" charset="0"/>
              </a:rPr>
              <a:t> a serem considerados durante a avaliação dos erros:</a:t>
            </a:r>
          </a:p>
          <a:p>
            <a:pPr algn="l">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Unidade amostral utilizada na avaliação</a:t>
            </a:r>
          </a:p>
          <a:p>
            <a:pPr algn="l">
              <a:defRPr/>
            </a:pPr>
            <a:r>
              <a:rPr lang="pt-BR" sz="1600" dirty="0">
                <a:latin typeface="Tahoma" panose="020B0604030504040204" pitchFamily="34" charset="0"/>
              </a:rPr>
              <a:t>pontos, objetos (polígonos ou linhas), grupo de pontos ou objetos</a:t>
            </a:r>
          </a:p>
          <a:p>
            <a:pPr algn="l">
              <a:defRPr/>
            </a:pPr>
            <a:r>
              <a:rPr lang="pt-BR" sz="1600" dirty="0">
                <a:latin typeface="Tahoma" panose="020B0604030504040204" pitchFamily="34" charset="0"/>
              </a:rPr>
              <a:t>importante: tem impacto direto sobre a interpretação dos resultados</a:t>
            </a:r>
          </a:p>
          <a:p>
            <a:pPr algn="l">
              <a:defRPr/>
            </a:pPr>
            <a:r>
              <a:rPr lang="pt-BR" sz="1600" dirty="0">
                <a:latin typeface="Tahoma" panose="020B0604030504040204" pitchFamily="34" charset="0"/>
              </a:rPr>
              <a:t>	</a:t>
            </a:r>
          </a:p>
          <a:p>
            <a:pPr marL="174625" indent="-174625" algn="l">
              <a:buFont typeface="Arial" charset="0"/>
              <a:buChar char="•"/>
              <a:defRPr/>
            </a:pPr>
            <a:r>
              <a:rPr lang="pt-BR" sz="1600" dirty="0">
                <a:latin typeface="Tahoma" panose="020B0604030504040204" pitchFamily="34" charset="0"/>
              </a:rPr>
              <a:t>Independência das amostras</a:t>
            </a:r>
          </a:p>
          <a:p>
            <a:pPr marL="355600" indent="-355600" algn="l">
              <a:defRPr/>
            </a:pPr>
            <a:r>
              <a:rPr lang="pt-BR" sz="1600" dirty="0">
                <a:latin typeface="Tahoma" panose="020B0604030504040204" pitchFamily="34" charset="0"/>
              </a:rPr>
              <a:t>supõe-se que todos pontos (ou objetos) tenham a mesma probabilidade (não nula) de serem sorteados</a:t>
            </a:r>
          </a:p>
          <a:p>
            <a:pPr marL="355600" indent="-355600" algn="l">
              <a:defRPr/>
            </a:pPr>
            <a:r>
              <a:rPr lang="pt-BR" sz="1600" dirty="0">
                <a:latin typeface="Tahoma" panose="020B0604030504040204" pitchFamily="34" charset="0"/>
              </a:rPr>
              <a:t>a </a:t>
            </a:r>
            <a:r>
              <a:rPr lang="pt-BR" sz="1600" dirty="0" err="1">
                <a:latin typeface="Tahoma" panose="020B0604030504040204" pitchFamily="34" charset="0"/>
              </a:rPr>
              <a:t>autocorrelação</a:t>
            </a:r>
            <a:r>
              <a:rPr lang="pt-BR" sz="1600" dirty="0">
                <a:latin typeface="Tahoma" panose="020B0604030504040204" pitchFamily="34" charset="0"/>
              </a:rPr>
              <a:t> espacial tem impacto maior se for utilizar testes estatísticos de significância pois afeta principalmente o cálculo da precisão (variância) associada aos índices testados</a:t>
            </a:r>
          </a:p>
          <a:p>
            <a:pPr algn="l">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Representação dos acertos/erros</a:t>
            </a:r>
          </a:p>
          <a:p>
            <a:pPr marL="355600" indent="-355600" algn="l">
              <a:defRPr/>
            </a:pPr>
            <a:r>
              <a:rPr lang="pt-BR" sz="1600" dirty="0">
                <a:latin typeface="Tahoma" panose="020B0604030504040204" pitchFamily="34" charset="0"/>
              </a:rPr>
              <a:t>como explicitar os erros e acertos? Índices globais, por classe e/ou distribuição espacial?</a:t>
            </a:r>
          </a:p>
        </p:txBody>
      </p:sp>
      <p:sp>
        <p:nvSpPr>
          <p:cNvPr id="2" name="Espaço Reservado para Número de Slide 1"/>
          <p:cNvSpPr>
            <a:spLocks noGrp="1"/>
          </p:cNvSpPr>
          <p:nvPr>
            <p:ph type="sldNum" sz="quarter" idx="12"/>
          </p:nvPr>
        </p:nvSpPr>
        <p:spPr/>
        <p:txBody>
          <a:bodyPr/>
          <a:lstStyle/>
          <a:p>
            <a:pPr>
              <a:defRPr/>
            </a:pPr>
            <a:fld id="{2F832D6A-5CED-4864-92BA-BA17C2E18903}" type="slidenum">
              <a:rPr lang="pt-BR"/>
              <a:pPr>
                <a:defRPr/>
              </a:pPr>
              <a:t>14</a:t>
            </a:fld>
            <a:endParaRPr lang="pt-BR"/>
          </a:p>
        </p:txBody>
      </p:sp>
    </p:spTree>
    <p:extLst>
      <p:ext uri="{BB962C8B-B14F-4D97-AF65-F5344CB8AC3E}">
        <p14:creationId xmlns:p14="http://schemas.microsoft.com/office/powerpoint/2010/main" val="32394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Amostragem - recomendações</a:t>
            </a:r>
          </a:p>
        </p:txBody>
      </p:sp>
      <p:sp>
        <p:nvSpPr>
          <p:cNvPr id="21" name="Text Box 64"/>
          <p:cNvSpPr txBox="1">
            <a:spLocks noChangeArrowheads="1"/>
          </p:cNvSpPr>
          <p:nvPr/>
        </p:nvSpPr>
        <p:spPr bwMode="auto">
          <a:xfrm>
            <a:off x="428625" y="1496973"/>
            <a:ext cx="84296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lgn="l" eaLnBrk="0" hangingPunct="0">
              <a:spcBef>
                <a:spcPct val="20000"/>
              </a:spcBef>
              <a:buChar char="•"/>
              <a:defRPr sz="2800">
                <a:solidFill>
                  <a:schemeClr val="tx1"/>
                </a:solidFill>
                <a:latin typeface="Comic Sans MS" pitchFamily="66" charset="0"/>
              </a:defRPr>
            </a:lvl1pPr>
            <a:lvl2pPr marL="639763" indent="-182563"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buFontTx/>
              <a:buNone/>
            </a:pPr>
            <a:r>
              <a:rPr lang="pt-BR" altLang="pt-BR" sz="1600" dirty="0">
                <a:solidFill>
                  <a:srgbClr val="FF0000"/>
                </a:solidFill>
                <a:latin typeface="Tahoma" panose="020B0604030504040204" pitchFamily="34" charset="0"/>
              </a:rPr>
              <a:t>Tamanho da amostra</a:t>
            </a:r>
          </a:p>
          <a:p>
            <a:pPr lvl="1" eaLnBrk="1" hangingPunct="1">
              <a:lnSpc>
                <a:spcPct val="150000"/>
              </a:lnSpc>
              <a:spcBef>
                <a:spcPct val="0"/>
              </a:spcBef>
              <a:buFont typeface="Arial" charset="0"/>
              <a:buChar char="•"/>
            </a:pPr>
            <a:r>
              <a:rPr lang="pt-BR" altLang="pt-BR" sz="1600" dirty="0">
                <a:latin typeface="Tahoma" panose="020B0604030504040204" pitchFamily="34" charset="0"/>
              </a:rPr>
              <a:t>tamanhos ideais de amostras podem ser calculados com base na distribuição binomial, considerando-se os erros do tipo I e/ou II. Essas abordagens desconsideram as confusões entre classes;</a:t>
            </a:r>
          </a:p>
          <a:p>
            <a:pPr lvl="1" eaLnBrk="1" hangingPunct="1">
              <a:lnSpc>
                <a:spcPct val="150000"/>
              </a:lnSpc>
              <a:spcBef>
                <a:spcPct val="0"/>
              </a:spcBef>
              <a:buFont typeface="Arial" charset="0"/>
              <a:buChar char="•"/>
            </a:pPr>
            <a:r>
              <a:rPr lang="pt-BR" altLang="pt-BR" sz="1600" dirty="0" err="1">
                <a:latin typeface="Tahoma" panose="020B0604030504040204" pitchFamily="34" charset="0"/>
              </a:rPr>
              <a:t>Congalton</a:t>
            </a:r>
            <a:r>
              <a:rPr lang="pt-BR" altLang="pt-BR" sz="1600" dirty="0">
                <a:latin typeface="Tahoma" panose="020B0604030504040204" pitchFamily="34" charset="0"/>
              </a:rPr>
              <a:t> (1991)* e </a:t>
            </a:r>
            <a:r>
              <a:rPr lang="pt-BR" altLang="pt-BR" sz="1600" dirty="0" err="1">
                <a:latin typeface="Tahoma" panose="020B0604030504040204" pitchFamily="34" charset="0"/>
              </a:rPr>
              <a:t>Olofsson</a:t>
            </a:r>
            <a:r>
              <a:rPr lang="pt-BR" altLang="pt-BR" sz="1600" dirty="0">
                <a:latin typeface="Tahoma" panose="020B0604030504040204" pitchFamily="34" charset="0"/>
              </a:rPr>
              <a:t> et al. (2014)** sugerem no mínimo 50 pontos para cada classe num caso geral, e 100 pontos caso a área avaliada seja muito grande ou o número de classes seja maior do que 12.</a:t>
            </a:r>
          </a:p>
          <a:p>
            <a:pPr eaLnBrk="1" hangingPunct="1">
              <a:lnSpc>
                <a:spcPct val="150000"/>
              </a:lnSpc>
              <a:spcBef>
                <a:spcPct val="0"/>
              </a:spcBef>
              <a:buFontTx/>
              <a:buNone/>
            </a:pPr>
            <a:r>
              <a:rPr lang="pt-BR" altLang="pt-BR" sz="1600" dirty="0">
                <a:solidFill>
                  <a:srgbClr val="FF0000"/>
                </a:solidFill>
                <a:latin typeface="Tahoma" panose="020B0604030504040204" pitchFamily="34" charset="0"/>
              </a:rPr>
              <a:t>Tipo de amostragem</a:t>
            </a:r>
          </a:p>
          <a:p>
            <a:pPr lvl="1" eaLnBrk="1" hangingPunct="1">
              <a:lnSpc>
                <a:spcPct val="150000"/>
              </a:lnSpc>
              <a:spcBef>
                <a:spcPct val="0"/>
              </a:spcBef>
              <a:buFont typeface="Arial" charset="0"/>
              <a:buChar char="•"/>
            </a:pPr>
            <a:r>
              <a:rPr lang="pt-BR" altLang="pt-BR" sz="1600" dirty="0">
                <a:latin typeface="Tahoma" panose="020B0604030504040204" pitchFamily="34" charset="0"/>
              </a:rPr>
              <a:t>há relação direta entre o tipo de amostragem e a interpretação dos resultados;</a:t>
            </a:r>
          </a:p>
          <a:p>
            <a:pPr lvl="1" eaLnBrk="1" hangingPunct="1">
              <a:lnSpc>
                <a:spcPct val="150000"/>
              </a:lnSpc>
              <a:spcBef>
                <a:spcPct val="0"/>
              </a:spcBef>
              <a:buFont typeface="Arial" charset="0"/>
              <a:buChar char="•"/>
            </a:pPr>
            <a:r>
              <a:rPr lang="pt-BR" altLang="pt-BR" sz="1600" dirty="0" err="1">
                <a:latin typeface="Tahoma" panose="020B0604030504040204" pitchFamily="34" charset="0"/>
              </a:rPr>
              <a:t>Congalton</a:t>
            </a:r>
            <a:r>
              <a:rPr lang="pt-BR" altLang="pt-BR" sz="1600" dirty="0">
                <a:latin typeface="Tahoma" panose="020B0604030504040204" pitchFamily="34" charset="0"/>
              </a:rPr>
              <a:t> (1991)* sugere as amostragens aleatória simples e estratificada como as mais promissoras.</a:t>
            </a:r>
          </a:p>
        </p:txBody>
      </p:sp>
      <p:sp>
        <p:nvSpPr>
          <p:cNvPr id="4" name="Text Box 64"/>
          <p:cNvSpPr txBox="1">
            <a:spLocks noChangeArrowheads="1"/>
          </p:cNvSpPr>
          <p:nvPr/>
        </p:nvSpPr>
        <p:spPr bwMode="auto">
          <a:xfrm>
            <a:off x="500063" y="6021288"/>
            <a:ext cx="8207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200" dirty="0">
                <a:latin typeface="Tahoma" panose="020B0604030504040204" pitchFamily="34" charset="0"/>
              </a:rPr>
              <a:t>*Congalton, R. G. A </a:t>
            </a:r>
            <a:r>
              <a:rPr lang="pt-BR" altLang="pt-BR" sz="1200" dirty="0" err="1">
                <a:latin typeface="Tahoma" panose="020B0604030504040204" pitchFamily="34" charset="0"/>
              </a:rPr>
              <a:t>Review</a:t>
            </a:r>
            <a:r>
              <a:rPr lang="pt-BR" altLang="pt-BR" sz="1200" dirty="0">
                <a:latin typeface="Tahoma" panose="020B0604030504040204" pitchFamily="34" charset="0"/>
              </a:rPr>
              <a:t> </a:t>
            </a:r>
            <a:r>
              <a:rPr lang="pt-BR" altLang="pt-BR" sz="1200" dirty="0" err="1">
                <a:latin typeface="Tahoma" panose="020B0604030504040204" pitchFamily="34" charset="0"/>
              </a:rPr>
              <a:t>of</a:t>
            </a:r>
            <a:r>
              <a:rPr lang="pt-BR" altLang="pt-BR" sz="1200" dirty="0">
                <a:latin typeface="Tahoma" panose="020B0604030504040204" pitchFamily="34" charset="0"/>
              </a:rPr>
              <a:t> </a:t>
            </a:r>
            <a:r>
              <a:rPr lang="pt-BR" altLang="pt-BR" sz="1200" dirty="0" err="1">
                <a:latin typeface="Tahoma" panose="020B0604030504040204" pitchFamily="34" charset="0"/>
              </a:rPr>
              <a:t>Assessing</a:t>
            </a:r>
            <a:r>
              <a:rPr lang="pt-BR" altLang="pt-BR" sz="1200" dirty="0">
                <a:latin typeface="Tahoma" panose="020B0604030504040204" pitchFamily="34" charset="0"/>
              </a:rPr>
              <a:t> </a:t>
            </a:r>
            <a:r>
              <a:rPr lang="pt-BR" altLang="pt-BR" sz="1200" dirty="0" err="1">
                <a:latin typeface="Tahoma" panose="020B0604030504040204" pitchFamily="34" charset="0"/>
              </a:rPr>
              <a:t>the</a:t>
            </a:r>
            <a:r>
              <a:rPr lang="pt-BR" altLang="pt-BR" sz="1200" dirty="0">
                <a:latin typeface="Tahoma" panose="020B0604030504040204" pitchFamily="34" charset="0"/>
              </a:rPr>
              <a:t> </a:t>
            </a:r>
            <a:r>
              <a:rPr lang="pt-BR" altLang="pt-BR" sz="1200" dirty="0" err="1">
                <a:latin typeface="Tahoma" panose="020B0604030504040204" pitchFamily="34" charset="0"/>
              </a:rPr>
              <a:t>Accuracy</a:t>
            </a:r>
            <a:r>
              <a:rPr lang="pt-BR" altLang="pt-BR" sz="1200" dirty="0">
                <a:latin typeface="Tahoma" panose="020B0604030504040204" pitchFamily="34" charset="0"/>
              </a:rPr>
              <a:t> </a:t>
            </a:r>
            <a:r>
              <a:rPr lang="pt-BR" altLang="pt-BR" sz="1200" dirty="0" err="1">
                <a:latin typeface="Tahoma" panose="020B0604030504040204" pitchFamily="34" charset="0"/>
              </a:rPr>
              <a:t>of</a:t>
            </a:r>
            <a:r>
              <a:rPr lang="pt-BR" altLang="pt-BR" sz="1200" dirty="0">
                <a:latin typeface="Tahoma" panose="020B0604030504040204" pitchFamily="34" charset="0"/>
              </a:rPr>
              <a:t> </a:t>
            </a:r>
            <a:r>
              <a:rPr lang="pt-BR" altLang="pt-BR" sz="1200" dirty="0" err="1">
                <a:latin typeface="Tahoma" panose="020B0604030504040204" pitchFamily="34" charset="0"/>
              </a:rPr>
              <a:t>Classifications</a:t>
            </a:r>
            <a:r>
              <a:rPr lang="pt-BR" altLang="pt-BR" sz="1200" dirty="0">
                <a:latin typeface="Tahoma" panose="020B0604030504040204" pitchFamily="34" charset="0"/>
              </a:rPr>
              <a:t> </a:t>
            </a:r>
            <a:r>
              <a:rPr lang="pt-BR" altLang="pt-BR" sz="1200" dirty="0" err="1">
                <a:latin typeface="Tahoma" panose="020B0604030504040204" pitchFamily="34" charset="0"/>
              </a:rPr>
              <a:t>of</a:t>
            </a:r>
            <a:r>
              <a:rPr lang="pt-BR" altLang="pt-BR" sz="1200" dirty="0">
                <a:latin typeface="Tahoma" panose="020B0604030504040204" pitchFamily="34" charset="0"/>
              </a:rPr>
              <a:t> </a:t>
            </a:r>
            <a:r>
              <a:rPr lang="pt-BR" altLang="pt-BR" sz="1200" dirty="0" err="1">
                <a:latin typeface="Tahoma" panose="020B0604030504040204" pitchFamily="34" charset="0"/>
              </a:rPr>
              <a:t>Remotely</a:t>
            </a:r>
            <a:r>
              <a:rPr lang="pt-BR" altLang="pt-BR" sz="1200" dirty="0">
                <a:latin typeface="Tahoma" panose="020B0604030504040204" pitchFamily="34" charset="0"/>
              </a:rPr>
              <a:t> </a:t>
            </a:r>
            <a:r>
              <a:rPr lang="pt-BR" altLang="pt-BR" sz="1200" dirty="0" err="1">
                <a:latin typeface="Tahoma" panose="020B0604030504040204" pitchFamily="34" charset="0"/>
              </a:rPr>
              <a:t>Sensed</a:t>
            </a:r>
            <a:r>
              <a:rPr lang="pt-BR" altLang="pt-BR" sz="1200" dirty="0">
                <a:latin typeface="Tahoma" panose="020B0604030504040204" pitchFamily="34" charset="0"/>
              </a:rPr>
              <a:t> Data. </a:t>
            </a:r>
            <a:r>
              <a:rPr lang="pt-BR" altLang="pt-BR" sz="1200" i="1" dirty="0">
                <a:latin typeface="Tahoma" panose="020B0604030504040204" pitchFamily="34" charset="0"/>
              </a:rPr>
              <a:t>Remote </a:t>
            </a:r>
            <a:r>
              <a:rPr lang="pt-BR" altLang="pt-BR" sz="1200" i="1" dirty="0" err="1">
                <a:latin typeface="Tahoma" panose="020B0604030504040204" pitchFamily="34" charset="0"/>
              </a:rPr>
              <a:t>Sens</a:t>
            </a:r>
            <a:r>
              <a:rPr lang="pt-BR" altLang="pt-BR" sz="1200" i="1" dirty="0">
                <a:latin typeface="Tahoma" panose="020B0604030504040204" pitchFamily="34" charset="0"/>
              </a:rPr>
              <a:t>. </a:t>
            </a:r>
            <a:r>
              <a:rPr lang="pt-BR" altLang="pt-BR" sz="1200" i="1" dirty="0" err="1">
                <a:latin typeface="Tahoma" panose="020B0604030504040204" pitchFamily="34" charset="0"/>
              </a:rPr>
              <a:t>Environ</a:t>
            </a:r>
            <a:r>
              <a:rPr lang="pt-BR" altLang="pt-BR" sz="1200" i="1" dirty="0">
                <a:latin typeface="Tahoma" panose="020B0604030504040204" pitchFamily="34" charset="0"/>
              </a:rPr>
              <a:t>.</a:t>
            </a:r>
            <a:r>
              <a:rPr lang="pt-BR" altLang="pt-BR" sz="1200" dirty="0">
                <a:latin typeface="Tahoma" panose="020B0604030504040204" pitchFamily="34" charset="0"/>
              </a:rPr>
              <a:t>, 37(1):35-46, 1991</a:t>
            </a:r>
          </a:p>
          <a:p>
            <a:pPr eaLnBrk="1" hangingPunct="1">
              <a:spcBef>
                <a:spcPct val="0"/>
              </a:spcBef>
              <a:buFontTx/>
              <a:buNone/>
            </a:pPr>
            <a:r>
              <a:rPr lang="pt-BR" altLang="pt-BR" sz="1200" dirty="0">
                <a:latin typeface="Tahoma" panose="020B0604030504040204" pitchFamily="34" charset="0"/>
              </a:rPr>
              <a:t>**</a:t>
            </a:r>
            <a:r>
              <a:rPr lang="en-US" altLang="pt-BR" sz="1200" dirty="0" err="1">
                <a:latin typeface="Tahoma" panose="020B0604030504040204" pitchFamily="34" charset="0"/>
              </a:rPr>
              <a:t>Olofsson</a:t>
            </a:r>
            <a:r>
              <a:rPr lang="en-US" altLang="pt-BR" sz="1200" dirty="0">
                <a:latin typeface="Tahoma" panose="020B0604030504040204" pitchFamily="34" charset="0"/>
              </a:rPr>
              <a:t>, P. et al. Good practices for estimating area and assessing accuracy of land change. </a:t>
            </a:r>
            <a:r>
              <a:rPr lang="en-US" altLang="pt-BR" sz="1200" i="1" dirty="0">
                <a:latin typeface="Tahoma" panose="020B0604030504040204" pitchFamily="34" charset="0"/>
              </a:rPr>
              <a:t>Remote Sens. Environ</a:t>
            </a:r>
            <a:r>
              <a:rPr lang="en-US" altLang="pt-BR" sz="1200" dirty="0">
                <a:latin typeface="Tahoma" panose="020B0604030504040204" pitchFamily="34" charset="0"/>
              </a:rPr>
              <a:t>. 148:42–57, 2014</a:t>
            </a:r>
            <a:endParaRPr lang="pt-BR" altLang="pt-BR" sz="1200" dirty="0">
              <a:latin typeface="Tahoma" panose="020B0604030504040204" pitchFamily="34" charset="0"/>
            </a:endParaRPr>
          </a:p>
          <a:p>
            <a:pPr eaLnBrk="1" hangingPunct="1">
              <a:spcBef>
                <a:spcPct val="0"/>
              </a:spcBef>
              <a:buFontTx/>
              <a:buNone/>
            </a:pPr>
            <a:endParaRPr lang="pt-BR" altLang="pt-BR" sz="1200" dirty="0">
              <a:latin typeface="Tahoma" panose="020B0604030504040204" pitchFamily="34" charset="0"/>
            </a:endParaRPr>
          </a:p>
        </p:txBody>
      </p:sp>
      <p:sp>
        <p:nvSpPr>
          <p:cNvPr id="2" name="Espaço Reservado para Número de Slide 1"/>
          <p:cNvSpPr>
            <a:spLocks noGrp="1"/>
          </p:cNvSpPr>
          <p:nvPr>
            <p:ph type="sldNum" sz="quarter" idx="12"/>
          </p:nvPr>
        </p:nvSpPr>
        <p:spPr/>
        <p:txBody>
          <a:bodyPr/>
          <a:lstStyle/>
          <a:p>
            <a:pPr>
              <a:defRPr/>
            </a:pPr>
            <a:fld id="{AF2E0F23-E92C-480A-9FA5-2EB18B85AF38}" type="slidenum">
              <a:rPr lang="pt-BR"/>
              <a:pPr>
                <a:defRPr/>
              </a:pPr>
              <a:t>15</a:t>
            </a:fld>
            <a:endParaRPr lang="pt-BR"/>
          </a:p>
        </p:txBody>
      </p:sp>
    </p:spTree>
    <p:extLst>
      <p:ext uri="{BB962C8B-B14F-4D97-AF65-F5344CB8AC3E}">
        <p14:creationId xmlns:p14="http://schemas.microsoft.com/office/powerpoint/2010/main" val="18146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Representação dos Acertos/Erros</a:t>
            </a:r>
          </a:p>
        </p:txBody>
      </p:sp>
      <p:sp>
        <p:nvSpPr>
          <p:cNvPr id="52" name="CaixaDeTexto 51"/>
          <p:cNvSpPr txBox="1">
            <a:spLocks noChangeArrowheads="1"/>
          </p:cNvSpPr>
          <p:nvPr/>
        </p:nvSpPr>
        <p:spPr bwMode="auto">
          <a:xfrm>
            <a:off x="827088" y="2068513"/>
            <a:ext cx="799338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pt-BR" altLang="pt-BR" sz="1600" dirty="0">
                <a:latin typeface="Tahoma" panose="020B0604030504040204" pitchFamily="34" charset="0"/>
              </a:rPr>
              <a:t>A avaliação dos acertos/erros de uma classificação pode ser feita através de:</a:t>
            </a:r>
          </a:p>
          <a:p>
            <a:pPr eaLnBrk="1" hangingPunct="1">
              <a:spcBef>
                <a:spcPct val="0"/>
              </a:spcBef>
              <a:buFontTx/>
              <a:buNone/>
            </a:pPr>
            <a:endParaRPr lang="pt-BR" altLang="pt-BR" sz="1600" dirty="0">
              <a:latin typeface="Tahoma" panose="020B0604030504040204" pitchFamily="34" charset="0"/>
            </a:endParaRPr>
          </a:p>
          <a:p>
            <a:pPr defTabSz="531813" eaLnBrk="1" hangingPunct="1">
              <a:spcBef>
                <a:spcPct val="0"/>
              </a:spcBef>
            </a:pPr>
            <a:r>
              <a:rPr lang="pt-BR" altLang="pt-BR" sz="1600" dirty="0">
                <a:latin typeface="Tahoma" panose="020B0604030504040204" pitchFamily="34" charset="0"/>
              </a:rPr>
              <a:t>Tabelas (matriz de confusão)  – representa os acertos e confusões/erros 	entre classes</a:t>
            </a:r>
          </a:p>
          <a:p>
            <a:pPr eaLnBrk="1" hangingPunct="1">
              <a:spcBef>
                <a:spcPct val="0"/>
              </a:spcBef>
            </a:pPr>
            <a:endParaRPr lang="pt-BR" altLang="pt-BR" sz="1600" dirty="0">
              <a:latin typeface="Tahoma" panose="020B0604030504040204" pitchFamily="34" charset="0"/>
            </a:endParaRPr>
          </a:p>
          <a:p>
            <a:pPr eaLnBrk="1" hangingPunct="1">
              <a:spcBef>
                <a:spcPct val="0"/>
              </a:spcBef>
            </a:pPr>
            <a:r>
              <a:rPr lang="pt-BR" altLang="pt-BR" sz="1600" dirty="0">
                <a:latin typeface="Tahoma" panose="020B0604030504040204" pitchFamily="34" charset="0"/>
              </a:rPr>
              <a:t>Índices globais – representam características gerais</a:t>
            </a:r>
          </a:p>
          <a:p>
            <a:pPr eaLnBrk="1" hangingPunct="1">
              <a:spcBef>
                <a:spcPct val="0"/>
              </a:spcBef>
            </a:pPr>
            <a:endParaRPr lang="pt-BR" altLang="pt-BR" sz="1600" dirty="0">
              <a:latin typeface="Tahoma" panose="020B0604030504040204" pitchFamily="34" charset="0"/>
            </a:endParaRPr>
          </a:p>
          <a:p>
            <a:pPr defTabSz="531813" eaLnBrk="1" hangingPunct="1">
              <a:spcBef>
                <a:spcPct val="0"/>
              </a:spcBef>
            </a:pPr>
            <a:r>
              <a:rPr lang="pt-BR" altLang="pt-BR" sz="1600" dirty="0">
                <a:latin typeface="Tahoma" panose="020B0604030504040204" pitchFamily="34" charset="0"/>
              </a:rPr>
              <a:t>Índices por classes – representam características particulares de cada classe</a:t>
            </a:r>
          </a:p>
          <a:p>
            <a:pPr defTabSz="531813" eaLnBrk="1" hangingPunct="1">
              <a:spcBef>
                <a:spcPct val="0"/>
              </a:spcBef>
            </a:pPr>
            <a:endParaRPr lang="pt-BR" altLang="pt-BR" sz="1600" dirty="0">
              <a:latin typeface="Tahoma" panose="020B0604030504040204" pitchFamily="34" charset="0"/>
            </a:endParaRPr>
          </a:p>
          <a:p>
            <a:pPr defTabSz="531813" eaLnBrk="1" hangingPunct="1">
              <a:spcBef>
                <a:spcPct val="0"/>
              </a:spcBef>
            </a:pPr>
            <a:r>
              <a:rPr lang="pt-BR" altLang="pt-BR" sz="1600" dirty="0">
                <a:latin typeface="Tahoma" panose="020B0604030504040204" pitchFamily="34" charset="0"/>
              </a:rPr>
              <a:t>Índice F1 score – representa o balanço entre precisão e sensibilidade (</a:t>
            </a:r>
            <a:r>
              <a:rPr lang="pt-BR" altLang="pt-BR" sz="1600" i="1" dirty="0">
                <a:latin typeface="Tahoma" panose="020B0604030504040204" pitchFamily="34" charset="0"/>
              </a:rPr>
              <a:t>recall</a:t>
            </a:r>
            <a:r>
              <a:rPr lang="pt-BR" altLang="pt-BR" sz="1600" dirty="0">
                <a:latin typeface="Tahoma" panose="020B0604030504040204" pitchFamily="34" charset="0"/>
              </a:rPr>
              <a:t>)</a:t>
            </a:r>
          </a:p>
          <a:p>
            <a:pPr eaLnBrk="1" hangingPunct="1">
              <a:spcBef>
                <a:spcPct val="0"/>
              </a:spcBef>
            </a:pPr>
            <a:endParaRPr lang="pt-BR" altLang="pt-BR" sz="1600" dirty="0">
              <a:latin typeface="Tahoma" panose="020B0604030504040204" pitchFamily="34" charset="0"/>
            </a:endParaRPr>
          </a:p>
          <a:p>
            <a:pPr defTabSz="531813" eaLnBrk="1" hangingPunct="1">
              <a:spcBef>
                <a:spcPct val="0"/>
              </a:spcBef>
            </a:pPr>
            <a:r>
              <a:rPr lang="pt-BR" altLang="pt-BR" sz="1600" dirty="0">
                <a:latin typeface="Tahoma" panose="020B0604030504040204" pitchFamily="34" charset="0"/>
              </a:rPr>
              <a:t>Curva ROC – representa relação entre falsos e verdadeiros positivos</a:t>
            </a:r>
          </a:p>
        </p:txBody>
      </p:sp>
      <p:sp>
        <p:nvSpPr>
          <p:cNvPr id="2" name="Espaço Reservado para Número de Slide 1"/>
          <p:cNvSpPr>
            <a:spLocks noGrp="1"/>
          </p:cNvSpPr>
          <p:nvPr>
            <p:ph type="sldNum" sz="quarter" idx="12"/>
          </p:nvPr>
        </p:nvSpPr>
        <p:spPr/>
        <p:txBody>
          <a:bodyPr/>
          <a:lstStyle/>
          <a:p>
            <a:pPr>
              <a:defRPr/>
            </a:pPr>
            <a:fld id="{72A048F2-9217-4D81-9671-EB3A6D19A0F9}" type="slidenum">
              <a:rPr lang="pt-BR"/>
              <a:pPr>
                <a:defRPr/>
              </a:pPr>
              <a:t>16</a:t>
            </a:fld>
            <a:endParaRPr lang="pt-BR"/>
          </a:p>
        </p:txBody>
      </p:sp>
      <p:sp>
        <p:nvSpPr>
          <p:cNvPr id="3" name="CaixaDeTexto 2">
            <a:extLst>
              <a:ext uri="{FF2B5EF4-FFF2-40B4-BE49-F238E27FC236}">
                <a16:creationId xmlns:a16="http://schemas.microsoft.com/office/drawing/2014/main" id="{983E9EA9-EFD3-D16C-4492-8438E30FE9A5}"/>
              </a:ext>
            </a:extLst>
          </p:cNvPr>
          <p:cNvSpPr txBox="1">
            <a:spLocks noChangeArrowheads="1"/>
          </p:cNvSpPr>
          <p:nvPr/>
        </p:nvSpPr>
        <p:spPr bwMode="auto">
          <a:xfrm>
            <a:off x="2627784" y="4251918"/>
            <a:ext cx="3970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pt-BR" altLang="pt-BR" sz="1600" dirty="0">
                <a:latin typeface="Tahoma" panose="020B0604030504040204" pitchFamily="34" charset="0"/>
              </a:rPr>
              <a:t>*</a:t>
            </a:r>
          </a:p>
        </p:txBody>
      </p:sp>
      <p:sp>
        <p:nvSpPr>
          <p:cNvPr id="4" name="CaixaDeTexto 3">
            <a:extLst>
              <a:ext uri="{FF2B5EF4-FFF2-40B4-BE49-F238E27FC236}">
                <a16:creationId xmlns:a16="http://schemas.microsoft.com/office/drawing/2014/main" id="{8F61AC47-87A7-2EF7-CF3E-D8CD3E88C001}"/>
              </a:ext>
            </a:extLst>
          </p:cNvPr>
          <p:cNvSpPr txBox="1">
            <a:spLocks noChangeArrowheads="1"/>
          </p:cNvSpPr>
          <p:nvPr/>
        </p:nvSpPr>
        <p:spPr bwMode="auto">
          <a:xfrm>
            <a:off x="2181881" y="4725144"/>
            <a:ext cx="3970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pt-BR" altLang="pt-BR" sz="1600" dirty="0">
                <a:latin typeface="Tahoma" panose="020B0604030504040204" pitchFamily="34" charset="0"/>
              </a:rPr>
              <a:t>*</a:t>
            </a:r>
          </a:p>
        </p:txBody>
      </p:sp>
      <p:sp>
        <p:nvSpPr>
          <p:cNvPr id="5" name="CaixaDeTexto 4">
            <a:extLst>
              <a:ext uri="{FF2B5EF4-FFF2-40B4-BE49-F238E27FC236}">
                <a16:creationId xmlns:a16="http://schemas.microsoft.com/office/drawing/2014/main" id="{2219D7D8-EE3A-EB84-8CB8-D5ED59C6B99C}"/>
              </a:ext>
            </a:extLst>
          </p:cNvPr>
          <p:cNvSpPr txBox="1">
            <a:spLocks noChangeArrowheads="1"/>
          </p:cNvSpPr>
          <p:nvPr/>
        </p:nvSpPr>
        <p:spPr bwMode="auto">
          <a:xfrm>
            <a:off x="1241128" y="5419596"/>
            <a:ext cx="6661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pt-BR" altLang="pt-BR" sz="1600" dirty="0">
                <a:latin typeface="Tahoma" panose="020B0604030504040204" pitchFamily="34" charset="0"/>
              </a:rPr>
              <a:t>* específico para classificações com 2 classes (presente/ausente)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Matriz de Confusão</a:t>
            </a:r>
          </a:p>
        </p:txBody>
      </p:sp>
      <p:sp>
        <p:nvSpPr>
          <p:cNvPr id="14" name="CaixaDeTexto 13"/>
          <p:cNvSpPr txBox="1">
            <a:spLocks noChangeArrowheads="1"/>
          </p:cNvSpPr>
          <p:nvPr/>
        </p:nvSpPr>
        <p:spPr bwMode="auto">
          <a:xfrm>
            <a:off x="500063" y="1571625"/>
            <a:ext cx="842962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buFontTx/>
              <a:buNone/>
            </a:pPr>
            <a:r>
              <a:rPr lang="pt-BR" altLang="pt-BR" sz="1600" dirty="0">
                <a:latin typeface="Tahoma" panose="020B0604030504040204" pitchFamily="34" charset="0"/>
              </a:rPr>
              <a:t>A partir de um conjunto de pontos (polígonos ou grupos) sorteados/escolhidos, compara-se a classificação e a referência e constrói-se a</a:t>
            </a:r>
          </a:p>
          <a:p>
            <a:pPr algn="ctr" eaLnBrk="1" hangingPunct="1">
              <a:lnSpc>
                <a:spcPct val="150000"/>
              </a:lnSpc>
              <a:spcBef>
                <a:spcPct val="0"/>
              </a:spcBef>
              <a:buFontTx/>
              <a:buNone/>
            </a:pPr>
            <a:endParaRPr lang="pt-BR" altLang="pt-BR" sz="1800" dirty="0">
              <a:solidFill>
                <a:srgbClr val="FF0000"/>
              </a:solidFill>
              <a:latin typeface="Tahoma" panose="020B0604030504040204" pitchFamily="34" charset="0"/>
            </a:endParaRPr>
          </a:p>
          <a:p>
            <a:pPr algn="ctr" eaLnBrk="1" hangingPunct="1">
              <a:lnSpc>
                <a:spcPct val="150000"/>
              </a:lnSpc>
              <a:spcBef>
                <a:spcPct val="0"/>
              </a:spcBef>
              <a:buFontTx/>
              <a:buNone/>
            </a:pPr>
            <a:r>
              <a:rPr lang="pt-BR" altLang="pt-BR" sz="1800" dirty="0">
                <a:solidFill>
                  <a:srgbClr val="FF0000"/>
                </a:solidFill>
                <a:latin typeface="Tahoma" panose="020B0604030504040204" pitchFamily="34" charset="0"/>
              </a:rPr>
              <a:t>Matriz de Confusão</a:t>
            </a:r>
          </a:p>
          <a:p>
            <a:pPr algn="ctr" eaLnBrk="1" hangingPunct="1">
              <a:spcBef>
                <a:spcPct val="0"/>
              </a:spcBef>
              <a:buFontTx/>
              <a:buNone/>
            </a:pPr>
            <a:r>
              <a:rPr lang="pt-BR" altLang="pt-BR" sz="1600" dirty="0">
                <a:latin typeface="Tahoma" panose="020B0604030504040204" pitchFamily="34" charset="0"/>
              </a:rPr>
              <a:t>(matriz de erro)</a:t>
            </a:r>
          </a:p>
        </p:txBody>
      </p:sp>
      <p:sp>
        <p:nvSpPr>
          <p:cNvPr id="5" name="Retângulo 4"/>
          <p:cNvSpPr>
            <a:spLocks noChangeArrowheads="1"/>
          </p:cNvSpPr>
          <p:nvPr/>
        </p:nvSpPr>
        <p:spPr bwMode="auto">
          <a:xfrm>
            <a:off x="4821684" y="4077072"/>
            <a:ext cx="42148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4638" indent="-2746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800" i="1" dirty="0" err="1">
                <a:solidFill>
                  <a:srgbClr val="000000"/>
                </a:solidFill>
                <a:latin typeface="Times New Roman" charset="0"/>
              </a:rPr>
              <a:t>x</a:t>
            </a:r>
            <a:r>
              <a:rPr lang="pt-BR" altLang="pt-BR" sz="1800" i="1" baseline="-25000" dirty="0" err="1">
                <a:solidFill>
                  <a:srgbClr val="000000"/>
                </a:solidFill>
                <a:latin typeface="Times New Roman" charset="0"/>
              </a:rPr>
              <a:t>ij</a:t>
            </a:r>
            <a:r>
              <a:rPr lang="pt-BR" altLang="pt-BR" sz="1400" dirty="0">
                <a:solidFill>
                  <a:srgbClr val="000000"/>
                </a:solidFill>
                <a:latin typeface="Tahoma" panose="020B0604030504040204" pitchFamily="34" charset="0"/>
              </a:rPr>
              <a:t>: número de pontos da classe </a:t>
            </a:r>
            <a:r>
              <a:rPr lang="pt-BR" altLang="pt-BR" sz="1400" i="1" dirty="0">
                <a:solidFill>
                  <a:srgbClr val="000000"/>
                </a:solidFill>
                <a:latin typeface="Times New Roman" charset="0"/>
                <a:cs typeface="Times New Roman" charset="0"/>
              </a:rPr>
              <a:t>j</a:t>
            </a:r>
            <a:r>
              <a:rPr lang="pt-BR" altLang="pt-BR" sz="1400" dirty="0">
                <a:solidFill>
                  <a:srgbClr val="000000"/>
                </a:solidFill>
                <a:latin typeface="Tahoma" panose="020B0604030504040204" pitchFamily="34" charset="0"/>
              </a:rPr>
              <a:t> (referência), classificados na classe </a:t>
            </a:r>
            <a:r>
              <a:rPr lang="pt-BR" altLang="pt-BR" sz="1400" i="1" dirty="0">
                <a:solidFill>
                  <a:srgbClr val="000000"/>
                </a:solidFill>
                <a:latin typeface="Times New Roman" charset="0"/>
                <a:cs typeface="Times New Roman" charset="0"/>
              </a:rPr>
              <a:t>i</a:t>
            </a:r>
            <a:r>
              <a:rPr lang="pt-BR" altLang="pt-BR" sz="1400" dirty="0">
                <a:solidFill>
                  <a:srgbClr val="000000"/>
                </a:solidFill>
                <a:latin typeface="Tahoma" panose="020B0604030504040204" pitchFamily="34" charset="0"/>
              </a:rPr>
              <a:t> (classificação)</a:t>
            </a:r>
          </a:p>
          <a:p>
            <a:pPr eaLnBrk="1" hangingPunct="1">
              <a:spcBef>
                <a:spcPct val="0"/>
              </a:spcBef>
              <a:buFontTx/>
              <a:buNone/>
            </a:pPr>
            <a:endParaRPr lang="pt-BR" altLang="pt-BR" sz="600" dirty="0">
              <a:solidFill>
                <a:srgbClr val="000000"/>
              </a:solidFill>
              <a:latin typeface="Tahoma" panose="020B0604030504040204" pitchFamily="34" charset="0"/>
            </a:endParaRPr>
          </a:p>
          <a:p>
            <a:pPr eaLnBrk="1" hangingPunct="1">
              <a:spcBef>
                <a:spcPct val="0"/>
              </a:spcBef>
              <a:buFontTx/>
              <a:buNone/>
            </a:pPr>
            <a:r>
              <a:rPr lang="pt-BR" altLang="pt-BR" sz="1800" i="1" dirty="0" err="1">
                <a:solidFill>
                  <a:srgbClr val="000000"/>
                </a:solidFill>
                <a:latin typeface="Times New Roman" charset="0"/>
              </a:rPr>
              <a:t>x</a:t>
            </a:r>
            <a:r>
              <a:rPr lang="pt-BR" altLang="pt-BR" sz="1800" i="1" baseline="-25000" dirty="0" err="1">
                <a:solidFill>
                  <a:srgbClr val="000000"/>
                </a:solidFill>
                <a:latin typeface="Times New Roman" charset="0"/>
              </a:rPr>
              <a:t>kk</a:t>
            </a:r>
            <a:r>
              <a:rPr lang="pt-BR" altLang="pt-BR" sz="1400" dirty="0">
                <a:solidFill>
                  <a:srgbClr val="000000"/>
                </a:solidFill>
                <a:latin typeface="Tahoma" panose="020B0604030504040204" pitchFamily="34" charset="0"/>
              </a:rPr>
              <a:t>: número total de pontos corretamente classificados da classe </a:t>
            </a:r>
            <a:r>
              <a:rPr lang="pt-BR" altLang="pt-BR" sz="1400" i="1" dirty="0">
                <a:solidFill>
                  <a:srgbClr val="000000"/>
                </a:solidFill>
                <a:latin typeface="Times New Roman" charset="0"/>
                <a:cs typeface="Times New Roman" charset="0"/>
              </a:rPr>
              <a:t>k</a:t>
            </a:r>
          </a:p>
          <a:p>
            <a:pPr eaLnBrk="1" hangingPunct="1">
              <a:spcBef>
                <a:spcPct val="0"/>
              </a:spcBef>
              <a:buFontTx/>
              <a:buNone/>
            </a:pPr>
            <a:endParaRPr lang="pt-BR" altLang="pt-BR" sz="600" baseline="-25000" dirty="0">
              <a:solidFill>
                <a:srgbClr val="000000"/>
              </a:solidFill>
              <a:latin typeface="Tahoma" panose="020B0604030504040204" pitchFamily="34" charset="0"/>
            </a:endParaRPr>
          </a:p>
          <a:p>
            <a:pPr eaLnBrk="1" hangingPunct="1">
              <a:spcBef>
                <a:spcPct val="0"/>
              </a:spcBef>
              <a:buFontTx/>
              <a:buNone/>
            </a:pPr>
            <a:r>
              <a:rPr lang="pt-BR" altLang="pt-BR" sz="1800" i="1" dirty="0" err="1">
                <a:solidFill>
                  <a:srgbClr val="000000"/>
                </a:solidFill>
                <a:latin typeface="Times New Roman" charset="0"/>
              </a:rPr>
              <a:t>x</a:t>
            </a:r>
            <a:r>
              <a:rPr lang="pt-BR" altLang="pt-BR" sz="1800" baseline="-25000" dirty="0" err="1">
                <a:solidFill>
                  <a:srgbClr val="000000"/>
                </a:solidFill>
                <a:latin typeface="Times New Roman" charset="0"/>
              </a:rPr>
              <a:t>+</a:t>
            </a:r>
            <a:r>
              <a:rPr lang="pt-BR" altLang="pt-BR" sz="1800" i="1" baseline="-25000" dirty="0" err="1">
                <a:solidFill>
                  <a:srgbClr val="000000"/>
                </a:solidFill>
                <a:latin typeface="Times New Roman" charset="0"/>
              </a:rPr>
              <a:t>j</a:t>
            </a:r>
            <a:r>
              <a:rPr lang="pt-BR" altLang="pt-BR" sz="1400" dirty="0">
                <a:solidFill>
                  <a:srgbClr val="000000"/>
                </a:solidFill>
                <a:latin typeface="Tahoma" panose="020B0604030504040204" pitchFamily="34" charset="0"/>
              </a:rPr>
              <a:t>: número total de pontos avaliados da classe </a:t>
            </a:r>
            <a:r>
              <a:rPr lang="pt-BR" altLang="pt-BR" sz="1400" i="1" dirty="0">
                <a:solidFill>
                  <a:srgbClr val="000000"/>
                </a:solidFill>
                <a:latin typeface="Times New Roman" charset="0"/>
                <a:cs typeface="Times New Roman" charset="0"/>
              </a:rPr>
              <a:t>j</a:t>
            </a:r>
            <a:r>
              <a:rPr lang="pt-BR" altLang="pt-BR" sz="1400" dirty="0">
                <a:solidFill>
                  <a:srgbClr val="000000"/>
                </a:solidFill>
                <a:latin typeface="Tahoma" panose="020B0604030504040204" pitchFamily="34" charset="0"/>
              </a:rPr>
              <a:t> na referência</a:t>
            </a:r>
          </a:p>
          <a:p>
            <a:pPr eaLnBrk="1" hangingPunct="1">
              <a:spcBef>
                <a:spcPct val="0"/>
              </a:spcBef>
              <a:buFontTx/>
              <a:buNone/>
            </a:pPr>
            <a:endParaRPr lang="pt-BR" altLang="pt-BR" sz="600" baseline="-25000" dirty="0">
              <a:solidFill>
                <a:srgbClr val="000000"/>
              </a:solidFill>
              <a:latin typeface="Tahoma" panose="020B0604030504040204" pitchFamily="34" charset="0"/>
            </a:endParaRPr>
          </a:p>
          <a:p>
            <a:pPr eaLnBrk="1" hangingPunct="1">
              <a:spcBef>
                <a:spcPct val="0"/>
              </a:spcBef>
              <a:buFontTx/>
              <a:buNone/>
            </a:pPr>
            <a:r>
              <a:rPr lang="pt-BR" altLang="pt-BR" sz="1800" i="1" dirty="0">
                <a:solidFill>
                  <a:srgbClr val="000000"/>
                </a:solidFill>
                <a:latin typeface="Times New Roman" charset="0"/>
              </a:rPr>
              <a:t>x</a:t>
            </a:r>
            <a:r>
              <a:rPr lang="pt-BR" altLang="pt-BR" sz="1800" i="1" baseline="-25000" dirty="0">
                <a:solidFill>
                  <a:srgbClr val="000000"/>
                </a:solidFill>
                <a:latin typeface="Times New Roman" charset="0"/>
              </a:rPr>
              <a:t>i</a:t>
            </a:r>
            <a:r>
              <a:rPr lang="pt-BR" altLang="pt-BR" sz="1800" baseline="-25000" dirty="0">
                <a:solidFill>
                  <a:srgbClr val="000000"/>
                </a:solidFill>
                <a:latin typeface="Times New Roman" charset="0"/>
              </a:rPr>
              <a:t>+</a:t>
            </a:r>
            <a:r>
              <a:rPr lang="pt-BR" altLang="pt-BR" sz="1400" dirty="0">
                <a:solidFill>
                  <a:srgbClr val="000000"/>
                </a:solidFill>
                <a:latin typeface="Tahoma" panose="020B0604030504040204" pitchFamily="34" charset="0"/>
              </a:rPr>
              <a:t>: número total de pontos avaliados da classe </a:t>
            </a:r>
            <a:r>
              <a:rPr lang="pt-BR" altLang="pt-BR" sz="1400" i="1" dirty="0">
                <a:solidFill>
                  <a:srgbClr val="000000"/>
                </a:solidFill>
                <a:latin typeface="Times New Roman" charset="0"/>
                <a:cs typeface="Times New Roman" charset="0"/>
              </a:rPr>
              <a:t>i</a:t>
            </a:r>
            <a:r>
              <a:rPr lang="pt-BR" altLang="pt-BR" sz="1400" dirty="0">
                <a:solidFill>
                  <a:srgbClr val="000000"/>
                </a:solidFill>
                <a:latin typeface="Tahoma" panose="020B0604030504040204" pitchFamily="34" charset="0"/>
              </a:rPr>
              <a:t> na classificação</a:t>
            </a:r>
            <a:endParaRPr lang="pt-BR" altLang="pt-BR" sz="1800" baseline="-25000" dirty="0">
              <a:solidFill>
                <a:srgbClr val="000000"/>
              </a:solidFill>
              <a:latin typeface="Tahoma" panose="020B0604030504040204" pitchFamily="34" charset="0"/>
            </a:endParaRPr>
          </a:p>
        </p:txBody>
      </p:sp>
      <p:sp>
        <p:nvSpPr>
          <p:cNvPr id="2" name="Espaço Reservado para Número de Slide 1"/>
          <p:cNvSpPr>
            <a:spLocks noGrp="1"/>
          </p:cNvSpPr>
          <p:nvPr>
            <p:ph type="sldNum" sz="quarter" idx="12"/>
          </p:nvPr>
        </p:nvSpPr>
        <p:spPr/>
        <p:txBody>
          <a:bodyPr/>
          <a:lstStyle/>
          <a:p>
            <a:pPr>
              <a:defRPr/>
            </a:pPr>
            <a:fld id="{D8FD7811-6C39-4B26-B505-CECC86BF3493}" type="slidenum">
              <a:rPr lang="pt-BR"/>
              <a:pPr>
                <a:defRPr/>
              </a:pPr>
              <a:t>17</a:t>
            </a:fld>
            <a:endParaRPr lang="pt-BR"/>
          </a:p>
        </p:txBody>
      </p:sp>
      <mc:AlternateContent xmlns:mc="http://schemas.openxmlformats.org/markup-compatibility/2006" xmlns:a14="http://schemas.microsoft.com/office/drawing/2010/main">
        <mc:Choice Requires="a14">
          <p:graphicFrame>
            <p:nvGraphicFramePr>
              <p:cNvPr id="3" name="Tabela 2"/>
              <p:cNvGraphicFramePr>
                <a:graphicFrameLocks noGrp="1"/>
              </p:cNvGraphicFramePr>
              <p:nvPr>
                <p:extLst>
                  <p:ext uri="{D42A27DB-BD31-4B8C-83A1-F6EECF244321}">
                    <p14:modId xmlns:p14="http://schemas.microsoft.com/office/powerpoint/2010/main" val="2168922962"/>
                  </p:ext>
                </p:extLst>
              </p:nvPr>
            </p:nvGraphicFramePr>
            <p:xfrm>
              <a:off x="140684" y="3717032"/>
              <a:ext cx="4503324" cy="2560320"/>
            </p:xfrm>
            <a:graphic>
              <a:graphicData uri="http://schemas.openxmlformats.org/drawingml/2006/table">
                <a:tbl>
                  <a:tblPr firstRow="1" bandRow="1">
                    <a:tableStyleId>{F5AB1C69-6EDB-4FF4-983F-18BD219EF322}</a:tableStyleId>
                  </a:tblPr>
                  <a:tblGrid>
                    <a:gridCol w="223401">
                      <a:extLst>
                        <a:ext uri="{9D8B030D-6E8A-4147-A177-3AD203B41FA5}">
                          <a16:colId xmlns:a16="http://schemas.microsoft.com/office/drawing/2014/main" val="20000"/>
                        </a:ext>
                      </a:extLst>
                    </a:gridCol>
                    <a:gridCol w="810355">
                      <a:extLst>
                        <a:ext uri="{9D8B030D-6E8A-4147-A177-3AD203B41FA5}">
                          <a16:colId xmlns:a16="http://schemas.microsoft.com/office/drawing/2014/main" val="20001"/>
                        </a:ext>
                      </a:extLst>
                    </a:gridCol>
                    <a:gridCol w="679512">
                      <a:extLst>
                        <a:ext uri="{9D8B030D-6E8A-4147-A177-3AD203B41FA5}">
                          <a16:colId xmlns:a16="http://schemas.microsoft.com/office/drawing/2014/main" val="20002"/>
                        </a:ext>
                      </a:extLst>
                    </a:gridCol>
                    <a:gridCol w="679512">
                      <a:extLst>
                        <a:ext uri="{9D8B030D-6E8A-4147-A177-3AD203B41FA5}">
                          <a16:colId xmlns:a16="http://schemas.microsoft.com/office/drawing/2014/main" val="20003"/>
                        </a:ext>
                      </a:extLst>
                    </a:gridCol>
                    <a:gridCol w="679512">
                      <a:extLst>
                        <a:ext uri="{9D8B030D-6E8A-4147-A177-3AD203B41FA5}">
                          <a16:colId xmlns:a16="http://schemas.microsoft.com/office/drawing/2014/main" val="20004"/>
                        </a:ext>
                      </a:extLst>
                    </a:gridCol>
                    <a:gridCol w="679512">
                      <a:extLst>
                        <a:ext uri="{9D8B030D-6E8A-4147-A177-3AD203B41FA5}">
                          <a16:colId xmlns:a16="http://schemas.microsoft.com/office/drawing/2014/main" val="20005"/>
                        </a:ext>
                      </a:extLst>
                    </a:gridCol>
                    <a:gridCol w="751520">
                      <a:extLst>
                        <a:ext uri="{9D8B030D-6E8A-4147-A177-3AD203B41FA5}">
                          <a16:colId xmlns:a16="http://schemas.microsoft.com/office/drawing/2014/main" val="20006"/>
                        </a:ext>
                      </a:extLst>
                    </a:gridCol>
                  </a:tblGrid>
                  <a:tr h="349714">
                    <a:tc>
                      <a:txBody>
                        <a:bodyPr/>
                        <a:lstStyle/>
                        <a:p>
                          <a:pPr algn="ctr"/>
                          <a:endParaRPr lang="pt-BR" b="0" dirty="0">
                            <a:solidFill>
                              <a:schemeClr val="tx1"/>
                            </a:solidFill>
                            <a:latin typeface="Tahoma" panose="020B060403050404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endParaRPr lang="pt-BR" b="0" dirty="0">
                            <a:solidFill>
                              <a:schemeClr val="tx1"/>
                            </a:solidFill>
                            <a:latin typeface="Tahoma" panose="020B060403050404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tcPr>
                    </a:tc>
                    <a:tc gridSpan="5">
                      <a:txBody>
                        <a:bodyPr/>
                        <a:lstStyle/>
                        <a:p>
                          <a:pPr algn="ctr"/>
                          <a:r>
                            <a:rPr lang="pt-BR" sz="2400" b="0" baseline="-25000" dirty="0">
                              <a:solidFill>
                                <a:schemeClr val="tx1"/>
                              </a:solidFill>
                              <a:latin typeface="Tahoma" panose="020B0604030504040204" pitchFamily="34" charset="0"/>
                              <a:cs typeface="Times New Roman" panose="02020603050405020304" pitchFamily="18" charset="0"/>
                            </a:rPr>
                            <a:t>Referência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pt-BR" b="0" i="1"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pt-BR"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9714">
                    <a:tc>
                      <a:txBody>
                        <a:bodyPr/>
                        <a:lstStyle/>
                        <a:p>
                          <a:pPr algn="ctr"/>
                          <a:endParaRPr lang="pt-BR" b="0" dirty="0">
                            <a:solidFill>
                              <a:schemeClr val="tx1"/>
                            </a:solidFill>
                            <a:latin typeface="Tahoma" panose="020B060403050404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endParaRPr lang="pt-BR" b="0" dirty="0">
                            <a:solidFill>
                              <a:schemeClr val="tx1"/>
                            </a:solidFill>
                            <a:latin typeface="Tahoma" panose="020B0604030504040204" pitchFamily="34" charset="0"/>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pt-BR" b="0" dirty="0">
                              <a:solidFill>
                                <a:schemeClr val="tx1"/>
                              </a:solidFill>
                              <a:latin typeface="Times New Roman" panose="02020603050405020304" pitchFamily="18" charset="0"/>
                              <a:cs typeface="Times New Roman" panose="02020603050405020304" pitchFamily="18" charset="0"/>
                            </a:rPr>
                            <a:t>C</a:t>
                          </a:r>
                          <a:r>
                            <a:rPr lang="pt-BR" b="0" baseline="-25000" dirty="0">
                              <a:solidFill>
                                <a:schemeClr val="tx1"/>
                              </a:solidFill>
                              <a:latin typeface="Times New Roman" panose="02020603050405020304" pitchFamily="18" charset="0"/>
                              <a:cs typeface="Times New Roman" panose="02020603050405020304" pitchFamily="18" charset="0"/>
                            </a:rPr>
                            <a:t>1</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pt-BR" b="0" dirty="0">
                              <a:solidFill>
                                <a:schemeClr val="tx1"/>
                              </a:solidFill>
                              <a:latin typeface="Times New Roman" panose="02020603050405020304" pitchFamily="18" charset="0"/>
                              <a:cs typeface="Times New Roman" panose="02020603050405020304" pitchFamily="18" charset="0"/>
                            </a:rPr>
                            <a:t>C</a:t>
                          </a:r>
                          <a:r>
                            <a:rPr lang="pt-BR" b="0" baseline="-25000" dirty="0">
                              <a:solidFill>
                                <a:schemeClr val="tx1"/>
                              </a:solidFill>
                              <a:latin typeface="Times New Roman" panose="02020603050405020304" pitchFamily="18" charset="0"/>
                              <a:cs typeface="Times New Roman" panose="02020603050405020304" pitchFamily="18" charset="0"/>
                            </a:rPr>
                            <a:t>2</a:t>
                          </a:r>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pt-BR" b="0" dirty="0" err="1">
                              <a:solidFill>
                                <a:schemeClr val="tx1"/>
                              </a:solidFill>
                              <a:latin typeface="Times New Roman" panose="02020603050405020304" pitchFamily="18" charset="0"/>
                              <a:cs typeface="Times New Roman" panose="02020603050405020304" pitchFamily="18" charset="0"/>
                            </a:rPr>
                            <a:t>C</a:t>
                          </a:r>
                          <a:r>
                            <a:rPr lang="pt-BR" b="0" i="1" baseline="-25000" dirty="0" err="1">
                              <a:solidFill>
                                <a:schemeClr val="tx1"/>
                              </a:solidFill>
                              <a:latin typeface="Times New Roman" panose="02020603050405020304" pitchFamily="18" charset="0"/>
                              <a:cs typeface="Times New Roman" panose="02020603050405020304" pitchFamily="18" charset="0"/>
                            </a:rPr>
                            <a:t>c</a:t>
                          </a:r>
                          <a:endParaRPr lang="pt-BR" b="0" i="1"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pt-BR" b="0" dirty="0">
                              <a:solidFill>
                                <a:schemeClr val="tx1"/>
                              </a:solidFill>
                              <a:latin typeface="Tahoma" panose="020B0604030504040204" pitchFamily="34" charset="0"/>
                            </a:rPr>
                            <a:t>Total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9714">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baseline="-25000" dirty="0">
                              <a:solidFill>
                                <a:schemeClr val="tx1"/>
                              </a:solidFill>
                              <a:latin typeface="Tahoma" panose="020B0604030504040204" pitchFamily="34" charset="0"/>
                              <a:cs typeface="Times New Roman" panose="02020603050405020304" pitchFamily="18" charset="0"/>
                            </a:rPr>
                            <a:t>Classificação</a:t>
                          </a:r>
                        </a:p>
                      </a:txBody>
                      <a:tcPr vert="vert270" anchor="b">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Times New Roman" panose="02020603050405020304" pitchFamily="18" charset="0"/>
                              <a:cs typeface="Times New Roman" panose="02020603050405020304" pitchFamily="18" charset="0"/>
                            </a:rPr>
                            <a:t>C</a:t>
                          </a:r>
                          <a:r>
                            <a:rPr lang="pt-BR" b="0" baseline="-25000" dirty="0">
                              <a:solidFill>
                                <a:schemeClr val="tx1"/>
                              </a:solidFill>
                              <a:latin typeface="Times New Roman" panose="02020603050405020304" pitchFamily="18" charset="0"/>
                              <a:cs typeface="Times New Roman" panose="02020603050405020304" pitchFamily="18" charset="0"/>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0" smtClean="0">
                                        <a:solidFill>
                                          <a:schemeClr val="tx1"/>
                                        </a:solidFill>
                                        <a:latin typeface="Cambria Math"/>
                                        <a:ea typeface="Cambria Math"/>
                                      </a:rPr>
                                      <m:t>11</m:t>
                                    </m:r>
                                  </m:sub>
                                </m:sSub>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0" smtClean="0">
                                        <a:solidFill>
                                          <a:schemeClr val="tx1"/>
                                        </a:solidFill>
                                        <a:latin typeface="Cambria Math"/>
                                        <a:ea typeface="Cambria Math"/>
                                      </a:rPr>
                                      <m:t>12</m:t>
                                    </m:r>
                                  </m:sub>
                                </m:sSub>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0" smtClean="0">
                                        <a:solidFill>
                                          <a:schemeClr val="tx1"/>
                                        </a:solidFill>
                                        <a:latin typeface="Cambria Math"/>
                                        <a:ea typeface="Cambria Math"/>
                                      </a:rPr>
                                      <m:t>1</m:t>
                                    </m:r>
                                    <m:r>
                                      <a:rPr lang="pt-BR" b="0" i="1" smtClean="0">
                                        <a:solidFill>
                                          <a:schemeClr val="tx1"/>
                                        </a:solidFill>
                                        <a:latin typeface="Cambria Math"/>
                                        <a:ea typeface="Cambria Math"/>
                                      </a:rPr>
                                      <m:t>𝑐</m:t>
                                    </m:r>
                                  </m:sub>
                                </m:sSub>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0" smtClean="0">
                                        <a:solidFill>
                                          <a:schemeClr val="tx1"/>
                                        </a:solidFill>
                                        <a:latin typeface="Cambria Math"/>
                                        <a:ea typeface="Cambria Math"/>
                                      </a:rPr>
                                      <m:t>1+</m:t>
                                    </m:r>
                                  </m:sub>
                                </m:sSub>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971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b="0" baseline="-25000"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Times New Roman" panose="02020603050405020304" pitchFamily="18" charset="0"/>
                              <a:cs typeface="Times New Roman" panose="02020603050405020304" pitchFamily="18" charset="0"/>
                            </a:rPr>
                            <a:t>C</a:t>
                          </a:r>
                          <a:r>
                            <a:rPr lang="pt-BR" b="0" baseline="-25000" dirty="0">
                              <a:solidFill>
                                <a:schemeClr val="tx1"/>
                              </a:solidFill>
                              <a:latin typeface="Times New Roman" panose="02020603050405020304" pitchFamily="18" charset="0"/>
                              <a:cs typeface="Times New Roman" panose="02020603050405020304" pitchFamily="18" charset="0"/>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0" smtClean="0">
                                        <a:solidFill>
                                          <a:schemeClr val="tx1"/>
                                        </a:solidFill>
                                        <a:latin typeface="Cambria Math"/>
                                        <a:ea typeface="Cambria Math"/>
                                      </a:rPr>
                                      <m:t>21</m:t>
                                    </m:r>
                                  </m:sub>
                                </m:sSub>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0" smtClean="0">
                                        <a:solidFill>
                                          <a:schemeClr val="tx1"/>
                                        </a:solidFill>
                                        <a:latin typeface="Cambria Math"/>
                                        <a:ea typeface="Cambria Math"/>
                                      </a:rPr>
                                      <m:t>2</m:t>
                                    </m:r>
                                    <m:r>
                                      <a:rPr lang="pt-BR" b="0" i="1" smtClean="0">
                                        <a:solidFill>
                                          <a:schemeClr val="tx1"/>
                                        </a:solidFill>
                                        <a:latin typeface="Cambria Math"/>
                                        <a:ea typeface="Cambria Math"/>
                                      </a:rPr>
                                      <m:t>2</m:t>
                                    </m:r>
                                  </m:sub>
                                </m:sSub>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0" smtClean="0">
                                        <a:solidFill>
                                          <a:schemeClr val="tx1"/>
                                        </a:solidFill>
                                        <a:latin typeface="Cambria Math"/>
                                        <a:ea typeface="Cambria Math"/>
                                      </a:rPr>
                                      <m:t>2</m:t>
                                    </m:r>
                                    <m:r>
                                      <a:rPr lang="pt-BR" b="0" i="1" smtClean="0">
                                        <a:solidFill>
                                          <a:schemeClr val="tx1"/>
                                        </a:solidFill>
                                        <a:latin typeface="Cambria Math"/>
                                        <a:ea typeface="Cambria Math"/>
                                      </a:rPr>
                                      <m:t>𝑐</m:t>
                                    </m:r>
                                  </m:sub>
                                </m:sSub>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0" smtClean="0">
                                        <a:solidFill>
                                          <a:schemeClr val="tx1"/>
                                        </a:solidFill>
                                        <a:latin typeface="Cambria Math"/>
                                        <a:ea typeface="Cambria Math"/>
                                      </a:rPr>
                                      <m:t>2+</m:t>
                                    </m:r>
                                  </m:sub>
                                </m:sSub>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9714">
                    <a:tc vMerge="1">
                      <a:txBody>
                        <a:bodyPr/>
                        <a:lstStyle/>
                        <a:p>
                          <a:pPr algn="ctr"/>
                          <a:endParaRPr lang="pt-BR"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971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b="0" i="1" baseline="-25000"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dirty="0" err="1">
                              <a:solidFill>
                                <a:schemeClr val="tx1"/>
                              </a:solidFill>
                              <a:latin typeface="Times New Roman" panose="02020603050405020304" pitchFamily="18" charset="0"/>
                              <a:cs typeface="Times New Roman" panose="02020603050405020304" pitchFamily="18" charset="0"/>
                            </a:rPr>
                            <a:t>C</a:t>
                          </a:r>
                          <a:r>
                            <a:rPr lang="pt-BR" b="0" i="1" baseline="-25000" dirty="0" err="1">
                              <a:solidFill>
                                <a:schemeClr val="tx1"/>
                              </a:solidFill>
                              <a:latin typeface="Times New Roman" panose="02020603050405020304" pitchFamily="18" charset="0"/>
                              <a:cs typeface="Times New Roman" panose="02020603050405020304" pitchFamily="18" charset="0"/>
                            </a:rPr>
                            <a:t>c</a:t>
                          </a:r>
                          <a:endParaRPr lang="pt-BR" b="0" i="1" baseline="-25000"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1" smtClean="0">
                                        <a:solidFill>
                                          <a:schemeClr val="tx1"/>
                                        </a:solidFill>
                                        <a:latin typeface="Cambria Math"/>
                                        <a:ea typeface="Cambria Math"/>
                                      </a:rPr>
                                      <m:t>𝑐</m:t>
                                    </m:r>
                                    <m:r>
                                      <a:rPr lang="pt-BR" b="0" i="1" smtClean="0">
                                        <a:solidFill>
                                          <a:schemeClr val="tx1"/>
                                        </a:solidFill>
                                        <a:latin typeface="Cambria Math"/>
                                        <a:ea typeface="Cambria Math"/>
                                      </a:rPr>
                                      <m:t>1</m:t>
                                    </m:r>
                                  </m:sub>
                                </m:sSub>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1" smtClean="0">
                                        <a:solidFill>
                                          <a:schemeClr val="tx1"/>
                                        </a:solidFill>
                                        <a:latin typeface="Cambria Math"/>
                                        <a:ea typeface="Cambria Math"/>
                                      </a:rPr>
                                      <m:t>𝑐</m:t>
                                    </m:r>
                                    <m:r>
                                      <a:rPr lang="pt-BR" b="0" i="1" smtClean="0">
                                        <a:solidFill>
                                          <a:schemeClr val="tx1"/>
                                        </a:solidFill>
                                        <a:latin typeface="Cambria Math"/>
                                        <a:ea typeface="Cambria Math"/>
                                      </a:rPr>
                                      <m:t>2</m:t>
                                    </m:r>
                                  </m:sub>
                                </m:sSub>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1" smtClean="0">
                                        <a:solidFill>
                                          <a:schemeClr val="tx1"/>
                                        </a:solidFill>
                                        <a:latin typeface="Cambria Math"/>
                                        <a:ea typeface="Cambria Math"/>
                                      </a:rPr>
                                      <m:t>𝑐𝑐</m:t>
                                    </m:r>
                                  </m:sub>
                                </m:sSub>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1" smtClean="0">
                                        <a:solidFill>
                                          <a:schemeClr val="tx1"/>
                                        </a:solidFill>
                                        <a:latin typeface="Cambria Math"/>
                                        <a:ea typeface="Cambria Math"/>
                                      </a:rPr>
                                      <m:t>𝑐</m:t>
                                    </m:r>
                                    <m:r>
                                      <a:rPr lang="pt-BR" b="0" i="1" smtClean="0">
                                        <a:solidFill>
                                          <a:schemeClr val="tx1"/>
                                        </a:solidFill>
                                        <a:latin typeface="Cambria Math"/>
                                        <a:ea typeface="Cambria Math"/>
                                      </a:rPr>
                                      <m:t>+</m:t>
                                    </m:r>
                                  </m:sub>
                                </m:sSub>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9714">
                    <a:tc>
                      <a:txBody>
                        <a:bodyPr/>
                        <a:lstStyle/>
                        <a:p>
                          <a:pPr algn="ctr"/>
                          <a:endParaRPr lang="pt-BR" b="0" dirty="0">
                            <a:solidFill>
                              <a:schemeClr val="tx1"/>
                            </a:solidFill>
                            <a:latin typeface="Tahoma" panose="020B0604030504040204" pitchFamily="34" charset="0"/>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r>
                            <a:rPr lang="pt-BR" b="0" dirty="0">
                              <a:solidFill>
                                <a:schemeClr val="tx1"/>
                              </a:solidFill>
                              <a:latin typeface="Tahoma" panose="020B0604030504040204" pitchFamily="34" charset="0"/>
                            </a:rPr>
                            <a:t>Total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1" smtClean="0">
                                        <a:solidFill>
                                          <a:schemeClr val="tx1"/>
                                        </a:solidFill>
                                        <a:latin typeface="Cambria Math"/>
                                        <a:ea typeface="Cambria Math"/>
                                      </a:rPr>
                                      <m:t>+1</m:t>
                                    </m:r>
                                  </m:sub>
                                </m:sSub>
                              </m:oMath>
                            </m:oMathPara>
                          </a14:m>
                          <a:endParaRPr lang="pt-BR" b="0" dirty="0">
                            <a:solidFill>
                              <a:schemeClr val="tx1"/>
                            </a:solidFill>
                            <a:latin typeface="Tahoma" panose="020B060403050404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1" smtClean="0">
                                        <a:solidFill>
                                          <a:schemeClr val="tx1"/>
                                        </a:solidFill>
                                        <a:latin typeface="Cambria Math"/>
                                        <a:ea typeface="Cambria Math"/>
                                      </a:rPr>
                                      <m:t>+2</m:t>
                                    </m:r>
                                  </m:sub>
                                </m:sSub>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pt-BR" b="0" i="1" smtClean="0">
                                    <a:solidFill>
                                      <a:schemeClr val="tx1"/>
                                    </a:solidFill>
                                    <a:latin typeface="Cambria Math"/>
                                    <a:ea typeface="Cambria Math"/>
                                  </a:rPr>
                                  <m:t>⋯</m:t>
                                </m:r>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pt-BR" b="0" i="1" smtClean="0">
                                        <a:solidFill>
                                          <a:schemeClr val="tx1"/>
                                        </a:solidFill>
                                        <a:latin typeface="Cambria Math" panose="02040503050406030204" pitchFamily="18" charset="0"/>
                                        <a:ea typeface="Cambria Math"/>
                                      </a:rPr>
                                    </m:ctrlPr>
                                  </m:sSubPr>
                                  <m:e>
                                    <m:r>
                                      <a:rPr lang="pt-BR" b="0" i="1" smtClean="0">
                                        <a:solidFill>
                                          <a:schemeClr val="tx1"/>
                                        </a:solidFill>
                                        <a:latin typeface="Cambria Math"/>
                                        <a:ea typeface="Cambria Math"/>
                                      </a:rPr>
                                      <m:t>𝑥</m:t>
                                    </m:r>
                                  </m:e>
                                  <m:sub>
                                    <m:r>
                                      <a:rPr lang="pt-BR" b="0" i="1" smtClean="0">
                                        <a:solidFill>
                                          <a:schemeClr val="tx1"/>
                                        </a:solidFill>
                                        <a:latin typeface="Cambria Math"/>
                                        <a:ea typeface="Cambria Math"/>
                                      </a:rPr>
                                      <m:t>+</m:t>
                                    </m:r>
                                    <m:r>
                                      <a:rPr lang="pt-BR" b="0" i="1" smtClean="0">
                                        <a:solidFill>
                                          <a:schemeClr val="tx1"/>
                                        </a:solidFill>
                                        <a:latin typeface="Cambria Math"/>
                                        <a:ea typeface="Cambria Math"/>
                                      </a:rPr>
                                      <m:t>𝑐</m:t>
                                    </m:r>
                                  </m:sub>
                                </m:sSub>
                              </m:oMath>
                            </m:oMathPara>
                          </a14:m>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pt-BR" b="0" i="1" dirty="0">
                              <a:solidFill>
                                <a:schemeClr val="tx1"/>
                              </a:solidFill>
                              <a:latin typeface="Times New Roman" panose="02020603050405020304" pitchFamily="18" charset="0"/>
                              <a:cs typeface="Times New Roman" panose="02020603050405020304" pitchFamily="18" charset="0"/>
                            </a:rPr>
                            <a:t>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3" name="Tabela 2"/>
              <p:cNvGraphicFramePr>
                <a:graphicFrameLocks noGrp="1"/>
              </p:cNvGraphicFramePr>
              <p:nvPr>
                <p:extLst>
                  <p:ext uri="{D42A27DB-BD31-4B8C-83A1-F6EECF244321}">
                    <p14:modId xmlns:p14="http://schemas.microsoft.com/office/powerpoint/2010/main" val="2168922962"/>
                  </p:ext>
                </p:extLst>
              </p:nvPr>
            </p:nvGraphicFramePr>
            <p:xfrm>
              <a:off x="140684" y="3717032"/>
              <a:ext cx="4503324" cy="2560320"/>
            </p:xfrm>
            <a:graphic>
              <a:graphicData uri="http://schemas.openxmlformats.org/drawingml/2006/table">
                <a:tbl>
                  <a:tblPr firstRow="1" bandRow="1">
                    <a:tableStyleId>{F5AB1C69-6EDB-4FF4-983F-18BD219EF322}</a:tableStyleId>
                  </a:tblPr>
                  <a:tblGrid>
                    <a:gridCol w="223401">
                      <a:extLst>
                        <a:ext uri="{9D8B030D-6E8A-4147-A177-3AD203B41FA5}">
                          <a16:colId xmlns:a16="http://schemas.microsoft.com/office/drawing/2014/main" val="20000"/>
                        </a:ext>
                      </a:extLst>
                    </a:gridCol>
                    <a:gridCol w="810355">
                      <a:extLst>
                        <a:ext uri="{9D8B030D-6E8A-4147-A177-3AD203B41FA5}">
                          <a16:colId xmlns:a16="http://schemas.microsoft.com/office/drawing/2014/main" val="20001"/>
                        </a:ext>
                      </a:extLst>
                    </a:gridCol>
                    <a:gridCol w="679512">
                      <a:extLst>
                        <a:ext uri="{9D8B030D-6E8A-4147-A177-3AD203B41FA5}">
                          <a16:colId xmlns:a16="http://schemas.microsoft.com/office/drawing/2014/main" val="20002"/>
                        </a:ext>
                      </a:extLst>
                    </a:gridCol>
                    <a:gridCol w="679512">
                      <a:extLst>
                        <a:ext uri="{9D8B030D-6E8A-4147-A177-3AD203B41FA5}">
                          <a16:colId xmlns:a16="http://schemas.microsoft.com/office/drawing/2014/main" val="20003"/>
                        </a:ext>
                      </a:extLst>
                    </a:gridCol>
                    <a:gridCol w="679512">
                      <a:extLst>
                        <a:ext uri="{9D8B030D-6E8A-4147-A177-3AD203B41FA5}">
                          <a16:colId xmlns:a16="http://schemas.microsoft.com/office/drawing/2014/main" val="20004"/>
                        </a:ext>
                      </a:extLst>
                    </a:gridCol>
                    <a:gridCol w="679512">
                      <a:extLst>
                        <a:ext uri="{9D8B030D-6E8A-4147-A177-3AD203B41FA5}">
                          <a16:colId xmlns:a16="http://schemas.microsoft.com/office/drawing/2014/main" val="20005"/>
                        </a:ext>
                      </a:extLst>
                    </a:gridCol>
                    <a:gridCol w="751520">
                      <a:extLst>
                        <a:ext uri="{9D8B030D-6E8A-4147-A177-3AD203B41FA5}">
                          <a16:colId xmlns:a16="http://schemas.microsoft.com/office/drawing/2014/main" val="20006"/>
                        </a:ext>
                      </a:extLst>
                    </a:gridCol>
                  </a:tblGrid>
                  <a:tr h="365760">
                    <a:tc>
                      <a:txBody>
                        <a:bodyPr/>
                        <a:lstStyle/>
                        <a:p>
                          <a:pPr algn="ctr"/>
                          <a:endParaRPr lang="pt-BR" b="0" dirty="0">
                            <a:solidFill>
                              <a:schemeClr val="tx1"/>
                            </a:solidFill>
                            <a:latin typeface="Tahoma" panose="020B060403050404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endParaRPr lang="pt-BR" b="0" dirty="0">
                            <a:solidFill>
                              <a:schemeClr val="tx1"/>
                            </a:solidFill>
                            <a:latin typeface="Tahoma" panose="020B060403050404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tcPr>
                    </a:tc>
                    <a:tc gridSpan="5">
                      <a:txBody>
                        <a:bodyPr/>
                        <a:lstStyle/>
                        <a:p>
                          <a:pPr algn="ctr"/>
                          <a:r>
                            <a:rPr lang="pt-BR" sz="2400" b="0" baseline="-25000" dirty="0">
                              <a:solidFill>
                                <a:schemeClr val="tx1"/>
                              </a:solidFill>
                              <a:latin typeface="Tahoma" panose="020B0604030504040204" pitchFamily="34" charset="0"/>
                              <a:cs typeface="Times New Roman" panose="02020603050405020304" pitchFamily="18" charset="0"/>
                            </a:rPr>
                            <a:t>Referência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pt-B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pt-BR" b="0" i="1" dirty="0">
                            <a:solidFill>
                              <a:schemeClr val="tx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pt-BR"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algn="ctr"/>
                          <a:endParaRPr lang="pt-BR" b="0" dirty="0">
                            <a:solidFill>
                              <a:schemeClr val="tx1"/>
                            </a:solidFill>
                            <a:latin typeface="Tahoma" panose="020B060403050404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endParaRPr lang="pt-BR" b="0" dirty="0">
                            <a:solidFill>
                              <a:schemeClr val="tx1"/>
                            </a:solidFill>
                            <a:latin typeface="Tahoma" panose="020B0604030504040204" pitchFamily="34" charset="0"/>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pt-BR" b="0" dirty="0">
                              <a:solidFill>
                                <a:schemeClr val="tx1"/>
                              </a:solidFill>
                              <a:latin typeface="Times New Roman" panose="02020603050405020304" pitchFamily="18" charset="0"/>
                              <a:cs typeface="Times New Roman" panose="02020603050405020304" pitchFamily="18" charset="0"/>
                            </a:rPr>
                            <a:t>C</a:t>
                          </a:r>
                          <a:r>
                            <a:rPr lang="pt-BR" b="0" baseline="-25000" dirty="0">
                              <a:solidFill>
                                <a:schemeClr val="tx1"/>
                              </a:solidFill>
                              <a:latin typeface="Times New Roman" panose="02020603050405020304" pitchFamily="18" charset="0"/>
                              <a:cs typeface="Times New Roman" panose="02020603050405020304" pitchFamily="18" charset="0"/>
                            </a:rPr>
                            <a:t>1</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pt-BR" b="0" dirty="0">
                              <a:solidFill>
                                <a:schemeClr val="tx1"/>
                              </a:solidFill>
                              <a:latin typeface="Times New Roman" panose="02020603050405020304" pitchFamily="18" charset="0"/>
                              <a:cs typeface="Times New Roman" panose="02020603050405020304" pitchFamily="18" charset="0"/>
                            </a:rPr>
                            <a:t>C</a:t>
                          </a:r>
                          <a:r>
                            <a:rPr lang="pt-BR" b="0" baseline="-25000" dirty="0">
                              <a:solidFill>
                                <a:schemeClr val="tx1"/>
                              </a:solidFill>
                              <a:latin typeface="Times New Roman" panose="02020603050405020304" pitchFamily="18" charset="0"/>
                              <a:cs typeface="Times New Roman" panose="02020603050405020304" pitchFamily="18" charset="0"/>
                            </a:rPr>
                            <a:t>2</a:t>
                          </a:r>
                          <a:endParaRPr lang="pt-BR" b="0"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369369" t="-100000" r="-218018" b="-528333"/>
                          </a:stretch>
                        </a:blipFill>
                      </a:tcPr>
                    </a:tc>
                    <a:tc>
                      <a:txBody>
                        <a:bodyPr/>
                        <a:lstStyle/>
                        <a:p>
                          <a:pPr algn="ctr"/>
                          <a:r>
                            <a:rPr lang="pt-BR" b="0" dirty="0" err="1">
                              <a:solidFill>
                                <a:schemeClr val="tx1"/>
                              </a:solidFill>
                              <a:latin typeface="Times New Roman" panose="02020603050405020304" pitchFamily="18" charset="0"/>
                              <a:cs typeface="Times New Roman" panose="02020603050405020304" pitchFamily="18" charset="0"/>
                            </a:rPr>
                            <a:t>C</a:t>
                          </a:r>
                          <a:r>
                            <a:rPr lang="pt-BR" b="0" i="1" baseline="-25000" dirty="0" err="1">
                              <a:solidFill>
                                <a:schemeClr val="tx1"/>
                              </a:solidFill>
                              <a:latin typeface="Times New Roman" panose="02020603050405020304" pitchFamily="18" charset="0"/>
                              <a:cs typeface="Times New Roman" panose="02020603050405020304" pitchFamily="18" charset="0"/>
                            </a:rPr>
                            <a:t>c</a:t>
                          </a:r>
                          <a:endParaRPr lang="pt-BR" b="0" i="1" dirty="0">
                            <a:solidFill>
                              <a:schemeClr val="tx1"/>
                            </a:solidFill>
                            <a:latin typeface="Tahoma" panose="020B060403050404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pt-BR" b="0" dirty="0">
                              <a:solidFill>
                                <a:schemeClr val="tx1"/>
                              </a:solidFill>
                              <a:latin typeface="Tahoma" panose="020B0604030504040204" pitchFamily="34" charset="0"/>
                            </a:rPr>
                            <a:t>Total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76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400" b="0" baseline="-25000" dirty="0">
                              <a:solidFill>
                                <a:schemeClr val="tx1"/>
                              </a:solidFill>
                              <a:latin typeface="Tahoma" panose="020B0604030504040204" pitchFamily="34" charset="0"/>
                              <a:cs typeface="Times New Roman" panose="02020603050405020304" pitchFamily="18" charset="0"/>
                            </a:rPr>
                            <a:t>Classificação</a:t>
                          </a:r>
                        </a:p>
                      </a:txBody>
                      <a:tcPr vert="vert270" anchor="b">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Times New Roman" panose="02020603050405020304" pitchFamily="18" charset="0"/>
                              <a:cs typeface="Times New Roman" panose="02020603050405020304" pitchFamily="18" charset="0"/>
                            </a:rPr>
                            <a:t>C</a:t>
                          </a:r>
                          <a:r>
                            <a:rPr lang="pt-BR" b="0" baseline="-25000" dirty="0">
                              <a:solidFill>
                                <a:schemeClr val="tx1"/>
                              </a:solidFill>
                              <a:latin typeface="Times New Roman" panose="02020603050405020304" pitchFamily="18" charset="0"/>
                              <a:cs typeface="Times New Roman" panose="02020603050405020304" pitchFamily="18" charset="0"/>
                            </a:rPr>
                            <a:t>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t-B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8468" t="-200000" r="-418919" b="-428333"/>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6071" t="-200000" r="-315179" b="-428333"/>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369" t="-200000" r="-218018" b="-428333"/>
                          </a:stretch>
                        </a:blipFill>
                      </a:tcPr>
                    </a:tc>
                    <a:tc>
                      <a:txBody>
                        <a:bodyPr/>
                        <a:lstStyle/>
                        <a:p>
                          <a:endParaRPr lang="pt-B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5179" t="-200000" r="-116071" b="-428333"/>
                          </a:stretch>
                        </a:blipFill>
                      </a:tcPr>
                    </a:tc>
                    <a:tc>
                      <a:txBody>
                        <a:bodyPr/>
                        <a:lstStyle/>
                        <a:p>
                          <a:endParaRPr lang="pt-B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14634" t="-200000" r="-5691" b="-428333"/>
                          </a:stretch>
                        </a:blipFill>
                      </a:tcPr>
                    </a:tc>
                    <a:extLst>
                      <a:ext uri="{0D108BD9-81ED-4DB2-BD59-A6C34878D82A}">
                        <a16:rowId xmlns:a16="http://schemas.microsoft.com/office/drawing/2014/main" val="10002"/>
                      </a:ext>
                    </a:extLst>
                  </a:tr>
                  <a:tr h="3657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b="0" baseline="-25000"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Times New Roman" panose="02020603050405020304" pitchFamily="18" charset="0"/>
                              <a:cs typeface="Times New Roman" panose="02020603050405020304" pitchFamily="18" charset="0"/>
                            </a:rPr>
                            <a:t>C</a:t>
                          </a:r>
                          <a:r>
                            <a:rPr lang="pt-BR" b="0" baseline="-25000" dirty="0">
                              <a:solidFill>
                                <a:schemeClr val="tx1"/>
                              </a:solidFill>
                              <a:latin typeface="Times New Roman" panose="02020603050405020304" pitchFamily="18" charset="0"/>
                              <a:cs typeface="Times New Roman" panose="02020603050405020304" pitchFamily="18" charset="0"/>
                            </a:rPr>
                            <a:t>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t-B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8468" t="-295082" r="-418919" b="-321311"/>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6071" t="-295082" r="-315179" b="-321311"/>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369" t="-295082" r="-218018" b="-321311"/>
                          </a:stretch>
                        </a:blipFill>
                      </a:tcPr>
                    </a:tc>
                    <a:tc>
                      <a:txBody>
                        <a:bodyPr/>
                        <a:lstStyle/>
                        <a:p>
                          <a:endParaRPr lang="pt-B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5179" t="-295082" r="-116071" b="-321311"/>
                          </a:stretch>
                        </a:blipFill>
                      </a:tcPr>
                    </a:tc>
                    <a:tc>
                      <a:txBody>
                        <a:bodyPr/>
                        <a:lstStyle/>
                        <a:p>
                          <a:endParaRPr lang="pt-B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14634" t="-295082" r="-5691" b="-321311"/>
                          </a:stretch>
                        </a:blipFill>
                      </a:tcPr>
                    </a:tc>
                    <a:extLst>
                      <a:ext uri="{0D108BD9-81ED-4DB2-BD59-A6C34878D82A}">
                        <a16:rowId xmlns:a16="http://schemas.microsoft.com/office/drawing/2014/main" val="10003"/>
                      </a:ext>
                    </a:extLst>
                  </a:tr>
                  <a:tr h="365760">
                    <a:tc vMerge="1">
                      <a:txBody>
                        <a:bodyPr/>
                        <a:lstStyle/>
                        <a:p>
                          <a:pPr algn="ctr"/>
                          <a:endParaRPr lang="pt-BR"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t-B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602" t="-401667" r="-433083" b="-226667"/>
                          </a:stretch>
                        </a:blipFill>
                      </a:tcPr>
                    </a:tc>
                    <a:tc>
                      <a:txBody>
                        <a:bodyPr/>
                        <a:lstStyle/>
                        <a:p>
                          <a:endParaRPr lang="pt-B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8468" t="-401667" r="-418919" b="-226667"/>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6071" t="-401667" r="-315179" b="-226667"/>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9369" t="-401667" r="-218018" b="-226667"/>
                          </a:stretch>
                        </a:blipFill>
                      </a:tcPr>
                    </a:tc>
                    <a:tc>
                      <a:txBody>
                        <a:bodyPr/>
                        <a:lstStyle/>
                        <a:p>
                          <a:endParaRPr lang="pt-B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5179" t="-401667" r="-116071" b="-226667"/>
                          </a:stretch>
                        </a:blipFill>
                      </a:tcPr>
                    </a:tc>
                    <a:tc>
                      <a:txBody>
                        <a:bodyPr/>
                        <a:lstStyle/>
                        <a:p>
                          <a:endParaRPr lang="pt-B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14634" t="-401667" r="-5691" b="-226667"/>
                          </a:stretch>
                        </a:blipFill>
                      </a:tcPr>
                    </a:tc>
                    <a:extLst>
                      <a:ext uri="{0D108BD9-81ED-4DB2-BD59-A6C34878D82A}">
                        <a16:rowId xmlns:a16="http://schemas.microsoft.com/office/drawing/2014/main" val="10004"/>
                      </a:ext>
                    </a:extLst>
                  </a:tr>
                  <a:tr h="3657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b="0" i="1" baseline="-25000"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0" dirty="0" err="1">
                              <a:solidFill>
                                <a:schemeClr val="tx1"/>
                              </a:solidFill>
                              <a:latin typeface="Times New Roman" panose="02020603050405020304" pitchFamily="18" charset="0"/>
                              <a:cs typeface="Times New Roman" panose="02020603050405020304" pitchFamily="18" charset="0"/>
                            </a:rPr>
                            <a:t>C</a:t>
                          </a:r>
                          <a:r>
                            <a:rPr lang="pt-BR" b="0" i="1" baseline="-25000" dirty="0" err="1">
                              <a:solidFill>
                                <a:schemeClr val="tx1"/>
                              </a:solidFill>
                              <a:latin typeface="Times New Roman" panose="02020603050405020304" pitchFamily="18" charset="0"/>
                              <a:cs typeface="Times New Roman" panose="02020603050405020304" pitchFamily="18" charset="0"/>
                            </a:rPr>
                            <a:t>c</a:t>
                          </a:r>
                          <a:endParaRPr lang="pt-BR" b="0" i="1" baseline="-25000" dirty="0">
                            <a:solidFill>
                              <a:schemeClr val="tx1"/>
                            </a:solidFill>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pt-B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168468" t="-501667" r="-418919" b="-126667"/>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266071" t="-501667" r="-315179" b="-126667"/>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369369" t="-501667" r="-218018" b="-126667"/>
                          </a:stretch>
                        </a:blipFill>
                      </a:tcPr>
                    </a:tc>
                    <a:tc>
                      <a:txBody>
                        <a:bodyPr/>
                        <a:lstStyle/>
                        <a:p>
                          <a:endParaRPr lang="pt-B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465179" t="-501667" r="-116071" b="-126667"/>
                          </a:stretch>
                        </a:blipFill>
                      </a:tcPr>
                    </a:tc>
                    <a:tc>
                      <a:txBody>
                        <a:bodyPr/>
                        <a:lstStyle/>
                        <a:p>
                          <a:endParaRPr lang="pt-B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514634" t="-501667" r="-5691" b="-126667"/>
                          </a:stretch>
                        </a:blipFill>
                      </a:tcPr>
                    </a:tc>
                    <a:extLst>
                      <a:ext uri="{0D108BD9-81ED-4DB2-BD59-A6C34878D82A}">
                        <a16:rowId xmlns:a16="http://schemas.microsoft.com/office/drawing/2014/main" val="10005"/>
                      </a:ext>
                    </a:extLst>
                  </a:tr>
                  <a:tr h="365760">
                    <a:tc>
                      <a:txBody>
                        <a:bodyPr/>
                        <a:lstStyle/>
                        <a:p>
                          <a:pPr algn="ctr"/>
                          <a:endParaRPr lang="pt-BR" b="0" dirty="0">
                            <a:solidFill>
                              <a:schemeClr val="tx1"/>
                            </a:solidFill>
                            <a:latin typeface="Tahoma" panose="020B0604030504040204" pitchFamily="34" charset="0"/>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ctr"/>
                          <a:r>
                            <a:rPr lang="pt-BR" b="0" dirty="0">
                              <a:solidFill>
                                <a:schemeClr val="tx1"/>
                              </a:solidFill>
                              <a:latin typeface="Tahoma" panose="020B0604030504040204" pitchFamily="34" charset="0"/>
                            </a:rPr>
                            <a:t>Total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pt-B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168468" t="-601667" r="-418919" b="-26667"/>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266071" t="-601667" r="-315179" b="-26667"/>
                          </a:stretch>
                        </a:blipFill>
                      </a:tcPr>
                    </a:tc>
                    <a:tc>
                      <a:txBody>
                        <a:bodyPr/>
                        <a:lstStyle/>
                        <a:p>
                          <a:endParaRPr lang="pt-B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369369" t="-601667" r="-218018" b="-26667"/>
                          </a:stretch>
                        </a:blipFill>
                      </a:tcPr>
                    </a:tc>
                    <a:tc>
                      <a:txBody>
                        <a:bodyPr/>
                        <a:lstStyle/>
                        <a:p>
                          <a:endParaRPr lang="pt-B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2"/>
                          <a:stretch>
                            <a:fillRect l="-465179" t="-601667" r="-116071" b="-26667"/>
                          </a:stretch>
                        </a:blipFill>
                      </a:tcPr>
                    </a:tc>
                    <a:tc>
                      <a:txBody>
                        <a:bodyPr/>
                        <a:lstStyle/>
                        <a:p>
                          <a:pPr algn="ctr"/>
                          <a:r>
                            <a:rPr lang="pt-BR" b="0" i="1" dirty="0">
                              <a:solidFill>
                                <a:schemeClr val="tx1"/>
                              </a:solidFill>
                              <a:latin typeface="Times New Roman" panose="02020603050405020304" pitchFamily="18" charset="0"/>
                              <a:cs typeface="Times New Roman" panose="02020603050405020304" pitchFamily="18" charset="0"/>
                            </a:rPr>
                            <a:t>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Matriz de Confusão</a:t>
            </a:r>
          </a:p>
        </p:txBody>
      </p:sp>
      <p:sp>
        <p:nvSpPr>
          <p:cNvPr id="14" name="CaixaDeTexto 13"/>
          <p:cNvSpPr txBox="1"/>
          <p:nvPr/>
        </p:nvSpPr>
        <p:spPr>
          <a:xfrm>
            <a:off x="500063" y="1628800"/>
            <a:ext cx="8429625" cy="3785652"/>
          </a:xfrm>
          <a:prstGeom prst="rect">
            <a:avLst/>
          </a:prstGeom>
          <a:noFill/>
        </p:spPr>
        <p:txBody>
          <a:bodyPr>
            <a:spAutoFit/>
          </a:bodyPr>
          <a:lstStyle/>
          <a:p>
            <a:pPr marL="342900" indent="-342900" algn="l">
              <a:defRPr/>
            </a:pPr>
            <a:r>
              <a:rPr lang="pt-BR" sz="1600" dirty="0">
                <a:solidFill>
                  <a:srgbClr val="FF0000"/>
                </a:solidFill>
                <a:latin typeface="Tahoma" panose="020B0604030504040204" pitchFamily="34" charset="0"/>
              </a:rPr>
              <a:t>Observações importantes:</a:t>
            </a:r>
          </a:p>
          <a:p>
            <a:pPr marL="342900" indent="-342900" algn="l">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considera que as classes são excludentes (cada ponto pertence a apenas uma classe);</a:t>
            </a:r>
          </a:p>
          <a:p>
            <a:pPr marL="174625" indent="-174625" algn="l">
              <a:buFont typeface="Arial" charset="0"/>
              <a:buChar char="•"/>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mesmas classes na Classificação e na Referência (matriz quadrada);</a:t>
            </a:r>
          </a:p>
          <a:p>
            <a:pPr marL="174625" indent="-174625" algn="l">
              <a:buFont typeface="Arial" charset="0"/>
              <a:buChar char="•"/>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todos os pontos avaliados devem pertencer a alguma classe, ou seja, o classificador não pode considerar a classe “não classificado”;</a:t>
            </a:r>
          </a:p>
          <a:p>
            <a:pPr marL="174625" indent="-174625" algn="l">
              <a:buFont typeface="Arial" charset="0"/>
              <a:buChar char="•"/>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a utilização de classes muito semelhantes (representando subtipos) pode induzir a um excesso de erros (ou confusões) que certamente prejudicarão a avaliação global da classificação;</a:t>
            </a:r>
          </a:p>
          <a:p>
            <a:pPr marL="174625" indent="-174625" algn="l">
              <a:buFont typeface="Arial" charset="0"/>
              <a:buChar char="•"/>
              <a:defRPr/>
            </a:pPr>
            <a:endParaRPr lang="pt-BR" sz="1600" dirty="0">
              <a:latin typeface="Tahoma" panose="020B0604030504040204" pitchFamily="34" charset="0"/>
            </a:endParaRPr>
          </a:p>
          <a:p>
            <a:pPr marL="174625" indent="-174625" algn="l">
              <a:buFont typeface="Arial" charset="0"/>
              <a:buChar char="•"/>
              <a:defRPr/>
            </a:pPr>
            <a:r>
              <a:rPr lang="pt-BR" sz="1600" dirty="0">
                <a:latin typeface="Tahoma" panose="020B0604030504040204" pitchFamily="34" charset="0"/>
              </a:rPr>
              <a:t>a interpretação dos resultados está diretamente dependente da unidade amostral adotada (pontos ou polígonos isolados ou em grupos).</a:t>
            </a:r>
          </a:p>
        </p:txBody>
      </p:sp>
      <p:sp>
        <p:nvSpPr>
          <p:cNvPr id="2" name="Espaço Reservado para Número de Slide 1"/>
          <p:cNvSpPr>
            <a:spLocks noGrp="1"/>
          </p:cNvSpPr>
          <p:nvPr>
            <p:ph type="sldNum" sz="quarter" idx="12"/>
          </p:nvPr>
        </p:nvSpPr>
        <p:spPr/>
        <p:txBody>
          <a:bodyPr/>
          <a:lstStyle/>
          <a:p>
            <a:pPr>
              <a:defRPr/>
            </a:pPr>
            <a:fld id="{2702C4E4-57FB-4FEA-A4C3-9440B9DFE894}" type="slidenum">
              <a:rPr lang="pt-BR"/>
              <a:pPr>
                <a:defRPr/>
              </a:pPr>
              <a:t>18</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Avaliação da Exatidão</a:t>
            </a:r>
          </a:p>
        </p:txBody>
      </p:sp>
      <p:graphicFrame>
        <p:nvGraphicFramePr>
          <p:cNvPr id="14" name="Group 3"/>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450" name="Retângulo 14"/>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sp>
        <p:nvSpPr>
          <p:cNvPr id="3" name="Espaço Reservado para Número de Slide 2"/>
          <p:cNvSpPr>
            <a:spLocks noGrp="1"/>
          </p:cNvSpPr>
          <p:nvPr>
            <p:ph type="sldNum" sz="quarter" idx="12"/>
          </p:nvPr>
        </p:nvSpPr>
        <p:spPr/>
        <p:txBody>
          <a:bodyPr/>
          <a:lstStyle/>
          <a:p>
            <a:pPr>
              <a:defRPr/>
            </a:pPr>
            <a:fld id="{E885024D-B5F7-4F06-94B4-B37529991C10}" type="slidenum">
              <a:rPr lang="pt-BR"/>
              <a:pPr>
                <a:defRPr/>
              </a:pPr>
              <a:t>19</a:t>
            </a:fld>
            <a:endParaRPr lang="pt-BR"/>
          </a:p>
        </p:txBody>
      </p:sp>
      <p:grpSp>
        <p:nvGrpSpPr>
          <p:cNvPr id="6" name="Grupo 5"/>
          <p:cNvGrpSpPr/>
          <p:nvPr/>
        </p:nvGrpSpPr>
        <p:grpSpPr>
          <a:xfrm>
            <a:off x="3275856" y="3861048"/>
            <a:ext cx="3168352" cy="1058843"/>
            <a:chOff x="3275856" y="3861048"/>
            <a:chExt cx="3168352" cy="1058843"/>
          </a:xfrm>
        </p:grpSpPr>
        <p:sp>
          <p:nvSpPr>
            <p:cNvPr id="4" name="Retângulo 3"/>
            <p:cNvSpPr/>
            <p:nvPr/>
          </p:nvSpPr>
          <p:spPr>
            <a:xfrm>
              <a:off x="3986875" y="4458226"/>
              <a:ext cx="1746312" cy="461665"/>
            </a:xfrm>
            <a:prstGeom prst="rect">
              <a:avLst/>
            </a:prstGeom>
          </p:spPr>
          <p:txBody>
            <a:bodyPr wrap="none">
              <a:spAutoFit/>
            </a:bodyPr>
            <a:lstStyle/>
            <a:p>
              <a:r>
                <a:rPr lang="pt-BR" altLang="pt-BR" dirty="0">
                  <a:solidFill>
                    <a:srgbClr val="000000"/>
                  </a:solidFill>
                  <a:latin typeface="Tahoma" panose="020B0604030504040204" pitchFamily="34" charset="0"/>
                </a:rPr>
                <a:t>#pontos/classe</a:t>
              </a:r>
            </a:p>
            <a:p>
              <a:r>
                <a:rPr lang="pt-BR" altLang="pt-BR" dirty="0">
                  <a:solidFill>
                    <a:srgbClr val="000000"/>
                  </a:solidFill>
                  <a:latin typeface="Tahoma" panose="020B0604030504040204" pitchFamily="34" charset="0"/>
                </a:rPr>
                <a:t>avaliados na referência</a:t>
              </a:r>
            </a:p>
          </p:txBody>
        </p:sp>
        <p:sp>
          <p:nvSpPr>
            <p:cNvPr id="5" name="Elipse 4"/>
            <p:cNvSpPr/>
            <p:nvPr/>
          </p:nvSpPr>
          <p:spPr bwMode="auto">
            <a:xfrm>
              <a:off x="3275856" y="3861048"/>
              <a:ext cx="3168352" cy="5760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19" name="Grupo 18"/>
          <p:cNvGrpSpPr/>
          <p:nvPr/>
        </p:nvGrpSpPr>
        <p:grpSpPr>
          <a:xfrm>
            <a:off x="6444208" y="2276872"/>
            <a:ext cx="1978758" cy="1702992"/>
            <a:chOff x="3563888" y="1218029"/>
            <a:chExt cx="1978758" cy="1702992"/>
          </a:xfrm>
        </p:grpSpPr>
        <p:sp>
          <p:nvSpPr>
            <p:cNvPr id="20" name="Retângulo 19"/>
            <p:cNvSpPr/>
            <p:nvPr/>
          </p:nvSpPr>
          <p:spPr>
            <a:xfrm>
              <a:off x="4322440" y="1746359"/>
              <a:ext cx="1220206" cy="646331"/>
            </a:xfrm>
            <a:prstGeom prst="rect">
              <a:avLst/>
            </a:prstGeom>
          </p:spPr>
          <p:txBody>
            <a:bodyPr wrap="none">
              <a:spAutoFit/>
            </a:bodyPr>
            <a:lstStyle/>
            <a:p>
              <a:r>
                <a:rPr lang="pt-BR" altLang="pt-BR" dirty="0">
                  <a:solidFill>
                    <a:srgbClr val="000000"/>
                  </a:solidFill>
                  <a:latin typeface="Tahoma" panose="020B0604030504040204" pitchFamily="34" charset="0"/>
                </a:rPr>
                <a:t>#pontos/classe</a:t>
              </a:r>
            </a:p>
            <a:p>
              <a:r>
                <a:rPr lang="pt-BR" altLang="pt-BR" dirty="0">
                  <a:solidFill>
                    <a:srgbClr val="000000"/>
                  </a:solidFill>
                  <a:latin typeface="Tahoma" panose="020B0604030504040204" pitchFamily="34" charset="0"/>
                </a:rPr>
                <a:t>avaliados na</a:t>
              </a:r>
            </a:p>
            <a:p>
              <a:r>
                <a:rPr lang="pt-BR" altLang="pt-BR" dirty="0">
                  <a:solidFill>
                    <a:srgbClr val="000000"/>
                  </a:solidFill>
                  <a:latin typeface="Tahoma" panose="020B0604030504040204" pitchFamily="34" charset="0"/>
                </a:rPr>
                <a:t>classificação</a:t>
              </a:r>
            </a:p>
          </p:txBody>
        </p:sp>
        <p:sp>
          <p:nvSpPr>
            <p:cNvPr id="21" name="Elipse 20"/>
            <p:cNvSpPr/>
            <p:nvPr/>
          </p:nvSpPr>
          <p:spPr bwMode="auto">
            <a:xfrm rot="5400000">
              <a:off x="3000424" y="1781493"/>
              <a:ext cx="1702992" cy="5760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22" name="Grupo 21"/>
          <p:cNvGrpSpPr/>
          <p:nvPr/>
        </p:nvGrpSpPr>
        <p:grpSpPr>
          <a:xfrm>
            <a:off x="6247684" y="3992700"/>
            <a:ext cx="969111" cy="804452"/>
            <a:chOff x="4633873" y="2624548"/>
            <a:chExt cx="969111" cy="804452"/>
          </a:xfrm>
        </p:grpSpPr>
        <p:sp>
          <p:nvSpPr>
            <p:cNvPr id="23" name="Retângulo 22"/>
            <p:cNvSpPr/>
            <p:nvPr/>
          </p:nvSpPr>
          <p:spPr>
            <a:xfrm>
              <a:off x="4633873" y="2967335"/>
              <a:ext cx="969111" cy="461665"/>
            </a:xfrm>
            <a:prstGeom prst="rect">
              <a:avLst/>
            </a:prstGeom>
          </p:spPr>
          <p:txBody>
            <a:bodyPr wrap="none">
              <a:spAutoFit/>
            </a:bodyPr>
            <a:lstStyle/>
            <a:p>
              <a:r>
                <a:rPr lang="pt-BR" altLang="pt-BR" dirty="0">
                  <a:solidFill>
                    <a:srgbClr val="000000"/>
                  </a:solidFill>
                  <a:latin typeface="Tahoma" panose="020B0604030504040204" pitchFamily="34" charset="0"/>
                </a:rPr>
                <a:t>#pontos</a:t>
              </a:r>
            </a:p>
            <a:p>
              <a:r>
                <a:rPr lang="pt-BR" altLang="pt-BR" dirty="0">
                  <a:solidFill>
                    <a:srgbClr val="000000"/>
                  </a:solidFill>
                  <a:latin typeface="Tahoma" panose="020B0604030504040204" pitchFamily="34" charset="0"/>
                </a:rPr>
                <a:t>amostrados</a:t>
              </a:r>
            </a:p>
          </p:txBody>
        </p:sp>
        <p:sp>
          <p:nvSpPr>
            <p:cNvPr id="24" name="Elipse 23"/>
            <p:cNvSpPr/>
            <p:nvPr/>
          </p:nvSpPr>
          <p:spPr bwMode="auto">
            <a:xfrm>
              <a:off x="4772540" y="2624548"/>
              <a:ext cx="647569" cy="30039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25" name="Grupo 24"/>
          <p:cNvGrpSpPr/>
          <p:nvPr/>
        </p:nvGrpSpPr>
        <p:grpSpPr>
          <a:xfrm>
            <a:off x="3241504" y="2276872"/>
            <a:ext cx="3168352" cy="1199862"/>
            <a:chOff x="5185720" y="764704"/>
            <a:chExt cx="3168352" cy="1199862"/>
          </a:xfrm>
        </p:grpSpPr>
        <p:sp>
          <p:nvSpPr>
            <p:cNvPr id="26" name="Retângulo 25"/>
            <p:cNvSpPr/>
            <p:nvPr/>
          </p:nvSpPr>
          <p:spPr>
            <a:xfrm>
              <a:off x="7125943" y="764704"/>
              <a:ext cx="1101584" cy="646331"/>
            </a:xfrm>
            <a:prstGeom prst="rect">
              <a:avLst/>
            </a:prstGeom>
            <a:solidFill>
              <a:schemeClr val="bg1"/>
            </a:solidFill>
          </p:spPr>
          <p:txBody>
            <a:bodyPr wrap="none">
              <a:spAutoFit/>
            </a:bodyPr>
            <a:lstStyle/>
            <a:p>
              <a:r>
                <a:rPr lang="pt-BR" altLang="pt-BR" dirty="0">
                  <a:solidFill>
                    <a:srgbClr val="000000"/>
                  </a:solidFill>
                  <a:latin typeface="Tahoma" panose="020B0604030504040204" pitchFamily="34" charset="0"/>
                </a:rPr>
                <a:t>#pontos</a:t>
              </a:r>
            </a:p>
            <a:p>
              <a:r>
                <a:rPr lang="pt-BR" altLang="pt-BR" dirty="0">
                  <a:solidFill>
                    <a:srgbClr val="000000"/>
                  </a:solidFill>
                  <a:latin typeface="Tahoma" panose="020B0604030504040204" pitchFamily="34" charset="0"/>
                </a:rPr>
                <a:t>corretamente</a:t>
              </a:r>
            </a:p>
            <a:p>
              <a:r>
                <a:rPr lang="pt-BR" altLang="pt-BR" dirty="0">
                  <a:solidFill>
                    <a:srgbClr val="000000"/>
                  </a:solidFill>
                  <a:latin typeface="Tahoma" panose="020B0604030504040204" pitchFamily="34" charset="0"/>
                </a:rPr>
                <a:t>classificados</a:t>
              </a:r>
            </a:p>
          </p:txBody>
        </p:sp>
        <p:sp>
          <p:nvSpPr>
            <p:cNvPr id="27" name="Elipse 26"/>
            <p:cNvSpPr/>
            <p:nvPr/>
          </p:nvSpPr>
          <p:spPr bwMode="auto">
            <a:xfrm rot="1562273">
              <a:off x="5185720" y="1388502"/>
              <a:ext cx="3168352" cy="5760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8" name="Grupo 7"/>
          <p:cNvGrpSpPr/>
          <p:nvPr/>
        </p:nvGrpSpPr>
        <p:grpSpPr>
          <a:xfrm>
            <a:off x="3412336" y="2429301"/>
            <a:ext cx="3512752" cy="1863795"/>
            <a:chOff x="3412336" y="2429301"/>
            <a:chExt cx="3512752" cy="1863795"/>
          </a:xfrm>
        </p:grpSpPr>
        <p:sp>
          <p:nvSpPr>
            <p:cNvPr id="29" name="Retângulo 28"/>
            <p:cNvSpPr/>
            <p:nvPr/>
          </p:nvSpPr>
          <p:spPr>
            <a:xfrm>
              <a:off x="5708858" y="3646765"/>
              <a:ext cx="1216230" cy="646331"/>
            </a:xfrm>
            <a:prstGeom prst="rect">
              <a:avLst/>
            </a:prstGeom>
            <a:solidFill>
              <a:schemeClr val="bg1"/>
            </a:solidFill>
          </p:spPr>
          <p:txBody>
            <a:bodyPr wrap="none">
              <a:spAutoFit/>
            </a:bodyPr>
            <a:lstStyle/>
            <a:p>
              <a:r>
                <a:rPr lang="pt-BR" altLang="pt-BR" dirty="0">
                  <a:solidFill>
                    <a:srgbClr val="000000"/>
                  </a:solidFill>
                  <a:latin typeface="Tahoma" panose="020B0604030504040204" pitchFamily="34" charset="0"/>
                </a:rPr>
                <a:t>#pontos</a:t>
              </a:r>
            </a:p>
            <a:p>
              <a:r>
                <a:rPr lang="pt-BR" altLang="pt-BR" dirty="0">
                  <a:solidFill>
                    <a:srgbClr val="000000"/>
                  </a:solidFill>
                  <a:latin typeface="Tahoma" panose="020B0604030504040204" pitchFamily="34" charset="0"/>
                </a:rPr>
                <a:t>incorretamente</a:t>
              </a:r>
            </a:p>
            <a:p>
              <a:r>
                <a:rPr lang="pt-BR" altLang="pt-BR" dirty="0">
                  <a:solidFill>
                    <a:srgbClr val="000000"/>
                  </a:solidFill>
                  <a:latin typeface="Tahoma" panose="020B0604030504040204" pitchFamily="34" charset="0"/>
                </a:rPr>
                <a:t>classificados</a:t>
              </a:r>
            </a:p>
          </p:txBody>
        </p:sp>
        <p:sp>
          <p:nvSpPr>
            <p:cNvPr id="7" name="Forma livre 6"/>
            <p:cNvSpPr/>
            <p:nvPr/>
          </p:nvSpPr>
          <p:spPr bwMode="auto">
            <a:xfrm>
              <a:off x="4071589" y="2429301"/>
              <a:ext cx="2156346" cy="1228299"/>
            </a:xfrm>
            <a:custGeom>
              <a:avLst/>
              <a:gdLst>
                <a:gd name="connsiteX0" fmla="*/ 0 w 2156346"/>
                <a:gd name="connsiteY0" fmla="*/ 0 h 1228299"/>
                <a:gd name="connsiteX1" fmla="*/ 2115403 w 2156346"/>
                <a:gd name="connsiteY1" fmla="*/ 13648 h 1228299"/>
                <a:gd name="connsiteX2" fmla="*/ 2156346 w 2156346"/>
                <a:gd name="connsiteY2" fmla="*/ 1228299 h 1228299"/>
                <a:gd name="connsiteX3" fmla="*/ 0 w 2156346"/>
                <a:gd name="connsiteY3" fmla="*/ 0 h 1228299"/>
                <a:gd name="connsiteX0" fmla="*/ 19 w 2156365"/>
                <a:gd name="connsiteY0" fmla="*/ 146004 h 1374303"/>
                <a:gd name="connsiteX1" fmla="*/ 2115422 w 2156365"/>
                <a:gd name="connsiteY1" fmla="*/ 159652 h 1374303"/>
                <a:gd name="connsiteX2" fmla="*/ 2156365 w 2156365"/>
                <a:gd name="connsiteY2" fmla="*/ 1374303 h 1374303"/>
                <a:gd name="connsiteX3" fmla="*/ 19 w 2156365"/>
                <a:gd name="connsiteY3" fmla="*/ 146004 h 1374303"/>
                <a:gd name="connsiteX0" fmla="*/ 19 w 2403618"/>
                <a:gd name="connsiteY0" fmla="*/ 146004 h 1374306"/>
                <a:gd name="connsiteX1" fmla="*/ 2115422 w 2403618"/>
                <a:gd name="connsiteY1" fmla="*/ 159652 h 1374306"/>
                <a:gd name="connsiteX2" fmla="*/ 2156365 w 2403618"/>
                <a:gd name="connsiteY2" fmla="*/ 1374303 h 1374306"/>
                <a:gd name="connsiteX3" fmla="*/ 19 w 2403618"/>
                <a:gd name="connsiteY3" fmla="*/ 146004 h 1374306"/>
                <a:gd name="connsiteX0" fmla="*/ 19 w 2403618"/>
                <a:gd name="connsiteY0" fmla="*/ 146004 h 1374306"/>
                <a:gd name="connsiteX1" fmla="*/ 2115422 w 2403618"/>
                <a:gd name="connsiteY1" fmla="*/ 159652 h 1374306"/>
                <a:gd name="connsiteX2" fmla="*/ 2156365 w 2403618"/>
                <a:gd name="connsiteY2" fmla="*/ 1374303 h 1374306"/>
                <a:gd name="connsiteX3" fmla="*/ 19 w 2403618"/>
                <a:gd name="connsiteY3" fmla="*/ 146004 h 1374306"/>
                <a:gd name="connsiteX0" fmla="*/ 19 w 2156365"/>
                <a:gd name="connsiteY0" fmla="*/ 146004 h 1374303"/>
                <a:gd name="connsiteX1" fmla="*/ 2115422 w 2156365"/>
                <a:gd name="connsiteY1" fmla="*/ 159652 h 1374303"/>
                <a:gd name="connsiteX2" fmla="*/ 2156365 w 2156365"/>
                <a:gd name="connsiteY2" fmla="*/ 1374303 h 1374303"/>
                <a:gd name="connsiteX3" fmla="*/ 19 w 2156365"/>
                <a:gd name="connsiteY3" fmla="*/ 146004 h 1374303"/>
                <a:gd name="connsiteX0" fmla="*/ 0 w 2156346"/>
                <a:gd name="connsiteY0" fmla="*/ 0 h 1228299"/>
                <a:gd name="connsiteX1" fmla="*/ 2115403 w 2156346"/>
                <a:gd name="connsiteY1" fmla="*/ 13648 h 1228299"/>
                <a:gd name="connsiteX2" fmla="*/ 2156346 w 2156346"/>
                <a:gd name="connsiteY2" fmla="*/ 1228299 h 1228299"/>
                <a:gd name="connsiteX3" fmla="*/ 0 w 2156346"/>
                <a:gd name="connsiteY3" fmla="*/ 0 h 1228299"/>
              </a:gdLst>
              <a:ahLst/>
              <a:cxnLst>
                <a:cxn ang="0">
                  <a:pos x="connsiteX0" y="connsiteY0"/>
                </a:cxn>
                <a:cxn ang="0">
                  <a:pos x="connsiteX1" y="connsiteY1"/>
                </a:cxn>
                <a:cxn ang="0">
                  <a:pos x="connsiteX2" y="connsiteY2"/>
                </a:cxn>
                <a:cxn ang="0">
                  <a:pos x="connsiteX3" y="connsiteY3"/>
                </a:cxn>
              </a:cxnLst>
              <a:rect l="l" t="t" r="r" b="b"/>
              <a:pathLst>
                <a:path w="2156346" h="1228299">
                  <a:moveTo>
                    <a:pt x="0" y="0"/>
                  </a:moveTo>
                  <a:lnTo>
                    <a:pt x="2115403" y="13648"/>
                  </a:lnTo>
                  <a:lnTo>
                    <a:pt x="2156346" y="1228299"/>
                  </a:lnTo>
                  <a:cubicBezTo>
                    <a:pt x="1803779" y="1226024"/>
                    <a:pt x="6824" y="202442"/>
                    <a:pt x="0" y="0"/>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2" name="Forma livre 31"/>
            <p:cNvSpPr/>
            <p:nvPr/>
          </p:nvSpPr>
          <p:spPr bwMode="auto">
            <a:xfrm rot="10800000">
              <a:off x="3412336" y="2696397"/>
              <a:ext cx="2156346" cy="1228299"/>
            </a:xfrm>
            <a:custGeom>
              <a:avLst/>
              <a:gdLst>
                <a:gd name="connsiteX0" fmla="*/ 0 w 2156346"/>
                <a:gd name="connsiteY0" fmla="*/ 0 h 1228299"/>
                <a:gd name="connsiteX1" fmla="*/ 2115403 w 2156346"/>
                <a:gd name="connsiteY1" fmla="*/ 13648 h 1228299"/>
                <a:gd name="connsiteX2" fmla="*/ 2156346 w 2156346"/>
                <a:gd name="connsiteY2" fmla="*/ 1228299 h 1228299"/>
                <a:gd name="connsiteX3" fmla="*/ 0 w 2156346"/>
                <a:gd name="connsiteY3" fmla="*/ 0 h 1228299"/>
                <a:gd name="connsiteX0" fmla="*/ 19 w 2156365"/>
                <a:gd name="connsiteY0" fmla="*/ 146004 h 1374303"/>
                <a:gd name="connsiteX1" fmla="*/ 2115422 w 2156365"/>
                <a:gd name="connsiteY1" fmla="*/ 159652 h 1374303"/>
                <a:gd name="connsiteX2" fmla="*/ 2156365 w 2156365"/>
                <a:gd name="connsiteY2" fmla="*/ 1374303 h 1374303"/>
                <a:gd name="connsiteX3" fmla="*/ 19 w 2156365"/>
                <a:gd name="connsiteY3" fmla="*/ 146004 h 1374303"/>
                <a:gd name="connsiteX0" fmla="*/ 19 w 2403618"/>
                <a:gd name="connsiteY0" fmla="*/ 146004 h 1374306"/>
                <a:gd name="connsiteX1" fmla="*/ 2115422 w 2403618"/>
                <a:gd name="connsiteY1" fmla="*/ 159652 h 1374306"/>
                <a:gd name="connsiteX2" fmla="*/ 2156365 w 2403618"/>
                <a:gd name="connsiteY2" fmla="*/ 1374303 h 1374306"/>
                <a:gd name="connsiteX3" fmla="*/ 19 w 2403618"/>
                <a:gd name="connsiteY3" fmla="*/ 146004 h 1374306"/>
                <a:gd name="connsiteX0" fmla="*/ 19 w 2403618"/>
                <a:gd name="connsiteY0" fmla="*/ 146004 h 1374306"/>
                <a:gd name="connsiteX1" fmla="*/ 2115422 w 2403618"/>
                <a:gd name="connsiteY1" fmla="*/ 159652 h 1374306"/>
                <a:gd name="connsiteX2" fmla="*/ 2156365 w 2403618"/>
                <a:gd name="connsiteY2" fmla="*/ 1374303 h 1374306"/>
                <a:gd name="connsiteX3" fmla="*/ 19 w 2403618"/>
                <a:gd name="connsiteY3" fmla="*/ 146004 h 1374306"/>
                <a:gd name="connsiteX0" fmla="*/ 19 w 2156365"/>
                <a:gd name="connsiteY0" fmla="*/ 146004 h 1374303"/>
                <a:gd name="connsiteX1" fmla="*/ 2115422 w 2156365"/>
                <a:gd name="connsiteY1" fmla="*/ 159652 h 1374303"/>
                <a:gd name="connsiteX2" fmla="*/ 2156365 w 2156365"/>
                <a:gd name="connsiteY2" fmla="*/ 1374303 h 1374303"/>
                <a:gd name="connsiteX3" fmla="*/ 19 w 2156365"/>
                <a:gd name="connsiteY3" fmla="*/ 146004 h 1374303"/>
                <a:gd name="connsiteX0" fmla="*/ 0 w 2156346"/>
                <a:gd name="connsiteY0" fmla="*/ 0 h 1228299"/>
                <a:gd name="connsiteX1" fmla="*/ 2115403 w 2156346"/>
                <a:gd name="connsiteY1" fmla="*/ 13648 h 1228299"/>
                <a:gd name="connsiteX2" fmla="*/ 2156346 w 2156346"/>
                <a:gd name="connsiteY2" fmla="*/ 1228299 h 1228299"/>
                <a:gd name="connsiteX3" fmla="*/ 0 w 2156346"/>
                <a:gd name="connsiteY3" fmla="*/ 0 h 1228299"/>
              </a:gdLst>
              <a:ahLst/>
              <a:cxnLst>
                <a:cxn ang="0">
                  <a:pos x="connsiteX0" y="connsiteY0"/>
                </a:cxn>
                <a:cxn ang="0">
                  <a:pos x="connsiteX1" y="connsiteY1"/>
                </a:cxn>
                <a:cxn ang="0">
                  <a:pos x="connsiteX2" y="connsiteY2"/>
                </a:cxn>
                <a:cxn ang="0">
                  <a:pos x="connsiteX3" y="connsiteY3"/>
                </a:cxn>
              </a:cxnLst>
              <a:rect l="l" t="t" r="r" b="b"/>
              <a:pathLst>
                <a:path w="2156346" h="1228299">
                  <a:moveTo>
                    <a:pt x="0" y="0"/>
                  </a:moveTo>
                  <a:lnTo>
                    <a:pt x="2115403" y="13648"/>
                  </a:lnTo>
                  <a:lnTo>
                    <a:pt x="2156346" y="1228299"/>
                  </a:lnTo>
                  <a:cubicBezTo>
                    <a:pt x="1803779" y="1226024"/>
                    <a:pt x="6824" y="202442"/>
                    <a:pt x="0" y="0"/>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a:t>Classificação de Imagens</a:t>
            </a:r>
          </a:p>
        </p:txBody>
      </p:sp>
      <p:sp>
        <p:nvSpPr>
          <p:cNvPr id="3075" name="Retângulo 3"/>
          <p:cNvSpPr>
            <a:spLocks noChangeArrowheads="1"/>
          </p:cNvSpPr>
          <p:nvPr/>
        </p:nvSpPr>
        <p:spPr bwMode="auto">
          <a:xfrm>
            <a:off x="728663" y="1340768"/>
            <a:ext cx="79200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just" eaLnBrk="1" hangingPunct="1">
              <a:defRPr/>
            </a:pPr>
            <a:r>
              <a:rPr lang="pt-BR" altLang="pt-BR" sz="1600" dirty="0">
                <a:solidFill>
                  <a:srgbClr val="FF0000"/>
                </a:solidFill>
                <a:latin typeface="Tahoma" panose="020B0604030504040204" pitchFamily="34" charset="0"/>
              </a:rPr>
              <a:t>Classificação</a:t>
            </a:r>
            <a:r>
              <a:rPr lang="pt-BR" altLang="pt-BR" sz="1600" dirty="0">
                <a:latin typeface="Tahoma" panose="020B0604030504040204" pitchFamily="34" charset="0"/>
              </a:rPr>
              <a:t> é o processo de extração de informação em imagens para reconhecer padrões e objetos homogêneos que são utilizados para mapear áreas da superfície terrestre que correspondem aos temas de interesse.</a:t>
            </a:r>
          </a:p>
        </p:txBody>
      </p:sp>
      <p:sp>
        <p:nvSpPr>
          <p:cNvPr id="3" name="Espaço Reservado para Número de Slide 2"/>
          <p:cNvSpPr>
            <a:spLocks noGrp="1"/>
          </p:cNvSpPr>
          <p:nvPr>
            <p:ph type="sldNum" sz="quarter" idx="12"/>
          </p:nvPr>
        </p:nvSpPr>
        <p:spPr/>
        <p:txBody>
          <a:bodyPr/>
          <a:lstStyle/>
          <a:p>
            <a:pPr>
              <a:defRPr/>
            </a:pPr>
            <a:fld id="{6D797A26-1ABE-4B21-BB2A-7BADFB7D7A08}" type="slidenum">
              <a:rPr lang="pt-BR"/>
              <a:pPr>
                <a:defRPr/>
              </a:pPr>
              <a:t>2</a:t>
            </a:fld>
            <a:endParaRPr lang="pt-BR"/>
          </a:p>
        </p:txBody>
      </p:sp>
      <p:grpSp>
        <p:nvGrpSpPr>
          <p:cNvPr id="5" name="Grupo 4"/>
          <p:cNvGrpSpPr/>
          <p:nvPr/>
        </p:nvGrpSpPr>
        <p:grpSpPr>
          <a:xfrm>
            <a:off x="1105992" y="2276872"/>
            <a:ext cx="2309839" cy="2160000"/>
            <a:chOff x="467544" y="1861654"/>
            <a:chExt cx="2868040" cy="2681990"/>
          </a:xfrm>
        </p:grpSpPr>
        <p:pic>
          <p:nvPicPr>
            <p:cNvPr id="6" name="Image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1861654"/>
              <a:ext cx="2160000" cy="2160000"/>
            </a:xfrm>
            <a:prstGeom prst="rect">
              <a:avLst/>
            </a:prstGeom>
          </p:spPr>
        </p:pic>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152" y="1966052"/>
              <a:ext cx="2160000" cy="2160000"/>
            </a:xfrm>
            <a:prstGeom prst="rect">
              <a:avLst/>
            </a:prstGeom>
          </p:spPr>
        </p:pic>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760" y="2070450"/>
              <a:ext cx="2160000" cy="2160000"/>
            </a:xfrm>
            <a:prstGeom prst="rect">
              <a:avLst/>
            </a:prstGeom>
          </p:spPr>
        </p:pic>
        <p:pic>
          <p:nvPicPr>
            <p:cNvPr id="9" name="Imagem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2368" y="2174848"/>
              <a:ext cx="2160000" cy="2160000"/>
            </a:xfrm>
            <a:prstGeom prst="rect">
              <a:avLst/>
            </a:prstGeom>
          </p:spPr>
        </p:pic>
        <p:pic>
          <p:nvPicPr>
            <p:cNvPr id="10" name="Imagem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976" y="2279246"/>
              <a:ext cx="2160000" cy="2160000"/>
            </a:xfrm>
            <a:prstGeom prst="rect">
              <a:avLst/>
            </a:prstGeom>
          </p:spPr>
        </p:pic>
        <p:pic>
          <p:nvPicPr>
            <p:cNvPr id="11" name="Imagem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5584" y="2383644"/>
              <a:ext cx="2160000" cy="2160000"/>
            </a:xfrm>
            <a:prstGeom prst="rect">
              <a:avLst/>
            </a:prstGeom>
          </p:spPr>
        </p:pic>
      </p:grpSp>
      <p:pic>
        <p:nvPicPr>
          <p:cNvPr id="1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581" y="2317169"/>
            <a:ext cx="2207859" cy="220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eta para a direita 12"/>
          <p:cNvSpPr/>
          <p:nvPr/>
        </p:nvSpPr>
        <p:spPr bwMode="auto">
          <a:xfrm>
            <a:off x="3965425" y="2961087"/>
            <a:ext cx="1872208" cy="919394"/>
          </a:xfrm>
          <a:prstGeom prst="rightArrow">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Classificação</a:t>
            </a:r>
          </a:p>
        </p:txBody>
      </p:sp>
      <p:sp>
        <p:nvSpPr>
          <p:cNvPr id="14" name="Retângulo 13"/>
          <p:cNvSpPr/>
          <p:nvPr/>
        </p:nvSpPr>
        <p:spPr>
          <a:xfrm>
            <a:off x="728663" y="4653136"/>
            <a:ext cx="7920037" cy="1815882"/>
          </a:xfrm>
          <a:prstGeom prst="rect">
            <a:avLst/>
          </a:prstGeom>
        </p:spPr>
        <p:txBody>
          <a:bodyPr wrap="square">
            <a:spAutoFit/>
          </a:bodyPr>
          <a:lstStyle/>
          <a:p>
            <a:pPr marL="355600" lvl="0" indent="-355600" algn="just">
              <a:defRPr/>
            </a:pPr>
            <a:r>
              <a:rPr lang="pt-BR" altLang="pt-BR" sz="1600" dirty="0">
                <a:solidFill>
                  <a:srgbClr val="000000"/>
                </a:solidFill>
                <a:latin typeface="Tahoma" panose="020B0604030504040204" pitchFamily="34" charset="0"/>
              </a:rPr>
              <a:t>A partir de um conjunto de dados, através de um processo de rotulação (classificação), obtém-se uma </a:t>
            </a:r>
            <a:r>
              <a:rPr lang="pt-BR" altLang="pt-BR" sz="1600" dirty="0">
                <a:solidFill>
                  <a:srgbClr val="FF0000"/>
                </a:solidFill>
                <a:latin typeface="Tahoma" panose="020B0604030504040204" pitchFamily="34" charset="0"/>
              </a:rPr>
              <a:t>imagem classificada </a:t>
            </a:r>
            <a:r>
              <a:rPr lang="pt-BR" altLang="pt-BR" sz="1600" dirty="0">
                <a:solidFill>
                  <a:srgbClr val="000000"/>
                </a:solidFill>
                <a:latin typeface="Tahoma" panose="020B0604030504040204" pitchFamily="34" charset="0"/>
              </a:rPr>
              <a:t>(ou </a:t>
            </a:r>
            <a:r>
              <a:rPr lang="pt-BR" altLang="pt-BR" sz="1600" dirty="0">
                <a:solidFill>
                  <a:srgbClr val="FF0000"/>
                </a:solidFill>
                <a:latin typeface="Tahoma" panose="020B0604030504040204" pitchFamily="34" charset="0"/>
              </a:rPr>
              <a:t>mapa temático</a:t>
            </a:r>
            <a:r>
              <a:rPr lang="pt-BR" altLang="pt-BR" sz="1600" dirty="0">
                <a:solidFill>
                  <a:srgbClr val="000000"/>
                </a:solidFill>
                <a:latin typeface="Tahoma" panose="020B0604030504040204" pitchFamily="34" charset="0"/>
              </a:rPr>
              <a:t>).</a:t>
            </a:r>
          </a:p>
          <a:p>
            <a:pPr marL="355600" lvl="0" indent="-355600" algn="just">
              <a:defRPr/>
            </a:pPr>
            <a:endParaRPr lang="pt-BR" altLang="pt-BR" sz="1600" dirty="0">
              <a:solidFill>
                <a:srgbClr val="000000"/>
              </a:solidFill>
              <a:latin typeface="Tahoma" panose="020B0604030504040204" pitchFamily="34" charset="0"/>
            </a:endParaRPr>
          </a:p>
          <a:p>
            <a:pPr marL="355600" indent="-355600" algn="just">
              <a:defRPr/>
            </a:pPr>
            <a:r>
              <a:rPr lang="pt-BR" altLang="pt-BR" sz="1600" dirty="0">
                <a:latin typeface="Tahoma" panose="020B0604030504040204" pitchFamily="34" charset="0"/>
              </a:rPr>
              <a:t>Este processo inclui toda a preparação dos dados (seleção e pré-processamento), definição das classes de interesse, escolha do método de classificação e das funções que serão utilizadas pelo classificador para distinguir as classes, e a classificação propriamente dita (geração da imagem classificada).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Avaliação da Exatidão</a:t>
            </a:r>
          </a:p>
        </p:txBody>
      </p:sp>
      <p:sp>
        <p:nvSpPr>
          <p:cNvPr id="107882" name="Text Box 362"/>
          <p:cNvSpPr txBox="1">
            <a:spLocks noChangeArrowheads="1"/>
          </p:cNvSpPr>
          <p:nvPr/>
        </p:nvSpPr>
        <p:spPr bwMode="auto">
          <a:xfrm>
            <a:off x="2528888" y="5219700"/>
            <a:ext cx="16496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Exatidão Total </a:t>
            </a:r>
            <a:r>
              <a:rPr lang="pt-BR" altLang="pt-BR" sz="1800" dirty="0">
                <a:latin typeface="Times New Roman" charset="0"/>
                <a:cs typeface="Times New Roman" charset="0"/>
              </a:rPr>
              <a:t>=</a:t>
            </a:r>
            <a:endParaRPr lang="pt-BR" altLang="pt-BR" sz="1600" dirty="0">
              <a:latin typeface="Times New Roman" charset="0"/>
              <a:cs typeface="Times New Roman" charset="0"/>
            </a:endParaRPr>
          </a:p>
          <a:p>
            <a:pPr eaLnBrk="1" hangingPunct="1">
              <a:spcBef>
                <a:spcPct val="0"/>
              </a:spcBef>
              <a:buFontTx/>
              <a:buNone/>
            </a:pPr>
            <a:r>
              <a:rPr lang="pt-BR" altLang="pt-BR" sz="1600" dirty="0">
                <a:latin typeface="Tahoma" panose="020B0604030504040204" pitchFamily="34" charset="0"/>
              </a:rPr>
              <a:t>(ou Global)</a:t>
            </a:r>
          </a:p>
        </p:txBody>
      </p:sp>
      <p:graphicFrame>
        <p:nvGraphicFramePr>
          <p:cNvPr id="107883" name="Object 363"/>
          <p:cNvGraphicFramePr>
            <a:graphicFrameLocks noChangeAspect="1"/>
          </p:cNvGraphicFramePr>
          <p:nvPr/>
        </p:nvGraphicFramePr>
        <p:xfrm>
          <a:off x="4206875" y="4724400"/>
          <a:ext cx="701675" cy="990600"/>
        </p:xfrm>
        <a:graphic>
          <a:graphicData uri="http://schemas.openxmlformats.org/presentationml/2006/ole">
            <mc:AlternateContent xmlns:mc="http://schemas.openxmlformats.org/markup-compatibility/2006">
              <mc:Choice xmlns:v="urn:schemas-microsoft-com:vml" Requires="v">
                <p:oleObj name="Equation" r:id="rId2" imgW="431613" imgH="609336" progId="Equation.DSMT4">
                  <p:embed/>
                </p:oleObj>
              </mc:Choice>
              <mc:Fallback>
                <p:oleObj name="Equation" r:id="rId2" imgW="431613" imgH="609336" progId="Equation.DSMT4">
                  <p:embed/>
                  <p:pic>
                    <p:nvPicPr>
                      <p:cNvPr id="107883" name="Object 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4724400"/>
                        <a:ext cx="7016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885" name="Text Box 365"/>
          <p:cNvSpPr txBox="1">
            <a:spLocks noChangeArrowheads="1"/>
          </p:cNvSpPr>
          <p:nvPr/>
        </p:nvSpPr>
        <p:spPr bwMode="auto">
          <a:xfrm>
            <a:off x="6432550" y="50196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0</a:t>
            </a:r>
          </a:p>
        </p:txBody>
      </p:sp>
      <p:sp>
        <p:nvSpPr>
          <p:cNvPr id="107887" name="Text Box 367"/>
          <p:cNvSpPr txBox="1">
            <a:spLocks noChangeArrowheads="1"/>
          </p:cNvSpPr>
          <p:nvPr/>
        </p:nvSpPr>
        <p:spPr bwMode="auto">
          <a:xfrm>
            <a:off x="6432550" y="5476875"/>
            <a:ext cx="1409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1  (ou 100%)</a:t>
            </a:r>
          </a:p>
        </p:txBody>
      </p:sp>
      <p:grpSp>
        <p:nvGrpSpPr>
          <p:cNvPr id="2" name="Group 370"/>
          <p:cNvGrpSpPr>
            <a:grpSpLocks/>
          </p:cNvGrpSpPr>
          <p:nvPr/>
        </p:nvGrpSpPr>
        <p:grpSpPr bwMode="auto">
          <a:xfrm>
            <a:off x="5334002" y="4954588"/>
            <a:ext cx="1247776" cy="914400"/>
            <a:chOff x="3360" y="3121"/>
            <a:chExt cx="786" cy="576"/>
          </a:xfrm>
        </p:grpSpPr>
        <p:sp>
          <p:nvSpPr>
            <p:cNvPr id="16452" name="Text Box 364"/>
            <p:cNvSpPr txBox="1">
              <a:spLocks noChangeArrowheads="1"/>
            </p:cNvSpPr>
            <p:nvPr/>
          </p:nvSpPr>
          <p:spPr bwMode="auto">
            <a:xfrm>
              <a:off x="3476" y="3162"/>
              <a:ext cx="6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mínimo =</a:t>
              </a:r>
            </a:p>
          </p:txBody>
        </p:sp>
        <p:sp>
          <p:nvSpPr>
            <p:cNvPr id="16453" name="Text Box 366"/>
            <p:cNvSpPr txBox="1">
              <a:spLocks noChangeArrowheads="1"/>
            </p:cNvSpPr>
            <p:nvPr/>
          </p:nvSpPr>
          <p:spPr bwMode="auto">
            <a:xfrm>
              <a:off x="3399" y="3450"/>
              <a:ext cx="7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r" eaLnBrk="1" hangingPunct="1">
                <a:spcBef>
                  <a:spcPct val="0"/>
                </a:spcBef>
                <a:buFontTx/>
                <a:buNone/>
              </a:pPr>
              <a:r>
                <a:rPr lang="pt-BR" altLang="pt-BR" sz="1600" dirty="0">
                  <a:latin typeface="Tahoma" panose="020B0604030504040204" pitchFamily="34" charset="0"/>
                </a:rPr>
                <a:t>máximo =</a:t>
              </a:r>
            </a:p>
          </p:txBody>
        </p:sp>
        <p:sp>
          <p:nvSpPr>
            <p:cNvPr id="16454" name="AutoShape 368"/>
            <p:cNvSpPr>
              <a:spLocks/>
            </p:cNvSpPr>
            <p:nvPr/>
          </p:nvSpPr>
          <p:spPr bwMode="auto">
            <a:xfrm>
              <a:off x="3360" y="3121"/>
              <a:ext cx="96" cy="576"/>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sp>
        <p:nvSpPr>
          <p:cNvPr id="107891" name="Line 371"/>
          <p:cNvSpPr>
            <a:spLocks noChangeShapeType="1"/>
          </p:cNvSpPr>
          <p:nvPr/>
        </p:nvSpPr>
        <p:spPr bwMode="auto">
          <a:xfrm>
            <a:off x="3581400" y="2590800"/>
            <a:ext cx="2438400" cy="121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dirty="0">
              <a:latin typeface="Tahoma" panose="020B0604030504040204" pitchFamily="34" charset="0"/>
            </a:endParaRPr>
          </a:p>
        </p:txBody>
      </p:sp>
      <p:graphicFrame>
        <p:nvGraphicFramePr>
          <p:cNvPr id="14" name="Group 3"/>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85412" name="Object 68"/>
          <p:cNvGraphicFramePr>
            <a:graphicFrameLocks noChangeAspect="1"/>
          </p:cNvGraphicFramePr>
          <p:nvPr>
            <p:extLst>
              <p:ext uri="{D42A27DB-BD31-4B8C-83A1-F6EECF244321}">
                <p14:modId xmlns:p14="http://schemas.microsoft.com/office/powerpoint/2010/main" val="3849022108"/>
              </p:ext>
            </p:extLst>
          </p:nvPr>
        </p:nvGraphicFramePr>
        <p:xfrm>
          <a:off x="4040782" y="6075363"/>
          <a:ext cx="3425825" cy="639762"/>
        </p:xfrm>
        <a:graphic>
          <a:graphicData uri="http://schemas.openxmlformats.org/presentationml/2006/ole">
            <mc:AlternateContent xmlns:mc="http://schemas.openxmlformats.org/markup-compatibility/2006">
              <mc:Choice xmlns:v="urn:schemas-microsoft-com:vml" Requires="v">
                <p:oleObj name="Equation" r:id="rId4" imgW="2108160" imgH="393480" progId="Equation.DSMT4">
                  <p:embed/>
                </p:oleObj>
              </mc:Choice>
              <mc:Fallback>
                <p:oleObj name="Equation" r:id="rId4" imgW="2108160" imgH="393480" progId="Equation.DSMT4">
                  <p:embed/>
                  <p:pic>
                    <p:nvPicPr>
                      <p:cNvPr id="185412" name="Object 68"/>
                      <p:cNvPicPr>
                        <a:picLocks noChangeAspect="1" noChangeArrowheads="1"/>
                      </p:cNvPicPr>
                      <p:nvPr/>
                    </p:nvPicPr>
                    <p:blipFill>
                      <a:blip r:embed="rId5"/>
                      <a:srcRect/>
                      <a:stretch>
                        <a:fillRect/>
                      </a:stretch>
                    </p:blipFill>
                    <p:spPr bwMode="auto">
                      <a:xfrm>
                        <a:off x="4040782" y="6075363"/>
                        <a:ext cx="34258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50" name="Retângulo 14"/>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sp>
        <p:nvSpPr>
          <p:cNvPr id="3" name="Espaço Reservado para Número de Slide 2"/>
          <p:cNvSpPr>
            <a:spLocks noGrp="1"/>
          </p:cNvSpPr>
          <p:nvPr>
            <p:ph type="sldNum" sz="quarter" idx="12"/>
          </p:nvPr>
        </p:nvSpPr>
        <p:spPr/>
        <p:txBody>
          <a:bodyPr/>
          <a:lstStyle/>
          <a:p>
            <a:pPr>
              <a:defRPr/>
            </a:pPr>
            <a:fld id="{E885024D-B5F7-4F06-94B4-B37529991C10}" type="slidenum">
              <a:rPr lang="pt-BR"/>
              <a:pPr>
                <a:defRPr/>
              </a:pPr>
              <a:t>20</a:t>
            </a:fld>
            <a:endParaRPr lang="pt-BR"/>
          </a:p>
        </p:txBody>
      </p:sp>
    </p:spTree>
    <p:extLst>
      <p:ext uri="{BB962C8B-B14F-4D97-AF65-F5344CB8AC3E}">
        <p14:creationId xmlns:p14="http://schemas.microsoft.com/office/powerpoint/2010/main" val="2013625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8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78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8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78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85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82" grpId="0" autoUpdateAnimBg="0"/>
      <p:bldP spid="107885" grpId="0" autoUpdateAnimBg="0"/>
      <p:bldP spid="107887" grpId="0" autoUpdateAnimBg="0"/>
      <p:bldP spid="1078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Avaliação da Exatidão</a:t>
            </a:r>
          </a:p>
        </p:txBody>
      </p:sp>
      <p:sp>
        <p:nvSpPr>
          <p:cNvPr id="3" name="Espaço Reservado para Número de Slide 2"/>
          <p:cNvSpPr>
            <a:spLocks noGrp="1"/>
          </p:cNvSpPr>
          <p:nvPr>
            <p:ph type="sldNum" sz="quarter" idx="12"/>
          </p:nvPr>
        </p:nvSpPr>
        <p:spPr/>
        <p:txBody>
          <a:bodyPr/>
          <a:lstStyle/>
          <a:p>
            <a:pPr>
              <a:defRPr/>
            </a:pPr>
            <a:fld id="{E885024D-B5F7-4F06-94B4-B37529991C10}" type="slidenum">
              <a:rPr lang="pt-BR"/>
              <a:pPr>
                <a:defRPr/>
              </a:pPr>
              <a:t>21</a:t>
            </a:fld>
            <a:endParaRPr lang="pt-BR"/>
          </a:p>
        </p:txBody>
      </p:sp>
      <p:sp>
        <p:nvSpPr>
          <p:cNvPr id="17" name="Line 371"/>
          <p:cNvSpPr>
            <a:spLocks noChangeShapeType="1"/>
          </p:cNvSpPr>
          <p:nvPr/>
        </p:nvSpPr>
        <p:spPr bwMode="auto">
          <a:xfrm>
            <a:off x="3581400" y="2590800"/>
            <a:ext cx="2438400" cy="121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dirty="0">
              <a:latin typeface="Tahoma" panose="020B0604030504040204" pitchFamily="34" charset="0"/>
            </a:endParaRPr>
          </a:p>
        </p:txBody>
      </p:sp>
      <p:graphicFrame>
        <p:nvGraphicFramePr>
          <p:cNvPr id="18" name="Group 3"/>
          <p:cNvGraphicFramePr>
            <a:graphicFrameLocks noGrp="1"/>
          </p:cNvGraphicFramePr>
          <p:nvPr>
            <p:extLst>
              <p:ext uri="{D42A27DB-BD31-4B8C-83A1-F6EECF244321}">
                <p14:modId xmlns:p14="http://schemas.microsoft.com/office/powerpoint/2010/main" val="3962736388"/>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9" name="Retângulo 14"/>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sp>
        <p:nvSpPr>
          <p:cNvPr id="22" name="Text Box 362"/>
          <p:cNvSpPr txBox="1">
            <a:spLocks noChangeArrowheads="1"/>
          </p:cNvSpPr>
          <p:nvPr/>
        </p:nvSpPr>
        <p:spPr bwMode="auto">
          <a:xfrm>
            <a:off x="467544" y="4530606"/>
            <a:ext cx="4044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O que significa uma exatidão de 74,5% ?</a:t>
            </a:r>
          </a:p>
        </p:txBody>
      </p:sp>
      <p:sp>
        <p:nvSpPr>
          <p:cNvPr id="23" name="Text Box 362"/>
          <p:cNvSpPr txBox="1">
            <a:spLocks noChangeArrowheads="1"/>
          </p:cNvSpPr>
          <p:nvPr/>
        </p:nvSpPr>
        <p:spPr bwMode="auto">
          <a:xfrm>
            <a:off x="467544" y="4941168"/>
            <a:ext cx="856895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285750" indent="-285750" eaLnBrk="1" hangingPunct="1">
              <a:spcBef>
                <a:spcPct val="0"/>
              </a:spcBef>
            </a:pPr>
            <a:r>
              <a:rPr lang="pt-BR" altLang="pt-BR" sz="1600" dirty="0">
                <a:latin typeface="Tahoma" panose="020B0604030504040204" pitchFamily="34" charset="0"/>
              </a:rPr>
              <a:t>Se uma amostra, dentre as 110, fosse escolhida ao acaso, a probabilidade desta estar corretamente classificada seria de 74,5%</a:t>
            </a:r>
          </a:p>
          <a:p>
            <a:pPr marL="285750" indent="-285750" eaLnBrk="1" hangingPunct="1">
              <a:spcBef>
                <a:spcPct val="0"/>
              </a:spcBef>
            </a:pPr>
            <a:endParaRPr lang="pt-BR" altLang="pt-BR" sz="1600" dirty="0">
              <a:latin typeface="Tahoma" panose="020B0604030504040204" pitchFamily="34" charset="0"/>
            </a:endParaRPr>
          </a:p>
          <a:p>
            <a:pPr marL="285750" indent="-285750" eaLnBrk="1" hangingPunct="1">
              <a:spcBef>
                <a:spcPct val="0"/>
              </a:spcBef>
            </a:pPr>
            <a:r>
              <a:rPr lang="pt-BR" altLang="pt-BR" sz="1600" dirty="0">
                <a:latin typeface="Tahoma" panose="020B0604030504040204" pitchFamily="34" charset="0"/>
              </a:rPr>
              <a:t>Se uma amostra (ponto ou polígono) fosse escolhida ao acaso no mapa, a probabilidade desta estar corretamente classificada seria também de 74,5%?</a:t>
            </a:r>
          </a:p>
          <a:p>
            <a:pPr marL="723900" indent="-192088" defTabSz="323850" eaLnBrk="1" hangingPunct="1">
              <a:spcBef>
                <a:spcPct val="0"/>
              </a:spcBef>
              <a:buNone/>
            </a:pPr>
            <a:r>
              <a:rPr lang="pt-BR" altLang="pt-BR" sz="1600" dirty="0">
                <a:solidFill>
                  <a:srgbClr val="FF0000"/>
                </a:solidFill>
                <a:latin typeface="Tahoma" panose="020B0604030504040204" pitchFamily="34" charset="0"/>
              </a:rPr>
              <a:t>somente se a amostragem representar as reais proporções de cada classe!</a:t>
            </a:r>
          </a:p>
        </p:txBody>
      </p:sp>
      <p:grpSp>
        <p:nvGrpSpPr>
          <p:cNvPr id="14" name="Grupo 13"/>
          <p:cNvGrpSpPr/>
          <p:nvPr/>
        </p:nvGrpSpPr>
        <p:grpSpPr>
          <a:xfrm>
            <a:off x="7152073" y="1947863"/>
            <a:ext cx="1856990" cy="1362075"/>
            <a:chOff x="7152073" y="2219761"/>
            <a:chExt cx="1856990" cy="1362075"/>
          </a:xfrm>
        </p:grpSpPr>
        <p:sp>
          <p:nvSpPr>
            <p:cNvPr id="15" name="Text Box 362"/>
            <p:cNvSpPr txBox="1">
              <a:spLocks noChangeArrowheads="1"/>
            </p:cNvSpPr>
            <p:nvPr/>
          </p:nvSpPr>
          <p:spPr bwMode="auto">
            <a:xfrm>
              <a:off x="7152073" y="2737498"/>
              <a:ext cx="95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600" dirty="0">
                  <a:latin typeface="Tahoma" panose="020B0604030504040204" pitchFamily="34" charset="0"/>
                </a:rPr>
                <a:t>Exatidão</a:t>
              </a:r>
            </a:p>
          </p:txBody>
        </p:sp>
        <p:graphicFrame>
          <p:nvGraphicFramePr>
            <p:cNvPr id="16" name="Object 363"/>
            <p:cNvGraphicFramePr>
              <a:graphicFrameLocks noChangeAspect="1"/>
            </p:cNvGraphicFramePr>
            <p:nvPr>
              <p:extLst>
                <p:ext uri="{D42A27DB-BD31-4B8C-83A1-F6EECF244321}">
                  <p14:modId xmlns:p14="http://schemas.microsoft.com/office/powerpoint/2010/main" val="3875824899"/>
                </p:ext>
              </p:extLst>
            </p:nvPr>
          </p:nvGraphicFramePr>
          <p:xfrm>
            <a:off x="8080375" y="2219761"/>
            <a:ext cx="928688" cy="1362075"/>
          </p:xfrm>
          <a:graphic>
            <a:graphicData uri="http://schemas.openxmlformats.org/presentationml/2006/ole">
              <mc:AlternateContent xmlns:mc="http://schemas.openxmlformats.org/markup-compatibility/2006">
                <mc:Choice xmlns:v="urn:schemas-microsoft-com:vml" Requires="v">
                  <p:oleObj name="Equation" r:id="rId2" imgW="571320" imgH="838080" progId="Equation.DSMT4">
                    <p:embed/>
                  </p:oleObj>
                </mc:Choice>
                <mc:Fallback>
                  <p:oleObj name="Equation" r:id="rId2" imgW="571320" imgH="838080" progId="Equation.DSMT4">
                    <p:embed/>
                    <p:pic>
                      <p:nvPicPr>
                        <p:cNvPr id="16" name="Object 363"/>
                        <p:cNvPicPr>
                          <a:picLocks noChangeAspect="1" noChangeArrowheads="1"/>
                        </p:cNvPicPr>
                        <p:nvPr/>
                      </p:nvPicPr>
                      <p:blipFill>
                        <a:blip r:embed="rId3"/>
                        <a:srcRect/>
                        <a:stretch>
                          <a:fillRect/>
                        </a:stretch>
                      </p:blipFill>
                      <p:spPr bwMode="auto">
                        <a:xfrm>
                          <a:off x="8080375" y="2219761"/>
                          <a:ext cx="928688"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5" name="Elipse 24"/>
          <p:cNvSpPr/>
          <p:nvPr/>
        </p:nvSpPr>
        <p:spPr bwMode="auto">
          <a:xfrm rot="5400000">
            <a:off x="5880744" y="2840336"/>
            <a:ext cx="1702992" cy="5760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Tree>
    <p:extLst>
      <p:ext uri="{BB962C8B-B14F-4D97-AF65-F5344CB8AC3E}">
        <p14:creationId xmlns:p14="http://schemas.microsoft.com/office/powerpoint/2010/main" val="83185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Avaliação da Exatidão</a:t>
            </a:r>
          </a:p>
        </p:txBody>
      </p:sp>
      <p:sp>
        <p:nvSpPr>
          <p:cNvPr id="3" name="Espaço Reservado para Número de Slide 2"/>
          <p:cNvSpPr>
            <a:spLocks noGrp="1"/>
          </p:cNvSpPr>
          <p:nvPr>
            <p:ph type="sldNum" sz="quarter" idx="12"/>
          </p:nvPr>
        </p:nvSpPr>
        <p:spPr/>
        <p:txBody>
          <a:bodyPr/>
          <a:lstStyle/>
          <a:p>
            <a:pPr>
              <a:defRPr/>
            </a:pPr>
            <a:fld id="{E885024D-B5F7-4F06-94B4-B37529991C10}" type="slidenum">
              <a:rPr lang="pt-BR"/>
              <a:pPr>
                <a:defRPr/>
              </a:pPr>
              <a:t>22</a:t>
            </a:fld>
            <a:endParaRPr lang="pt-BR"/>
          </a:p>
        </p:txBody>
      </p:sp>
      <p:sp>
        <p:nvSpPr>
          <p:cNvPr id="10" name="Text Box 362"/>
          <p:cNvSpPr txBox="1">
            <a:spLocks noChangeArrowheads="1"/>
          </p:cNvSpPr>
          <p:nvPr/>
        </p:nvSpPr>
        <p:spPr bwMode="auto">
          <a:xfrm>
            <a:off x="467545" y="4437112"/>
            <a:ext cx="8496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err="1">
                <a:latin typeface="Tahoma" panose="020B0604030504040204" pitchFamily="34" charset="0"/>
              </a:rPr>
              <a:t>Pontius</a:t>
            </a:r>
            <a:r>
              <a:rPr lang="pt-BR" altLang="pt-BR" sz="1600" dirty="0">
                <a:latin typeface="Tahoma" panose="020B0604030504040204" pitchFamily="34" charset="0"/>
              </a:rPr>
              <a:t> e </a:t>
            </a:r>
            <a:r>
              <a:rPr lang="pt-BR" altLang="pt-BR" sz="1600" dirty="0" err="1">
                <a:latin typeface="Tahoma" panose="020B0604030504040204" pitchFamily="34" charset="0"/>
              </a:rPr>
              <a:t>Millones</a:t>
            </a:r>
            <a:r>
              <a:rPr lang="pt-BR" altLang="pt-BR" sz="1600" dirty="0">
                <a:latin typeface="Tahoma" panose="020B0604030504040204" pitchFamily="34" charset="0"/>
              </a:rPr>
              <a:t> (2011) sugerem sempre utilizar a matriz não enviesada (ajustada para as </a:t>
            </a:r>
            <a:r>
              <a:rPr lang="pt-BR" altLang="pt-BR" sz="1600" dirty="0">
                <a:solidFill>
                  <a:srgbClr val="FF0000"/>
                </a:solidFill>
                <a:latin typeface="Tahoma" panose="020B0604030504040204" pitchFamily="34" charset="0"/>
              </a:rPr>
              <a:t>proporções reais</a:t>
            </a:r>
            <a:r>
              <a:rPr lang="pt-BR" altLang="pt-BR" sz="1600" dirty="0">
                <a:latin typeface="Tahoma" panose="020B0604030504040204" pitchFamily="34" charset="0"/>
              </a:rPr>
              <a:t> de cada classe) </a:t>
            </a:r>
          </a:p>
        </p:txBody>
      </p:sp>
      <p:sp>
        <p:nvSpPr>
          <p:cNvPr id="11" name="Line 371"/>
          <p:cNvSpPr>
            <a:spLocks noChangeShapeType="1"/>
          </p:cNvSpPr>
          <p:nvPr/>
        </p:nvSpPr>
        <p:spPr bwMode="auto">
          <a:xfrm>
            <a:off x="3581400" y="2590800"/>
            <a:ext cx="2438400" cy="121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dirty="0">
              <a:latin typeface="Tahoma" panose="020B0604030504040204" pitchFamily="34" charset="0"/>
            </a:endParaRPr>
          </a:p>
        </p:txBody>
      </p:sp>
      <p:graphicFrame>
        <p:nvGraphicFramePr>
          <p:cNvPr id="12" name="Group 3"/>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Retângulo 14"/>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graphicFrame>
        <p:nvGraphicFramePr>
          <p:cNvPr id="14" name="Tabela 13"/>
          <p:cNvGraphicFramePr>
            <a:graphicFrameLocks noGrp="1"/>
          </p:cNvGraphicFramePr>
          <p:nvPr/>
        </p:nvGraphicFramePr>
        <p:xfrm>
          <a:off x="2699792" y="5116028"/>
          <a:ext cx="3455848" cy="1625340"/>
        </p:xfrm>
        <a:graphic>
          <a:graphicData uri="http://schemas.openxmlformats.org/drawingml/2006/table">
            <a:tbl>
              <a:tblPr>
                <a:tableStyleId>{5C22544A-7EE6-4342-B048-85BDC9FD1C3A}</a:tableStyleId>
              </a:tblPr>
              <a:tblGrid>
                <a:gridCol w="863962">
                  <a:extLst>
                    <a:ext uri="{9D8B030D-6E8A-4147-A177-3AD203B41FA5}">
                      <a16:colId xmlns:a16="http://schemas.microsoft.com/office/drawing/2014/main" val="20000"/>
                    </a:ext>
                  </a:extLst>
                </a:gridCol>
                <a:gridCol w="863962">
                  <a:extLst>
                    <a:ext uri="{9D8B030D-6E8A-4147-A177-3AD203B41FA5}">
                      <a16:colId xmlns:a16="http://schemas.microsoft.com/office/drawing/2014/main" val="20001"/>
                    </a:ext>
                  </a:extLst>
                </a:gridCol>
                <a:gridCol w="863962">
                  <a:extLst>
                    <a:ext uri="{9D8B030D-6E8A-4147-A177-3AD203B41FA5}">
                      <a16:colId xmlns:a16="http://schemas.microsoft.com/office/drawing/2014/main" val="20002"/>
                    </a:ext>
                  </a:extLst>
                </a:gridCol>
                <a:gridCol w="863962">
                  <a:extLst>
                    <a:ext uri="{9D8B030D-6E8A-4147-A177-3AD203B41FA5}">
                      <a16:colId xmlns:a16="http://schemas.microsoft.com/office/drawing/2014/main" val="20003"/>
                    </a:ext>
                  </a:extLst>
                </a:gridCol>
              </a:tblGrid>
              <a:tr h="270890">
                <a:tc>
                  <a:txBody>
                    <a:bodyPr/>
                    <a:lstStyle/>
                    <a:p>
                      <a:pPr algn="ctr" fontAlgn="b"/>
                      <a:endParaRPr lang="pt-BR" sz="1400" b="0" i="0" u="none" strike="noStrike" dirty="0">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3">
                  <a:txBody>
                    <a:bodyPr/>
                    <a:lstStyle/>
                    <a:p>
                      <a:pPr algn="ctr" fontAlgn="b"/>
                      <a:r>
                        <a:rPr lang="pt-BR" sz="1400" u="none" strike="noStrike" dirty="0">
                          <a:effectLst/>
                          <a:latin typeface="Tahoma" panose="020B0604030504040204" pitchFamily="34" charset="0"/>
                        </a:rPr>
                        <a:t>Proporção</a:t>
                      </a:r>
                      <a:endParaRPr lang="pt-BR" sz="1400" b="0" i="0" u="none" strike="noStrike" dirty="0">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270890">
                <a:tc>
                  <a:txBody>
                    <a:bodyPr/>
                    <a:lstStyle/>
                    <a:p>
                      <a:pPr algn="ctr" fontAlgn="b"/>
                      <a:r>
                        <a:rPr lang="pt-BR" sz="1400" b="0" i="0" u="none" strike="noStrike" dirty="0">
                          <a:effectLst/>
                          <a:latin typeface="Tahoma" panose="020B060403050404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pt-BR" sz="1400" u="none" strike="noStrike" dirty="0">
                          <a:effectLst/>
                          <a:latin typeface="Tahoma" panose="020B0604030504040204" pitchFamily="34" charset="0"/>
                        </a:rPr>
                        <a:t>25%</a:t>
                      </a:r>
                      <a:endParaRPr lang="pt-BR" sz="1400" b="0" i="0" u="none" strike="noStrike" dirty="0">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pt-BR" sz="1400" u="none" strike="noStrike" dirty="0">
                          <a:effectLst/>
                          <a:latin typeface="Tahoma" panose="020B0604030504040204" pitchFamily="34" charset="0"/>
                        </a:rPr>
                        <a:t>1%</a:t>
                      </a:r>
                      <a:endParaRPr lang="pt-BR" sz="1400" b="0" i="0" u="none" strike="noStrike" dirty="0">
                        <a:effectLst/>
                        <a:latin typeface="Times New Roman"/>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pt-BR" sz="1400" u="none" strike="noStrike" dirty="0">
                          <a:effectLst/>
                          <a:latin typeface="Tahoma" panose="020B0604030504040204" pitchFamily="34" charset="0"/>
                        </a:rPr>
                        <a:t>1%</a:t>
                      </a:r>
                      <a:endParaRPr lang="pt-BR" sz="1400" b="0" i="0" u="none" strike="noStrike" dirty="0">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70890">
                <a:tc>
                  <a:txBody>
                    <a:bodyPr/>
                    <a:lstStyle/>
                    <a:p>
                      <a:pPr algn="ctr" fontAlgn="b"/>
                      <a:r>
                        <a:rPr lang="pt-BR" sz="1400" b="0" i="0" u="none" strike="noStrike" dirty="0">
                          <a:effectLst/>
                          <a:latin typeface="Tahoma" panose="020B0604030504040204" pitchFamily="34" charset="0"/>
                        </a:rPr>
                        <a:t>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400" u="none" strike="noStrike" dirty="0">
                          <a:effectLst/>
                          <a:latin typeface="Tahoma" panose="020B0604030504040204" pitchFamily="34" charset="0"/>
                        </a:rPr>
                        <a:t>25%</a:t>
                      </a:r>
                      <a:endParaRPr lang="pt-BR" sz="1400" b="0" i="0" u="none" strike="noStrike" dirty="0">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pt-BR" sz="1400" u="none" strike="noStrike" dirty="0">
                          <a:effectLst/>
                          <a:latin typeface="Tahoma" panose="020B0604030504040204" pitchFamily="34" charset="0"/>
                        </a:rPr>
                        <a:t>2%</a:t>
                      </a:r>
                      <a:endParaRPr lang="pt-BR" sz="1400" b="0" i="0" u="none" strike="noStrike" dirty="0">
                        <a:effectLst/>
                        <a:latin typeface="Times New Roman"/>
                      </a:endParaRPr>
                    </a:p>
                  </a:txBody>
                  <a:tcPr marL="9525" marR="9525" marT="9525" marB="0" anchor="ctr">
                    <a:noFill/>
                  </a:tcPr>
                </a:tc>
                <a:tc>
                  <a:txBody>
                    <a:bodyPr/>
                    <a:lstStyle/>
                    <a:p>
                      <a:pPr algn="ctr" fontAlgn="b"/>
                      <a:r>
                        <a:rPr lang="pt-BR" sz="1400" u="none" strike="noStrike" dirty="0">
                          <a:effectLst/>
                          <a:latin typeface="Tahoma" panose="020B0604030504040204" pitchFamily="34" charset="0"/>
                        </a:rPr>
                        <a:t>95%</a:t>
                      </a:r>
                      <a:endParaRPr lang="pt-BR" sz="1400" b="0" i="0" u="none" strike="noStrike" dirty="0">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270890">
                <a:tc>
                  <a:txBody>
                    <a:bodyPr/>
                    <a:lstStyle/>
                    <a:p>
                      <a:pPr algn="ctr" fontAlgn="b"/>
                      <a:r>
                        <a:rPr lang="pt-BR" sz="1400" b="0" i="0" u="none" strike="noStrike" dirty="0">
                          <a:effectLst/>
                          <a:latin typeface="Tahoma" panose="020B0604030504040204" pitchFamily="34" charset="0"/>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400" u="none" strike="noStrike" dirty="0">
                          <a:effectLst/>
                          <a:latin typeface="Tahoma" panose="020B0604030504040204" pitchFamily="34" charset="0"/>
                        </a:rPr>
                        <a:t>25%</a:t>
                      </a:r>
                      <a:endParaRPr lang="pt-BR" sz="1400" b="0" i="0" u="none" strike="noStrike" dirty="0">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pt-BR" sz="1400" u="none" strike="noStrike" dirty="0">
                          <a:effectLst/>
                          <a:latin typeface="Tahoma" panose="020B0604030504040204" pitchFamily="34" charset="0"/>
                        </a:rPr>
                        <a:t>95%</a:t>
                      </a:r>
                      <a:endParaRPr lang="pt-BR" sz="1400" b="0" i="0" u="none" strike="noStrike" dirty="0">
                        <a:effectLst/>
                        <a:latin typeface="Times New Roman"/>
                      </a:endParaRPr>
                    </a:p>
                  </a:txBody>
                  <a:tcPr marL="9525" marR="9525" marT="9525" marB="0" anchor="ctr">
                    <a:noFill/>
                  </a:tcPr>
                </a:tc>
                <a:tc>
                  <a:txBody>
                    <a:bodyPr/>
                    <a:lstStyle/>
                    <a:p>
                      <a:pPr algn="ctr" fontAlgn="b"/>
                      <a:r>
                        <a:rPr lang="pt-BR" sz="1400" u="none" strike="noStrike" dirty="0">
                          <a:effectLst/>
                          <a:latin typeface="Tahoma" panose="020B0604030504040204" pitchFamily="34" charset="0"/>
                        </a:rPr>
                        <a:t>3%</a:t>
                      </a:r>
                      <a:endParaRPr lang="pt-BR" sz="1400" b="0" i="0" u="none" strike="noStrike" dirty="0">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270890">
                <a:tc>
                  <a:txBody>
                    <a:bodyPr/>
                    <a:lstStyle/>
                    <a:p>
                      <a:pPr algn="ctr" fontAlgn="b"/>
                      <a:r>
                        <a:rPr lang="pt-BR" sz="1400" b="0" i="0" u="none" strike="noStrike" dirty="0">
                          <a:effectLst/>
                          <a:latin typeface="Tahoma" panose="020B0604030504040204" pitchFamily="34" charset="0"/>
                        </a:rPr>
                        <a: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pt-BR" sz="1400" u="none" strike="noStrike" dirty="0">
                          <a:effectLst/>
                          <a:latin typeface="Tahoma" panose="020B0604030504040204" pitchFamily="34" charset="0"/>
                        </a:rPr>
                        <a:t>25%</a:t>
                      </a:r>
                      <a:endParaRPr lang="pt-BR" sz="1400" b="0" i="0" u="none" strike="noStrike" dirty="0">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pt-BR" sz="1400" u="none" strike="noStrike" dirty="0">
                          <a:effectLst/>
                          <a:latin typeface="Tahoma" panose="020B0604030504040204" pitchFamily="34" charset="0"/>
                        </a:rPr>
                        <a:t>2%</a:t>
                      </a:r>
                      <a:endParaRPr lang="pt-BR" sz="1400" b="0" i="0" u="none" strike="noStrike" dirty="0">
                        <a:effectLst/>
                        <a:latin typeface="Times New Roman"/>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pt-BR" sz="1400" u="none" strike="noStrike" dirty="0">
                          <a:effectLst/>
                          <a:latin typeface="Tahoma" panose="020B0604030504040204" pitchFamily="34" charset="0"/>
                        </a:rPr>
                        <a:t>1%</a:t>
                      </a:r>
                      <a:endParaRPr lang="pt-BR" sz="1400" b="0" i="0" u="none" strike="noStrike" dirty="0">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0890">
                <a:tc>
                  <a:txBody>
                    <a:bodyPr/>
                    <a:lstStyle/>
                    <a:p>
                      <a:pPr algn="ctr" fontAlgn="b"/>
                      <a:r>
                        <a:rPr lang="pt-BR" sz="1400" u="none" strike="noStrike" dirty="0">
                          <a:effectLst/>
                          <a:latin typeface="Tahoma" panose="020B0604030504040204" pitchFamily="34" charset="0"/>
                        </a:rPr>
                        <a:t>exatidão</a:t>
                      </a:r>
                      <a:endParaRPr lang="pt-BR" sz="1400" b="1" i="1" u="none" strike="noStrike" dirty="0">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400" u="none" strike="noStrike" dirty="0">
                          <a:effectLst/>
                          <a:latin typeface="Tahoma" panose="020B0604030504040204" pitchFamily="34" charset="0"/>
                        </a:rPr>
                        <a:t>71,9%</a:t>
                      </a:r>
                      <a:endParaRPr lang="pt-BR" sz="1400" b="0" i="0" u="none" strike="noStrike" dirty="0">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400" u="none" strike="noStrike" dirty="0">
                          <a:effectLst/>
                          <a:latin typeface="Tahoma" panose="020B0604030504040204" pitchFamily="34" charset="0"/>
                        </a:rPr>
                        <a:t>98,1%</a:t>
                      </a:r>
                      <a:endParaRPr lang="pt-BR" sz="1400" b="0" i="0" u="none" strike="noStrike" dirty="0">
                        <a:effectLst/>
                        <a:latin typeface="Times New Roman"/>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400" u="none" strike="noStrike" dirty="0">
                          <a:effectLst/>
                          <a:latin typeface="Tahoma" panose="020B0604030504040204" pitchFamily="34" charset="0"/>
                        </a:rPr>
                        <a:t>45,7%</a:t>
                      </a:r>
                      <a:endParaRPr lang="pt-BR" sz="1400" b="0" i="0" u="none" strike="noStrike" dirty="0">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Retângulo 1"/>
          <p:cNvSpPr/>
          <p:nvPr/>
        </p:nvSpPr>
        <p:spPr>
          <a:xfrm>
            <a:off x="0" y="5805264"/>
            <a:ext cx="2771800" cy="1061829"/>
          </a:xfrm>
          <a:prstGeom prst="rect">
            <a:avLst/>
          </a:prstGeom>
        </p:spPr>
        <p:txBody>
          <a:bodyPr wrap="square">
            <a:spAutoFit/>
          </a:bodyPr>
          <a:lstStyle/>
          <a:p>
            <a:pPr marL="95250" indent="-95250" algn="l"/>
            <a:r>
              <a:rPr lang="en-US" sz="1050" dirty="0">
                <a:latin typeface="Tahoma" panose="020B0604030504040204" pitchFamily="34" charset="0"/>
              </a:rPr>
              <a:t>Pontius, R. G.; </a:t>
            </a:r>
            <a:r>
              <a:rPr lang="en-US" sz="1050" dirty="0" err="1">
                <a:latin typeface="Tahoma" panose="020B0604030504040204" pitchFamily="34" charset="0"/>
              </a:rPr>
              <a:t>Millones</a:t>
            </a:r>
            <a:r>
              <a:rPr lang="en-US" sz="1050" dirty="0">
                <a:latin typeface="Tahoma" panose="020B0604030504040204" pitchFamily="34" charset="0"/>
              </a:rPr>
              <a:t>, M. Death to Kappa: birth of quantity disagreement and allocation disagreement for accuracy assessment. International Journal of Remote Sensing, 32(15): 4407-4429, 2011 </a:t>
            </a:r>
            <a:endParaRPr lang="pt-BR" sz="1050" dirty="0">
              <a:latin typeface="Tahoma" panose="020B0604030504040204" pitchFamily="34" charset="0"/>
            </a:endParaRPr>
          </a:p>
        </p:txBody>
      </p:sp>
      <p:sp>
        <p:nvSpPr>
          <p:cNvPr id="4" name="Retângulo 3"/>
          <p:cNvSpPr/>
          <p:nvPr/>
        </p:nvSpPr>
        <p:spPr>
          <a:xfrm>
            <a:off x="6335458" y="5076473"/>
            <a:ext cx="957313" cy="584775"/>
          </a:xfrm>
          <a:prstGeom prst="rect">
            <a:avLst/>
          </a:prstGeom>
        </p:spPr>
        <p:txBody>
          <a:bodyPr wrap="none">
            <a:spAutoFit/>
          </a:bodyPr>
          <a:lstStyle/>
          <a:p>
            <a:r>
              <a:rPr lang="pt-BR" altLang="pt-BR" sz="1600" dirty="0">
                <a:latin typeface="Tahoma" panose="020B0604030504040204" pitchFamily="34" charset="0"/>
              </a:rPr>
              <a:t>Exatidão</a:t>
            </a:r>
          </a:p>
          <a:p>
            <a:r>
              <a:rPr lang="pt-BR" altLang="pt-BR" sz="1600" dirty="0">
                <a:latin typeface="Tahoma" panose="020B0604030504040204" pitchFamily="34" charset="0"/>
              </a:rPr>
              <a:t>74,5%</a:t>
            </a:r>
            <a:endParaRPr lang="pt-BR" sz="1600" dirty="0">
              <a:latin typeface="Tahoma" panose="020B0604030504040204" pitchFamily="34" charset="0"/>
            </a:endParaRPr>
          </a:p>
        </p:txBody>
      </p:sp>
      <p:sp>
        <p:nvSpPr>
          <p:cNvPr id="15" name="Retângulo 14"/>
          <p:cNvSpPr/>
          <p:nvPr/>
        </p:nvSpPr>
        <p:spPr>
          <a:xfrm>
            <a:off x="6228184" y="5910371"/>
            <a:ext cx="2664297" cy="830997"/>
          </a:xfrm>
          <a:prstGeom prst="rect">
            <a:avLst/>
          </a:prstGeom>
        </p:spPr>
        <p:txBody>
          <a:bodyPr wrap="square">
            <a:spAutoFit/>
          </a:bodyPr>
          <a:lstStyle/>
          <a:p>
            <a:pPr marL="177800" indent="-177800" algn="l"/>
            <a:r>
              <a:rPr lang="pt-BR" altLang="pt-BR" sz="1600" dirty="0">
                <a:solidFill>
                  <a:srgbClr val="FF0000"/>
                </a:solidFill>
                <a:latin typeface="Tahoma" panose="020B0604030504040204" pitchFamily="34" charset="0"/>
              </a:rPr>
              <a:t>Problema:</a:t>
            </a:r>
            <a:r>
              <a:rPr lang="pt-BR" altLang="pt-BR" sz="1600" dirty="0">
                <a:latin typeface="Tahoma" panose="020B0604030504040204" pitchFamily="34" charset="0"/>
              </a:rPr>
              <a:t> p</a:t>
            </a:r>
            <a:r>
              <a:rPr lang="pt-BR" sz="1600" dirty="0">
                <a:latin typeface="Tahoma" panose="020B0604030504040204" pitchFamily="34" charset="0"/>
              </a:rPr>
              <a:t>roporções reais são quase sempre desconhecidas!</a:t>
            </a:r>
          </a:p>
        </p:txBody>
      </p:sp>
    </p:spTree>
    <p:extLst>
      <p:ext uri="{BB962C8B-B14F-4D97-AF65-F5344CB8AC3E}">
        <p14:creationId xmlns:p14="http://schemas.microsoft.com/office/powerpoint/2010/main" val="26066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3"/>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7522" name="Rectangle 2"/>
          <p:cNvSpPr>
            <a:spLocks noGrp="1" noChangeArrowheads="1"/>
          </p:cNvSpPr>
          <p:nvPr>
            <p:ph type="title"/>
          </p:nvPr>
        </p:nvSpPr>
        <p:spPr/>
        <p:txBody>
          <a:bodyPr/>
          <a:lstStyle/>
          <a:p>
            <a:pPr eaLnBrk="1" hangingPunct="1">
              <a:defRPr/>
            </a:pPr>
            <a:r>
              <a:rPr lang="pt-BR" dirty="0"/>
              <a:t>Avaliação da Exatidão por Classe</a:t>
            </a:r>
          </a:p>
        </p:txBody>
      </p:sp>
      <p:sp>
        <p:nvSpPr>
          <p:cNvPr id="107882" name="Text Box 362"/>
          <p:cNvSpPr txBox="1">
            <a:spLocks noChangeArrowheads="1"/>
          </p:cNvSpPr>
          <p:nvPr/>
        </p:nvSpPr>
        <p:spPr bwMode="auto">
          <a:xfrm>
            <a:off x="2742023" y="4732338"/>
            <a:ext cx="3312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r" eaLnBrk="1" hangingPunct="1">
              <a:spcBef>
                <a:spcPct val="0"/>
              </a:spcBef>
              <a:buFontTx/>
              <a:buNone/>
            </a:pPr>
            <a:r>
              <a:rPr lang="pt-BR" altLang="pt-BR" sz="1600" dirty="0">
                <a:latin typeface="Tahoma" panose="020B0604030504040204" pitchFamily="34" charset="0"/>
              </a:rPr>
              <a:t>Exatidão do Produtor da classe </a:t>
            </a:r>
            <a:r>
              <a:rPr lang="pt-BR" altLang="pt-BR" sz="1600" i="1" dirty="0">
                <a:latin typeface="Times New Roman" charset="0"/>
                <a:cs typeface="Times New Roman" charset="0"/>
              </a:rPr>
              <a:t>k</a:t>
            </a:r>
            <a:r>
              <a:rPr lang="pt-BR" altLang="pt-BR" sz="1600" dirty="0">
                <a:latin typeface="Tahoma" panose="020B0604030504040204" pitchFamily="34" charset="0"/>
              </a:rPr>
              <a:t> </a:t>
            </a:r>
            <a:r>
              <a:rPr lang="pt-BR" altLang="pt-BR" sz="1600" dirty="0">
                <a:latin typeface="Times New Roman" charset="0"/>
                <a:cs typeface="Times New Roman" charset="0"/>
              </a:rPr>
              <a:t>=</a:t>
            </a:r>
            <a:endParaRPr lang="pt-BR" altLang="pt-BR" sz="1600" dirty="0">
              <a:latin typeface="Tahoma" panose="020B0604030504040204" pitchFamily="34" charset="0"/>
            </a:endParaRPr>
          </a:p>
        </p:txBody>
      </p:sp>
      <p:graphicFrame>
        <p:nvGraphicFramePr>
          <p:cNvPr id="107883" name="Object 363"/>
          <p:cNvGraphicFramePr>
            <a:graphicFrameLocks noChangeAspect="1"/>
          </p:cNvGraphicFramePr>
          <p:nvPr/>
        </p:nvGraphicFramePr>
        <p:xfrm>
          <a:off x="6059488" y="4573588"/>
          <a:ext cx="433387" cy="701675"/>
        </p:xfrm>
        <a:graphic>
          <a:graphicData uri="http://schemas.openxmlformats.org/presentationml/2006/ole">
            <mc:AlternateContent xmlns:mc="http://schemas.openxmlformats.org/markup-compatibility/2006">
              <mc:Choice xmlns:v="urn:schemas-microsoft-com:vml" Requires="v">
                <p:oleObj name="Equation" r:id="rId2" imgW="266469" imgH="431425" progId="Equation.DSMT4">
                  <p:embed/>
                </p:oleObj>
              </mc:Choice>
              <mc:Fallback>
                <p:oleObj name="Equation" r:id="rId2" imgW="266469" imgH="431425" progId="Equation.DSMT4">
                  <p:embed/>
                  <p:pic>
                    <p:nvPicPr>
                      <p:cNvPr id="107883" name="Object 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4573588"/>
                        <a:ext cx="4333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362"/>
          <p:cNvSpPr txBox="1">
            <a:spLocks noChangeArrowheads="1"/>
          </p:cNvSpPr>
          <p:nvPr/>
        </p:nvSpPr>
        <p:spPr bwMode="auto">
          <a:xfrm>
            <a:off x="2719488" y="5470525"/>
            <a:ext cx="3344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r" eaLnBrk="1" hangingPunct="1">
              <a:spcBef>
                <a:spcPct val="0"/>
              </a:spcBef>
              <a:buFontTx/>
              <a:buNone/>
            </a:pPr>
            <a:r>
              <a:rPr lang="pt-BR" altLang="pt-BR" sz="1600" dirty="0">
                <a:latin typeface="Tahoma" panose="020B0604030504040204" pitchFamily="34" charset="0"/>
              </a:rPr>
              <a:t>Exatidão do Produtor da classe B </a:t>
            </a:r>
            <a:r>
              <a:rPr lang="pt-BR" altLang="pt-BR" sz="1600" dirty="0">
                <a:latin typeface="Times New Roman" charset="0"/>
                <a:cs typeface="Times New Roman" charset="0"/>
              </a:rPr>
              <a:t>=</a:t>
            </a:r>
            <a:endParaRPr lang="pt-BR" altLang="pt-BR" sz="1600" dirty="0">
              <a:latin typeface="Tahoma" panose="020B0604030504040204" pitchFamily="34" charset="0"/>
            </a:endParaRPr>
          </a:p>
        </p:txBody>
      </p:sp>
      <p:sp>
        <p:nvSpPr>
          <p:cNvPr id="17470" name="Retângulo 9"/>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sp>
        <p:nvSpPr>
          <p:cNvPr id="11" name="Retângulo 10"/>
          <p:cNvSpPr>
            <a:spLocks noChangeArrowheads="1"/>
          </p:cNvSpPr>
          <p:nvPr/>
        </p:nvSpPr>
        <p:spPr bwMode="auto">
          <a:xfrm>
            <a:off x="4102100" y="2797175"/>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2" name="Retângulo 11"/>
          <p:cNvSpPr>
            <a:spLocks noChangeArrowheads="1"/>
          </p:cNvSpPr>
          <p:nvPr/>
        </p:nvSpPr>
        <p:spPr bwMode="auto">
          <a:xfrm>
            <a:off x="4102100" y="3973513"/>
            <a:ext cx="714375" cy="35718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aphicFrame>
        <p:nvGraphicFramePr>
          <p:cNvPr id="13" name="Object 3"/>
          <p:cNvGraphicFramePr>
            <a:graphicFrameLocks noChangeAspect="1"/>
          </p:cNvGraphicFramePr>
          <p:nvPr>
            <p:extLst>
              <p:ext uri="{D42A27DB-BD31-4B8C-83A1-F6EECF244321}">
                <p14:modId xmlns:p14="http://schemas.microsoft.com/office/powerpoint/2010/main" val="771144990"/>
              </p:ext>
            </p:extLst>
          </p:nvPr>
        </p:nvGraphicFramePr>
        <p:xfrm>
          <a:off x="6081713" y="5310188"/>
          <a:ext cx="1258887" cy="639762"/>
        </p:xfrm>
        <a:graphic>
          <a:graphicData uri="http://schemas.openxmlformats.org/presentationml/2006/ole">
            <mc:AlternateContent xmlns:mc="http://schemas.openxmlformats.org/markup-compatibility/2006">
              <mc:Choice xmlns:v="urn:schemas-microsoft-com:vml" Requires="v">
                <p:oleObj name="Equation" r:id="rId4" imgW="774360" imgH="393480" progId="Equation.DSMT4">
                  <p:embed/>
                </p:oleObj>
              </mc:Choice>
              <mc:Fallback>
                <p:oleObj name="Equation" r:id="rId4" imgW="774360" imgH="393480" progId="Equation.DSMT4">
                  <p:embed/>
                  <p:pic>
                    <p:nvPicPr>
                      <p:cNvPr id="13" name="Object 3"/>
                      <p:cNvPicPr>
                        <a:picLocks noChangeAspect="1" noChangeArrowheads="1"/>
                      </p:cNvPicPr>
                      <p:nvPr/>
                    </p:nvPicPr>
                    <p:blipFill>
                      <a:blip r:embed="rId5"/>
                      <a:srcRect/>
                      <a:stretch>
                        <a:fillRect/>
                      </a:stretch>
                    </p:blipFill>
                    <p:spPr bwMode="auto">
                      <a:xfrm>
                        <a:off x="6081713" y="5310188"/>
                        <a:ext cx="1258887"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upo 5"/>
          <p:cNvGrpSpPr>
            <a:grpSpLocks/>
          </p:cNvGrpSpPr>
          <p:nvPr/>
        </p:nvGrpSpPr>
        <p:grpSpPr bwMode="auto">
          <a:xfrm>
            <a:off x="2584450" y="5957888"/>
            <a:ext cx="5362575" cy="641350"/>
            <a:chOff x="2584450" y="5958497"/>
            <a:chExt cx="5362389" cy="641372"/>
          </a:xfrm>
        </p:grpSpPr>
        <p:graphicFrame>
          <p:nvGraphicFramePr>
            <p:cNvPr id="17477" name="Objeto 4"/>
            <p:cNvGraphicFramePr>
              <a:graphicFrameLocks noChangeAspect="1"/>
            </p:cNvGraphicFramePr>
            <p:nvPr>
              <p:extLst>
                <p:ext uri="{D42A27DB-BD31-4B8C-83A1-F6EECF244321}">
                  <p14:modId xmlns:p14="http://schemas.microsoft.com/office/powerpoint/2010/main" val="3079380517"/>
                </p:ext>
              </p:extLst>
            </p:nvPr>
          </p:nvGraphicFramePr>
          <p:xfrm>
            <a:off x="5608533" y="5958497"/>
            <a:ext cx="2338306" cy="641372"/>
          </p:xfrm>
          <a:graphic>
            <a:graphicData uri="http://schemas.openxmlformats.org/presentationml/2006/ole">
              <mc:AlternateContent xmlns:mc="http://schemas.openxmlformats.org/markup-compatibility/2006">
                <mc:Choice xmlns:v="urn:schemas-microsoft-com:vml" Requires="v">
                  <p:oleObj name="Equation" r:id="rId6" imgW="1434960" imgH="393480" progId="Equation.DSMT4">
                    <p:embed/>
                  </p:oleObj>
                </mc:Choice>
                <mc:Fallback>
                  <p:oleObj name="Equation" r:id="rId6" imgW="1434960" imgH="393480" progId="Equation.DSMT4">
                    <p:embed/>
                    <p:pic>
                      <p:nvPicPr>
                        <p:cNvPr id="17477" name="Objeto 4"/>
                        <p:cNvPicPr>
                          <a:picLocks noChangeAspect="1" noChangeArrowheads="1"/>
                        </p:cNvPicPr>
                        <p:nvPr/>
                      </p:nvPicPr>
                      <p:blipFill>
                        <a:blip r:embed="rId7"/>
                        <a:srcRect/>
                        <a:stretch>
                          <a:fillRect/>
                        </a:stretch>
                      </p:blipFill>
                      <p:spPr bwMode="auto">
                        <a:xfrm>
                          <a:off x="5608533" y="5958497"/>
                          <a:ext cx="2338306" cy="64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78" name="Text Box 362"/>
            <p:cNvSpPr txBox="1">
              <a:spLocks noChangeArrowheads="1"/>
            </p:cNvSpPr>
            <p:nvPr/>
          </p:nvSpPr>
          <p:spPr bwMode="auto">
            <a:xfrm>
              <a:off x="2584450" y="6117927"/>
              <a:ext cx="29979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r" eaLnBrk="1" hangingPunct="1">
                <a:spcBef>
                  <a:spcPct val="0"/>
                </a:spcBef>
                <a:buFontTx/>
                <a:buNone/>
              </a:pPr>
              <a:r>
                <a:rPr lang="pt-BR" altLang="pt-BR" sz="1600" dirty="0">
                  <a:latin typeface="Tahoma" panose="020B0604030504040204" pitchFamily="34" charset="0"/>
                </a:rPr>
                <a:t>Erro de omissão da classe B </a:t>
              </a:r>
              <a:r>
                <a:rPr lang="pt-BR" altLang="pt-BR" sz="1600" dirty="0">
                  <a:latin typeface="Times New Roman" charset="0"/>
                  <a:cs typeface="Times New Roman" charset="0"/>
                </a:rPr>
                <a:t>=</a:t>
              </a:r>
              <a:endParaRPr lang="pt-BR" altLang="pt-BR" sz="1600" dirty="0">
                <a:latin typeface="Tahoma" panose="020B0604030504040204" pitchFamily="34" charset="0"/>
              </a:endParaRPr>
            </a:p>
          </p:txBody>
        </p:sp>
      </p:grpSp>
      <p:sp>
        <p:nvSpPr>
          <p:cNvPr id="17475" name="CaixaDeTexto 22"/>
          <p:cNvSpPr txBox="1">
            <a:spLocks noChangeArrowheads="1"/>
          </p:cNvSpPr>
          <p:nvPr/>
        </p:nvSpPr>
        <p:spPr bwMode="auto">
          <a:xfrm>
            <a:off x="107950" y="2708275"/>
            <a:ext cx="18716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solidFill>
                  <a:srgbClr val="FF0000"/>
                </a:solidFill>
                <a:latin typeface="Tahoma" panose="020B0604030504040204" pitchFamily="34" charset="0"/>
              </a:rPr>
              <a:t>Ponto de vista do Produtor</a:t>
            </a:r>
          </a:p>
          <a:p>
            <a:pPr algn="ctr" eaLnBrk="1" hangingPunct="1">
              <a:spcBef>
                <a:spcPct val="0"/>
              </a:spcBef>
              <a:buFontTx/>
              <a:buNone/>
            </a:pPr>
            <a:r>
              <a:rPr lang="pt-BR" altLang="pt-BR" sz="1200" dirty="0">
                <a:solidFill>
                  <a:srgbClr val="FF0000"/>
                </a:solidFill>
                <a:latin typeface="Tahoma" panose="020B0604030504040204" pitchFamily="34" charset="0"/>
              </a:rPr>
              <a:t>(Referência)</a:t>
            </a:r>
          </a:p>
          <a:p>
            <a:pPr algn="ctr" eaLnBrk="1" hangingPunct="1">
              <a:spcBef>
                <a:spcPct val="0"/>
              </a:spcBef>
              <a:buFontTx/>
              <a:buNone/>
            </a:pPr>
            <a:endParaRPr lang="pt-BR" altLang="pt-BR" sz="1200" dirty="0">
              <a:latin typeface="Tahoma" panose="020B0604030504040204" pitchFamily="34" charset="0"/>
            </a:endParaRPr>
          </a:p>
          <a:p>
            <a:pPr algn="ctr" eaLnBrk="1" hangingPunct="1">
              <a:spcBef>
                <a:spcPct val="0"/>
              </a:spcBef>
              <a:buFontTx/>
              <a:buNone/>
            </a:pPr>
            <a:r>
              <a:rPr lang="pt-BR" altLang="pt-BR" sz="1200" dirty="0">
                <a:latin typeface="Tahoma" panose="020B0604030504040204" pitchFamily="34" charset="0"/>
              </a:rPr>
              <a:t>Quanto da classe </a:t>
            </a:r>
            <a:r>
              <a:rPr lang="pt-BR" altLang="pt-BR" sz="1200" i="1" dirty="0">
                <a:latin typeface="Times New Roman" pitchFamily="18" charset="0"/>
                <a:cs typeface="Times New Roman" pitchFamily="18" charset="0"/>
              </a:rPr>
              <a:t>k</a:t>
            </a:r>
            <a:r>
              <a:rPr lang="pt-BR" altLang="pt-BR" sz="1200" dirty="0">
                <a:latin typeface="Tahoma" panose="020B0604030504040204" pitchFamily="34" charset="0"/>
              </a:rPr>
              <a:t> foi identificada corretamente pelo classificador?</a:t>
            </a:r>
          </a:p>
        </p:txBody>
      </p:sp>
      <p:sp>
        <p:nvSpPr>
          <p:cNvPr id="3" name="Espaço Reservado para Número de Slide 2"/>
          <p:cNvSpPr>
            <a:spLocks noGrp="1"/>
          </p:cNvSpPr>
          <p:nvPr>
            <p:ph type="sldNum" sz="quarter" idx="12"/>
          </p:nvPr>
        </p:nvSpPr>
        <p:spPr/>
        <p:txBody>
          <a:bodyPr/>
          <a:lstStyle/>
          <a:p>
            <a:pPr>
              <a:defRPr/>
            </a:pPr>
            <a:fld id="{D5842F0D-5865-49C7-B022-D01B4E427B37}" type="slidenum">
              <a:rPr lang="pt-BR"/>
              <a:pPr>
                <a:defRPr/>
              </a:pPr>
              <a:t>23</a:t>
            </a:fld>
            <a:endParaRPr lang="pt-BR"/>
          </a:p>
        </p:txBody>
      </p:sp>
    </p:spTree>
    <p:extLst>
      <p:ext uri="{BB962C8B-B14F-4D97-AF65-F5344CB8AC3E}">
        <p14:creationId xmlns:p14="http://schemas.microsoft.com/office/powerpoint/2010/main" val="1269664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7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82" grpId="0" autoUpdateAnimBg="0"/>
      <p:bldP spid="17" grpId="0" autoUpdateAnimBg="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3"/>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7522" name="Rectangle 2"/>
          <p:cNvSpPr>
            <a:spLocks noGrp="1" noChangeArrowheads="1"/>
          </p:cNvSpPr>
          <p:nvPr>
            <p:ph type="title"/>
          </p:nvPr>
        </p:nvSpPr>
        <p:spPr/>
        <p:txBody>
          <a:bodyPr/>
          <a:lstStyle/>
          <a:p>
            <a:pPr eaLnBrk="1" hangingPunct="1">
              <a:defRPr/>
            </a:pPr>
            <a:r>
              <a:rPr lang="pt-BR" dirty="0"/>
              <a:t>Avaliação da Exatidão por Classe</a:t>
            </a:r>
          </a:p>
        </p:txBody>
      </p:sp>
      <p:sp>
        <p:nvSpPr>
          <p:cNvPr id="107882" name="Text Box 362"/>
          <p:cNvSpPr txBox="1">
            <a:spLocks noChangeArrowheads="1"/>
          </p:cNvSpPr>
          <p:nvPr/>
        </p:nvSpPr>
        <p:spPr bwMode="auto">
          <a:xfrm>
            <a:off x="3081715" y="4730750"/>
            <a:ext cx="3211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r" eaLnBrk="1" hangingPunct="1">
              <a:spcBef>
                <a:spcPct val="0"/>
              </a:spcBef>
              <a:buFontTx/>
              <a:buNone/>
            </a:pPr>
            <a:r>
              <a:rPr lang="pt-BR" altLang="pt-BR" sz="1600" dirty="0">
                <a:latin typeface="Tahoma" panose="020B0604030504040204" pitchFamily="34" charset="0"/>
              </a:rPr>
              <a:t>Exatidão do Usuário da classe </a:t>
            </a:r>
            <a:r>
              <a:rPr lang="pt-BR" altLang="pt-BR" sz="1600" i="1" dirty="0">
                <a:latin typeface="Times New Roman" charset="0"/>
                <a:cs typeface="Times New Roman" charset="0"/>
              </a:rPr>
              <a:t>k</a:t>
            </a:r>
            <a:r>
              <a:rPr lang="pt-BR" altLang="pt-BR" sz="1600" dirty="0">
                <a:latin typeface="Tahoma" panose="020B0604030504040204" pitchFamily="34" charset="0"/>
              </a:rPr>
              <a:t> </a:t>
            </a:r>
            <a:r>
              <a:rPr lang="pt-BR" altLang="pt-BR" sz="1600" dirty="0">
                <a:latin typeface="Times New Roman" charset="0"/>
                <a:cs typeface="Times New Roman" charset="0"/>
              </a:rPr>
              <a:t>=</a:t>
            </a:r>
            <a:endParaRPr lang="pt-BR" altLang="pt-BR" sz="1600" dirty="0">
              <a:latin typeface="Tahoma" panose="020B0604030504040204" pitchFamily="34" charset="0"/>
            </a:endParaRPr>
          </a:p>
        </p:txBody>
      </p:sp>
      <p:graphicFrame>
        <p:nvGraphicFramePr>
          <p:cNvPr id="107883" name="Object 363"/>
          <p:cNvGraphicFramePr>
            <a:graphicFrameLocks noChangeAspect="1"/>
          </p:cNvGraphicFramePr>
          <p:nvPr/>
        </p:nvGraphicFramePr>
        <p:xfrm>
          <a:off x="6297613" y="4572000"/>
          <a:ext cx="433387" cy="701675"/>
        </p:xfrm>
        <a:graphic>
          <a:graphicData uri="http://schemas.openxmlformats.org/presentationml/2006/ole">
            <mc:AlternateContent xmlns:mc="http://schemas.openxmlformats.org/markup-compatibility/2006">
              <mc:Choice xmlns:v="urn:schemas-microsoft-com:vml" Requires="v">
                <p:oleObj name="Equation" r:id="rId2" imgW="266469" imgH="431425" progId="Equation.DSMT4">
                  <p:embed/>
                </p:oleObj>
              </mc:Choice>
              <mc:Fallback>
                <p:oleObj name="Equation" r:id="rId2" imgW="266469" imgH="431425" progId="Equation.DSMT4">
                  <p:embed/>
                  <p:pic>
                    <p:nvPicPr>
                      <p:cNvPr id="107883" name="Object 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4572000"/>
                        <a:ext cx="4333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362"/>
          <p:cNvSpPr txBox="1">
            <a:spLocks noChangeArrowheads="1"/>
          </p:cNvSpPr>
          <p:nvPr/>
        </p:nvSpPr>
        <p:spPr bwMode="auto">
          <a:xfrm>
            <a:off x="3059179" y="5468938"/>
            <a:ext cx="32431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r" eaLnBrk="1" hangingPunct="1">
              <a:spcBef>
                <a:spcPct val="0"/>
              </a:spcBef>
              <a:buFontTx/>
              <a:buNone/>
            </a:pPr>
            <a:r>
              <a:rPr lang="pt-BR" altLang="pt-BR" sz="1600" dirty="0">
                <a:latin typeface="Tahoma" panose="020B0604030504040204" pitchFamily="34" charset="0"/>
              </a:rPr>
              <a:t>Exatidão do Usuário da classe B </a:t>
            </a:r>
            <a:r>
              <a:rPr lang="pt-BR" altLang="pt-BR" sz="1600" dirty="0">
                <a:latin typeface="Times New Roman" charset="0"/>
                <a:cs typeface="Times New Roman" charset="0"/>
              </a:rPr>
              <a:t>=</a:t>
            </a:r>
            <a:endParaRPr lang="pt-BR" altLang="pt-BR" sz="1600" dirty="0">
              <a:latin typeface="Tahoma" panose="020B0604030504040204" pitchFamily="34" charset="0"/>
            </a:endParaRPr>
          </a:p>
        </p:txBody>
      </p:sp>
      <p:sp>
        <p:nvSpPr>
          <p:cNvPr id="18494" name="Retângulo 9"/>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sp>
        <p:nvSpPr>
          <p:cNvPr id="11" name="Retângulo 10"/>
          <p:cNvSpPr>
            <a:spLocks noChangeArrowheads="1"/>
          </p:cNvSpPr>
          <p:nvPr/>
        </p:nvSpPr>
        <p:spPr bwMode="auto">
          <a:xfrm>
            <a:off x="4103688" y="2806700"/>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2" name="Retângulo 11"/>
          <p:cNvSpPr>
            <a:spLocks noChangeArrowheads="1"/>
          </p:cNvSpPr>
          <p:nvPr/>
        </p:nvSpPr>
        <p:spPr bwMode="auto">
          <a:xfrm>
            <a:off x="6346825" y="2806700"/>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aphicFrame>
        <p:nvGraphicFramePr>
          <p:cNvPr id="13" name="Object 3"/>
          <p:cNvGraphicFramePr>
            <a:graphicFrameLocks noChangeAspect="1"/>
          </p:cNvGraphicFramePr>
          <p:nvPr>
            <p:extLst>
              <p:ext uri="{D42A27DB-BD31-4B8C-83A1-F6EECF244321}">
                <p14:modId xmlns:p14="http://schemas.microsoft.com/office/powerpoint/2010/main" val="3435506946"/>
              </p:ext>
            </p:extLst>
          </p:nvPr>
        </p:nvGraphicFramePr>
        <p:xfrm>
          <a:off x="6292850" y="5308600"/>
          <a:ext cx="1258888" cy="639763"/>
        </p:xfrm>
        <a:graphic>
          <a:graphicData uri="http://schemas.openxmlformats.org/presentationml/2006/ole">
            <mc:AlternateContent xmlns:mc="http://schemas.openxmlformats.org/markup-compatibility/2006">
              <mc:Choice xmlns:v="urn:schemas-microsoft-com:vml" Requires="v">
                <p:oleObj name="Equation" r:id="rId4" imgW="774360" imgH="393480" progId="Equation.DSMT4">
                  <p:embed/>
                </p:oleObj>
              </mc:Choice>
              <mc:Fallback>
                <p:oleObj name="Equation" r:id="rId4" imgW="774360" imgH="393480" progId="Equation.DSMT4">
                  <p:embed/>
                  <p:pic>
                    <p:nvPicPr>
                      <p:cNvPr id="13" name="Object 3"/>
                      <p:cNvPicPr>
                        <a:picLocks noChangeAspect="1" noChangeArrowheads="1"/>
                      </p:cNvPicPr>
                      <p:nvPr/>
                    </p:nvPicPr>
                    <p:blipFill>
                      <a:blip r:embed="rId5"/>
                      <a:srcRect/>
                      <a:stretch>
                        <a:fillRect/>
                      </a:stretch>
                    </p:blipFill>
                    <p:spPr bwMode="auto">
                      <a:xfrm>
                        <a:off x="6292850" y="5308600"/>
                        <a:ext cx="125888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upo 17"/>
          <p:cNvGrpSpPr>
            <a:grpSpLocks/>
          </p:cNvGrpSpPr>
          <p:nvPr/>
        </p:nvGrpSpPr>
        <p:grpSpPr bwMode="auto">
          <a:xfrm>
            <a:off x="1520825" y="5957888"/>
            <a:ext cx="6416675" cy="641350"/>
            <a:chOff x="1520056" y="5958497"/>
            <a:chExt cx="6417256" cy="641372"/>
          </a:xfrm>
        </p:grpSpPr>
        <p:graphicFrame>
          <p:nvGraphicFramePr>
            <p:cNvPr id="18501" name="Objeto 18"/>
            <p:cNvGraphicFramePr>
              <a:graphicFrameLocks noChangeAspect="1"/>
            </p:cNvGraphicFramePr>
            <p:nvPr>
              <p:extLst>
                <p:ext uri="{D42A27DB-BD31-4B8C-83A1-F6EECF244321}">
                  <p14:modId xmlns:p14="http://schemas.microsoft.com/office/powerpoint/2010/main" val="1266573412"/>
                </p:ext>
              </p:extLst>
            </p:nvPr>
          </p:nvGraphicFramePr>
          <p:xfrm>
            <a:off x="5619352" y="5958497"/>
            <a:ext cx="2317960" cy="641372"/>
          </p:xfrm>
          <a:graphic>
            <a:graphicData uri="http://schemas.openxmlformats.org/presentationml/2006/ole">
              <mc:AlternateContent xmlns:mc="http://schemas.openxmlformats.org/markup-compatibility/2006">
                <mc:Choice xmlns:v="urn:schemas-microsoft-com:vml" Requires="v">
                  <p:oleObj name="Equation" r:id="rId6" imgW="1422360" imgH="393480" progId="Equation.DSMT4">
                    <p:embed/>
                  </p:oleObj>
                </mc:Choice>
                <mc:Fallback>
                  <p:oleObj name="Equation" r:id="rId6" imgW="1422360" imgH="393480" progId="Equation.DSMT4">
                    <p:embed/>
                    <p:pic>
                      <p:nvPicPr>
                        <p:cNvPr id="18501" name="Objeto 18"/>
                        <p:cNvPicPr>
                          <a:picLocks noChangeAspect="1" noChangeArrowheads="1"/>
                        </p:cNvPicPr>
                        <p:nvPr/>
                      </p:nvPicPr>
                      <p:blipFill>
                        <a:blip r:embed="rId7"/>
                        <a:srcRect/>
                        <a:stretch>
                          <a:fillRect/>
                        </a:stretch>
                      </p:blipFill>
                      <p:spPr bwMode="auto">
                        <a:xfrm>
                          <a:off x="5619352" y="5958497"/>
                          <a:ext cx="2317960" cy="64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502" name="Text Box 362"/>
            <p:cNvSpPr txBox="1">
              <a:spLocks noChangeArrowheads="1"/>
            </p:cNvSpPr>
            <p:nvPr/>
          </p:nvSpPr>
          <p:spPr bwMode="auto">
            <a:xfrm>
              <a:off x="1520056" y="6117927"/>
              <a:ext cx="40623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r" eaLnBrk="1" hangingPunct="1">
                <a:spcBef>
                  <a:spcPct val="0"/>
                </a:spcBef>
                <a:buFontTx/>
                <a:buNone/>
              </a:pPr>
              <a:r>
                <a:rPr lang="pt-BR" altLang="pt-BR" sz="1600" dirty="0">
                  <a:latin typeface="Tahoma" panose="020B0604030504040204" pitchFamily="34" charset="0"/>
                </a:rPr>
                <a:t>Erro de comissão (inclusão) da classe B </a:t>
              </a:r>
              <a:r>
                <a:rPr lang="pt-BR" altLang="pt-BR" sz="1600" dirty="0">
                  <a:latin typeface="Times New Roman" charset="0"/>
                  <a:cs typeface="Times New Roman" charset="0"/>
                </a:rPr>
                <a:t>=</a:t>
              </a:r>
              <a:endParaRPr lang="pt-BR" altLang="pt-BR" sz="1600" dirty="0">
                <a:latin typeface="Tahoma" panose="020B0604030504040204" pitchFamily="34" charset="0"/>
              </a:endParaRPr>
            </a:p>
          </p:txBody>
        </p:sp>
      </p:grpSp>
      <p:sp>
        <p:nvSpPr>
          <p:cNvPr id="18499" name="CaixaDeTexto 20"/>
          <p:cNvSpPr txBox="1">
            <a:spLocks noChangeArrowheads="1"/>
          </p:cNvSpPr>
          <p:nvPr/>
        </p:nvSpPr>
        <p:spPr bwMode="auto">
          <a:xfrm>
            <a:off x="107950" y="2708275"/>
            <a:ext cx="18716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solidFill>
                  <a:srgbClr val="FF0000"/>
                </a:solidFill>
                <a:latin typeface="Tahoma" panose="020B0604030504040204" pitchFamily="34" charset="0"/>
              </a:rPr>
              <a:t>Ponto de vista do Usuário</a:t>
            </a:r>
            <a:br>
              <a:rPr lang="pt-BR" altLang="pt-BR" sz="1200" dirty="0">
                <a:solidFill>
                  <a:srgbClr val="FF0000"/>
                </a:solidFill>
                <a:latin typeface="Tahoma" panose="020B0604030504040204" pitchFamily="34" charset="0"/>
              </a:rPr>
            </a:br>
            <a:r>
              <a:rPr lang="pt-BR" altLang="pt-BR" sz="1200" dirty="0">
                <a:solidFill>
                  <a:srgbClr val="FF0000"/>
                </a:solidFill>
                <a:latin typeface="Tahoma" panose="020B0604030504040204" pitchFamily="34" charset="0"/>
              </a:rPr>
              <a:t>(Classificação)</a:t>
            </a:r>
          </a:p>
          <a:p>
            <a:pPr algn="ctr" eaLnBrk="1" hangingPunct="1">
              <a:spcBef>
                <a:spcPct val="0"/>
              </a:spcBef>
              <a:buFontTx/>
              <a:buNone/>
            </a:pPr>
            <a:endParaRPr lang="pt-BR" altLang="pt-BR" sz="1200" dirty="0">
              <a:latin typeface="Tahoma" panose="020B0604030504040204" pitchFamily="34" charset="0"/>
            </a:endParaRPr>
          </a:p>
          <a:p>
            <a:pPr algn="ctr" eaLnBrk="1" hangingPunct="1">
              <a:spcBef>
                <a:spcPct val="0"/>
              </a:spcBef>
              <a:buFontTx/>
              <a:buNone/>
            </a:pPr>
            <a:r>
              <a:rPr lang="pt-BR" altLang="pt-BR" sz="1200" dirty="0">
                <a:latin typeface="Tahoma" panose="020B0604030504040204" pitchFamily="34" charset="0"/>
              </a:rPr>
              <a:t>Quanto do que foi classificado como </a:t>
            </a:r>
            <a:r>
              <a:rPr lang="pt-BR" altLang="pt-BR" sz="1200" i="1" dirty="0">
                <a:latin typeface="Times New Roman" pitchFamily="18" charset="0"/>
                <a:cs typeface="Times New Roman" pitchFamily="18" charset="0"/>
              </a:rPr>
              <a:t>k</a:t>
            </a:r>
            <a:r>
              <a:rPr lang="pt-BR" altLang="pt-BR" sz="1200" dirty="0">
                <a:latin typeface="Tahoma" panose="020B0604030504040204" pitchFamily="34" charset="0"/>
              </a:rPr>
              <a:t> é realmente da classe </a:t>
            </a:r>
            <a:r>
              <a:rPr lang="pt-BR" altLang="pt-BR" sz="1200" i="1" dirty="0">
                <a:latin typeface="Times New Roman" pitchFamily="18" charset="0"/>
                <a:cs typeface="Times New Roman" pitchFamily="18" charset="0"/>
              </a:rPr>
              <a:t>k</a:t>
            </a:r>
            <a:r>
              <a:rPr lang="pt-BR" altLang="pt-BR" sz="1200" dirty="0">
                <a:latin typeface="Tahoma" panose="020B0604030504040204" pitchFamily="34" charset="0"/>
              </a:rPr>
              <a:t>?</a:t>
            </a:r>
          </a:p>
        </p:txBody>
      </p:sp>
      <p:sp>
        <p:nvSpPr>
          <p:cNvPr id="3" name="Espaço Reservado para Número de Slide 2"/>
          <p:cNvSpPr>
            <a:spLocks noGrp="1"/>
          </p:cNvSpPr>
          <p:nvPr>
            <p:ph type="sldNum" sz="quarter" idx="12"/>
          </p:nvPr>
        </p:nvSpPr>
        <p:spPr/>
        <p:txBody>
          <a:bodyPr/>
          <a:lstStyle/>
          <a:p>
            <a:pPr>
              <a:defRPr/>
            </a:pPr>
            <a:fld id="{E946728E-B112-440A-9150-711673C1A3D2}" type="slidenum">
              <a:rPr lang="pt-BR"/>
              <a:pPr>
                <a:defRPr/>
              </a:pPr>
              <a:t>24</a:t>
            </a:fld>
            <a:endParaRPr lang="pt-BR"/>
          </a:p>
        </p:txBody>
      </p:sp>
    </p:spTree>
    <p:extLst>
      <p:ext uri="{BB962C8B-B14F-4D97-AF65-F5344CB8AC3E}">
        <p14:creationId xmlns:p14="http://schemas.microsoft.com/office/powerpoint/2010/main" val="2048030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7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82" grpId="0" autoUpdateAnimBg="0"/>
      <p:bldP spid="17" grpId="0" autoUpdateAnimBg="0"/>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3"/>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7522" name="Rectangle 2"/>
          <p:cNvSpPr>
            <a:spLocks noGrp="1" noChangeArrowheads="1"/>
          </p:cNvSpPr>
          <p:nvPr>
            <p:ph type="title"/>
          </p:nvPr>
        </p:nvSpPr>
        <p:spPr/>
        <p:txBody>
          <a:bodyPr/>
          <a:lstStyle/>
          <a:p>
            <a:pPr eaLnBrk="1" hangingPunct="1">
              <a:defRPr/>
            </a:pPr>
            <a:r>
              <a:rPr lang="pt-BR" dirty="0"/>
              <a:t>Avaliação da Exatidão por Classe</a:t>
            </a:r>
          </a:p>
        </p:txBody>
      </p:sp>
      <p:sp>
        <p:nvSpPr>
          <p:cNvPr id="18494" name="Retângulo 9"/>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sp>
        <p:nvSpPr>
          <p:cNvPr id="3" name="Espaço Reservado para Número de Slide 2"/>
          <p:cNvSpPr>
            <a:spLocks noGrp="1"/>
          </p:cNvSpPr>
          <p:nvPr>
            <p:ph type="sldNum" sz="quarter" idx="12"/>
          </p:nvPr>
        </p:nvSpPr>
        <p:spPr/>
        <p:txBody>
          <a:bodyPr/>
          <a:lstStyle/>
          <a:p>
            <a:pPr>
              <a:defRPr/>
            </a:pPr>
            <a:fld id="{E946728E-B112-440A-9150-711673C1A3D2}" type="slidenum">
              <a:rPr lang="pt-BR"/>
              <a:pPr>
                <a:defRPr/>
              </a:pPr>
              <a:t>25</a:t>
            </a:fld>
            <a:endParaRPr lang="pt-BR"/>
          </a:p>
        </p:txBody>
      </p:sp>
      <p:graphicFrame>
        <p:nvGraphicFramePr>
          <p:cNvPr id="18" name="Tabela 17"/>
          <p:cNvGraphicFramePr>
            <a:graphicFrameLocks noGrp="1"/>
          </p:cNvGraphicFramePr>
          <p:nvPr>
            <p:extLst>
              <p:ext uri="{D42A27DB-BD31-4B8C-83A1-F6EECF244321}">
                <p14:modId xmlns:p14="http://schemas.microsoft.com/office/powerpoint/2010/main" val="131427959"/>
              </p:ext>
            </p:extLst>
          </p:nvPr>
        </p:nvGraphicFramePr>
        <p:xfrm>
          <a:off x="323528" y="4725144"/>
          <a:ext cx="4392486" cy="1423031"/>
        </p:xfrm>
        <a:graphic>
          <a:graphicData uri="http://schemas.openxmlformats.org/drawingml/2006/table">
            <a:tbl>
              <a:tblPr>
                <a:tableStyleId>{5C22544A-7EE6-4342-B048-85BDC9FD1C3A}</a:tableStyleId>
              </a:tblPr>
              <a:tblGrid>
                <a:gridCol w="811882">
                  <a:extLst>
                    <a:ext uri="{9D8B030D-6E8A-4147-A177-3AD203B41FA5}">
                      <a16:colId xmlns:a16="http://schemas.microsoft.com/office/drawing/2014/main" val="20000"/>
                    </a:ext>
                  </a:extLst>
                </a:gridCol>
                <a:gridCol w="895151">
                  <a:extLst>
                    <a:ext uri="{9D8B030D-6E8A-4147-A177-3AD203B41FA5}">
                      <a16:colId xmlns:a16="http://schemas.microsoft.com/office/drawing/2014/main" val="20001"/>
                    </a:ext>
                  </a:extLst>
                </a:gridCol>
                <a:gridCol w="895151">
                  <a:extLst>
                    <a:ext uri="{9D8B030D-6E8A-4147-A177-3AD203B41FA5}">
                      <a16:colId xmlns:a16="http://schemas.microsoft.com/office/drawing/2014/main" val="20002"/>
                    </a:ext>
                  </a:extLst>
                </a:gridCol>
                <a:gridCol w="895151">
                  <a:extLst>
                    <a:ext uri="{9D8B030D-6E8A-4147-A177-3AD203B41FA5}">
                      <a16:colId xmlns:a16="http://schemas.microsoft.com/office/drawing/2014/main" val="20003"/>
                    </a:ext>
                  </a:extLst>
                </a:gridCol>
                <a:gridCol w="895151">
                  <a:extLst>
                    <a:ext uri="{9D8B030D-6E8A-4147-A177-3AD203B41FA5}">
                      <a16:colId xmlns:a16="http://schemas.microsoft.com/office/drawing/2014/main" val="20004"/>
                    </a:ext>
                  </a:extLst>
                </a:gridCol>
              </a:tblGrid>
              <a:tr h="216770">
                <a:tc rowSpan="2">
                  <a:txBody>
                    <a:bodyPr/>
                    <a:lstStyle/>
                    <a:p>
                      <a:pPr algn="ctr" fontAlgn="ctr"/>
                      <a:r>
                        <a:rPr lang="pt-BR" sz="1300" u="none" strike="noStrike" dirty="0">
                          <a:effectLst/>
                          <a:latin typeface="Tahoma" panose="020B0604030504040204" pitchFamily="34" charset="0"/>
                        </a:rPr>
                        <a:t>Classe</a:t>
                      </a:r>
                      <a:endParaRPr lang="pt-BR" sz="1300" b="0" i="0" u="none" strike="noStrike" dirty="0">
                        <a:effectLst/>
                        <a:latin typeface="Times New Roman"/>
                      </a:endParaRPr>
                    </a:p>
                  </a:txBody>
                  <a:tcPr marL="12751" marR="12751" marT="12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u="none" strike="noStrike" dirty="0">
                          <a:effectLst/>
                          <a:latin typeface="Tahoma" panose="020B0604030504040204" pitchFamily="34" charset="0"/>
                        </a:rPr>
                        <a:t>exatidão</a:t>
                      </a:r>
                      <a:endParaRPr lang="pt-BR" sz="1200" b="1" i="1" u="none" strike="noStrike" dirty="0">
                        <a:effectLst/>
                        <a:latin typeface="Times New Roman"/>
                      </a:endParaRPr>
                    </a:p>
                  </a:txBody>
                  <a:tcPr marL="12751" marR="12751" marT="1275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pt-BR" sz="1200" u="none" strike="noStrike" dirty="0">
                          <a:effectLst/>
                          <a:latin typeface="Tahoma" panose="020B0604030504040204" pitchFamily="34" charset="0"/>
                        </a:rPr>
                        <a:t>erro</a:t>
                      </a:r>
                      <a:endParaRPr lang="pt-BR" sz="1200" b="1" i="1" u="none" strike="noStrike" dirty="0">
                        <a:effectLst/>
                        <a:latin typeface="Times New Roman"/>
                      </a:endParaRPr>
                    </a:p>
                  </a:txBody>
                  <a:tcPr marL="12751" marR="12751" marT="1275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pt-BR" sz="1200" u="none" strike="noStrike" dirty="0">
                          <a:effectLst/>
                          <a:latin typeface="Tahoma" panose="020B0604030504040204" pitchFamily="34" charset="0"/>
                        </a:rPr>
                        <a:t>exatidão</a:t>
                      </a:r>
                      <a:endParaRPr lang="pt-BR" sz="1200" b="1" i="1" u="none" strike="noStrike" dirty="0">
                        <a:effectLst/>
                        <a:latin typeface="Times New Roman"/>
                      </a:endParaRPr>
                    </a:p>
                  </a:txBody>
                  <a:tcPr marL="12751" marR="12751" marT="1275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pt-BR" sz="1200" u="none" strike="noStrike" dirty="0">
                          <a:effectLst/>
                          <a:latin typeface="Tahoma" panose="020B0604030504040204" pitchFamily="34" charset="0"/>
                        </a:rPr>
                        <a:t>erro</a:t>
                      </a:r>
                      <a:endParaRPr lang="pt-BR" sz="1200" b="1" i="1" u="none" strike="noStrike" dirty="0">
                        <a:effectLst/>
                        <a:latin typeface="Times New Roman"/>
                      </a:endParaRPr>
                    </a:p>
                  </a:txBody>
                  <a:tcPr marL="12751" marR="12751" marT="1275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339181">
                <a:tc vMerge="1">
                  <a:txBody>
                    <a:bodyPr/>
                    <a:lstStyle/>
                    <a:p>
                      <a:endParaRPr lang="pt-BR"/>
                    </a:p>
                  </a:txBody>
                  <a:tcPr/>
                </a:tc>
                <a:tc>
                  <a:txBody>
                    <a:bodyPr/>
                    <a:lstStyle/>
                    <a:p>
                      <a:pPr algn="ctr" fontAlgn="b"/>
                      <a:r>
                        <a:rPr lang="pt-BR" sz="1200" u="none" strike="noStrike" dirty="0">
                          <a:effectLst/>
                          <a:latin typeface="Tahoma" panose="020B0604030504040204" pitchFamily="34" charset="0"/>
                        </a:rPr>
                        <a:t>produtor</a:t>
                      </a:r>
                      <a:endParaRPr lang="pt-BR" sz="1200" b="1" i="1" u="none" strike="noStrike" dirty="0">
                        <a:effectLst/>
                        <a:latin typeface="Times New Roman"/>
                      </a:endParaRPr>
                    </a:p>
                  </a:txBody>
                  <a:tcPr marL="12751" marR="12751" marT="1275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pt-BR" sz="1200" u="none" strike="noStrike" dirty="0">
                          <a:effectLst/>
                          <a:latin typeface="Tahoma" panose="020B0604030504040204" pitchFamily="34" charset="0"/>
                        </a:rPr>
                        <a:t>omissão</a:t>
                      </a:r>
                      <a:endParaRPr lang="pt-BR" sz="1200" b="1" i="1" u="none" strike="noStrike" dirty="0">
                        <a:effectLst/>
                        <a:latin typeface="Times New Roman"/>
                      </a:endParaRPr>
                    </a:p>
                  </a:txBody>
                  <a:tcPr marL="12751" marR="12751" marT="1275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pt-BR" sz="1200" u="none" strike="noStrike" dirty="0">
                          <a:effectLst/>
                          <a:latin typeface="Tahoma" panose="020B0604030504040204" pitchFamily="34" charset="0"/>
                        </a:rPr>
                        <a:t>usuário</a:t>
                      </a:r>
                      <a:endParaRPr lang="pt-BR" sz="1200" b="1" i="1" u="none" strike="noStrike" dirty="0">
                        <a:effectLst/>
                        <a:latin typeface="Times New Roman"/>
                      </a:endParaRPr>
                    </a:p>
                  </a:txBody>
                  <a:tcPr marL="12751" marR="12751" marT="1275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pt-BR" sz="1200" u="none" strike="noStrike" dirty="0">
                          <a:effectLst/>
                          <a:latin typeface="Tahoma" panose="020B0604030504040204" pitchFamily="34" charset="0"/>
                        </a:rPr>
                        <a:t>inclusão</a:t>
                      </a:r>
                      <a:endParaRPr lang="pt-BR" sz="1200" b="1" i="1" u="none" strike="noStrike" dirty="0">
                        <a:effectLst/>
                        <a:latin typeface="Times New Roman"/>
                      </a:endParaRPr>
                    </a:p>
                  </a:txBody>
                  <a:tcPr marL="12751" marR="12751" marT="1275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6770">
                <a:tc>
                  <a:txBody>
                    <a:bodyPr/>
                    <a:lstStyle/>
                    <a:p>
                      <a:pPr algn="ctr" fontAlgn="b"/>
                      <a:r>
                        <a:rPr lang="pt-BR" sz="1300" b="0" i="0" u="none" strike="noStrike" dirty="0">
                          <a:effectLst/>
                          <a:latin typeface="Tahoma" panose="020B0604030504040204" pitchFamily="34" charset="0"/>
                        </a:rPr>
                        <a:t>A</a:t>
                      </a:r>
                      <a:endParaRPr lang="pt-BR" sz="1300" b="0" i="0" u="none" strike="noStrike" dirty="0">
                        <a:effectLst/>
                        <a:latin typeface="Times New Roman"/>
                      </a:endParaRPr>
                    </a:p>
                  </a:txBody>
                  <a:tcPr marL="12751" marR="12751" marT="12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pt-BR" sz="1300" b="0" i="0" u="none" strike="noStrike" dirty="0">
                          <a:effectLst/>
                          <a:latin typeface="Times New Roman" panose="02020603050405020304" pitchFamily="18" charset="0"/>
                          <a:cs typeface="Times New Roman" panose="02020603050405020304" pitchFamily="18" charset="0"/>
                        </a:rPr>
                        <a:t>61,9%</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pt-BR" sz="1300" b="0" i="0" u="none" strike="noStrike" dirty="0">
                          <a:effectLst/>
                          <a:latin typeface="Times New Roman" panose="02020603050405020304" pitchFamily="18" charset="0"/>
                          <a:cs typeface="Times New Roman" panose="02020603050405020304" pitchFamily="18" charset="0"/>
                        </a:rPr>
                        <a:t>38,1%</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61,9%</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38,1%</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16770">
                <a:tc>
                  <a:txBody>
                    <a:bodyPr/>
                    <a:lstStyle/>
                    <a:p>
                      <a:pPr algn="ctr" fontAlgn="b"/>
                      <a:r>
                        <a:rPr lang="pt-BR" sz="1300" b="0" i="0" u="none" strike="noStrike" dirty="0">
                          <a:effectLst/>
                          <a:latin typeface="Tahoma" panose="020B0604030504040204" pitchFamily="34" charset="0"/>
                        </a:rPr>
                        <a:t>B</a:t>
                      </a:r>
                      <a:endParaRPr lang="pt-BR" sz="1300" b="0" i="0" u="none" strike="noStrike" dirty="0">
                        <a:effectLst/>
                        <a:latin typeface="Times New Roman"/>
                      </a:endParaRPr>
                    </a:p>
                  </a:txBody>
                  <a:tcPr marL="12751" marR="12751" marT="12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43,5%</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pt-BR" sz="1300" b="0" i="0" u="none" strike="noStrike" dirty="0">
                          <a:effectLst/>
                          <a:latin typeface="Times New Roman" panose="02020603050405020304" pitchFamily="18" charset="0"/>
                          <a:cs typeface="Times New Roman" panose="02020603050405020304" pitchFamily="18" charset="0"/>
                        </a:rPr>
                        <a:t>56,5%</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47,6%</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pt-BR" sz="1300" b="0" i="0" u="none" strike="noStrike" dirty="0">
                          <a:effectLst/>
                          <a:latin typeface="Times New Roman" panose="02020603050405020304" pitchFamily="18" charset="0"/>
                          <a:cs typeface="Times New Roman" panose="02020603050405020304" pitchFamily="18" charset="0"/>
                        </a:rPr>
                        <a:t>52,4%</a:t>
                      </a: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216770">
                <a:tc>
                  <a:txBody>
                    <a:bodyPr/>
                    <a:lstStyle/>
                    <a:p>
                      <a:pPr algn="ctr" fontAlgn="b"/>
                      <a:r>
                        <a:rPr lang="pt-BR" sz="1300" u="none" strike="noStrike" dirty="0">
                          <a:effectLst/>
                          <a:latin typeface="Tahoma" panose="020B0604030504040204" pitchFamily="34" charset="0"/>
                        </a:rPr>
                        <a:t>C</a:t>
                      </a:r>
                      <a:endParaRPr lang="pt-BR" sz="1300" b="0" i="0" u="none" strike="noStrike" dirty="0">
                        <a:effectLst/>
                        <a:latin typeface="Times New Roman"/>
                      </a:endParaRPr>
                    </a:p>
                  </a:txBody>
                  <a:tcPr marL="12751" marR="12751" marT="12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0,0%</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pt-BR" sz="1300" b="0" i="0" u="none" strike="noStrike" dirty="0">
                          <a:effectLst/>
                          <a:latin typeface="Times New Roman" panose="02020603050405020304" pitchFamily="18" charset="0"/>
                          <a:cs typeface="Times New Roman" panose="02020603050405020304" pitchFamily="18" charset="0"/>
                        </a:rPr>
                        <a:t>75,0%</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25,0%</a:t>
                      </a: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216770">
                <a:tc>
                  <a:txBody>
                    <a:bodyPr/>
                    <a:lstStyle/>
                    <a:p>
                      <a:pPr algn="ctr" fontAlgn="b"/>
                      <a:r>
                        <a:rPr lang="pt-BR" sz="1300" u="none" strike="noStrike" dirty="0">
                          <a:effectLst/>
                          <a:latin typeface="Tahoma" panose="020B0604030504040204" pitchFamily="34" charset="0"/>
                        </a:rPr>
                        <a:t>D</a:t>
                      </a:r>
                      <a:endParaRPr lang="pt-BR" sz="1300" b="0" i="0" u="none" strike="noStrike" dirty="0">
                        <a:effectLst/>
                        <a:latin typeface="Times New Roman"/>
                      </a:endParaRPr>
                    </a:p>
                  </a:txBody>
                  <a:tcPr marL="12751" marR="12751" marT="12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82,1%</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pt-BR" sz="1300" b="0" i="0" u="none" strike="noStrike">
                          <a:effectLst/>
                          <a:latin typeface="Times New Roman" panose="02020603050405020304" pitchFamily="18" charset="0"/>
                          <a:cs typeface="Times New Roman" panose="02020603050405020304" pitchFamily="18" charset="0"/>
                        </a:rPr>
                        <a:t>17,9%</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pt-BR" sz="1300" b="0" i="0" u="none" strike="noStrike" dirty="0">
                          <a:effectLst/>
                          <a:latin typeface="Times New Roman" panose="02020603050405020304" pitchFamily="18" charset="0"/>
                          <a:cs typeface="Times New Roman" panose="02020603050405020304" pitchFamily="18" charset="0"/>
                        </a:rPr>
                        <a:t>100,0%</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pt-BR" sz="1300" b="0" i="0" u="none" strike="noStrike" dirty="0">
                          <a:effectLst/>
                          <a:latin typeface="Times New Roman" panose="02020603050405020304" pitchFamily="18" charset="0"/>
                          <a:cs typeface="Times New Roman" panose="02020603050405020304" pitchFamily="18" charset="0"/>
                        </a:rPr>
                        <a:t>0,0%</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Text Box 142"/>
          <p:cNvSpPr txBox="1">
            <a:spLocks noChangeArrowheads="1"/>
          </p:cNvSpPr>
          <p:nvPr/>
        </p:nvSpPr>
        <p:spPr bwMode="auto">
          <a:xfrm>
            <a:off x="282340" y="3610532"/>
            <a:ext cx="1800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400" dirty="0">
                <a:latin typeface="Tahoma" panose="020B0604030504040204" pitchFamily="34" charset="0"/>
              </a:rPr>
              <a:t>não é necessário apresentar a exatidão e o erro simultaneamente!</a:t>
            </a:r>
          </a:p>
        </p:txBody>
      </p:sp>
      <p:grpSp>
        <p:nvGrpSpPr>
          <p:cNvPr id="2" name="Grupo 1"/>
          <p:cNvGrpSpPr/>
          <p:nvPr/>
        </p:nvGrpSpPr>
        <p:grpSpPr>
          <a:xfrm>
            <a:off x="1182440" y="5647600"/>
            <a:ext cx="2519759" cy="357188"/>
            <a:chOff x="3558704" y="5647600"/>
            <a:chExt cx="2519759" cy="357188"/>
          </a:xfrm>
        </p:grpSpPr>
        <p:sp>
          <p:nvSpPr>
            <p:cNvPr id="19" name="Retângulo 18"/>
            <p:cNvSpPr>
              <a:spLocks noChangeArrowheads="1"/>
            </p:cNvSpPr>
            <p:nvPr/>
          </p:nvSpPr>
          <p:spPr bwMode="auto">
            <a:xfrm>
              <a:off x="3558704" y="5647600"/>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1" name="Retângulo 10"/>
            <p:cNvSpPr>
              <a:spLocks noChangeArrowheads="1"/>
            </p:cNvSpPr>
            <p:nvPr/>
          </p:nvSpPr>
          <p:spPr bwMode="auto">
            <a:xfrm>
              <a:off x="5364088" y="5647600"/>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grpSp>
        <p:nvGrpSpPr>
          <p:cNvPr id="4" name="Grupo 3"/>
          <p:cNvGrpSpPr/>
          <p:nvPr/>
        </p:nvGrpSpPr>
        <p:grpSpPr>
          <a:xfrm>
            <a:off x="1182440" y="5880124"/>
            <a:ext cx="2519759" cy="357188"/>
            <a:chOff x="3558704" y="5880124"/>
            <a:chExt cx="2519759" cy="357188"/>
          </a:xfrm>
        </p:grpSpPr>
        <p:sp>
          <p:nvSpPr>
            <p:cNvPr id="20" name="Retângulo 19"/>
            <p:cNvSpPr>
              <a:spLocks noChangeArrowheads="1"/>
            </p:cNvSpPr>
            <p:nvPr/>
          </p:nvSpPr>
          <p:spPr bwMode="auto">
            <a:xfrm>
              <a:off x="5364088" y="5880124"/>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3" name="Retângulo 12"/>
            <p:cNvSpPr>
              <a:spLocks noChangeArrowheads="1"/>
            </p:cNvSpPr>
            <p:nvPr/>
          </p:nvSpPr>
          <p:spPr bwMode="auto">
            <a:xfrm>
              <a:off x="3558704" y="5880124"/>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sp>
        <p:nvSpPr>
          <p:cNvPr id="15" name="Text Box 142"/>
          <p:cNvSpPr txBox="1">
            <a:spLocks noChangeArrowheads="1"/>
          </p:cNvSpPr>
          <p:nvPr/>
        </p:nvSpPr>
        <p:spPr bwMode="auto">
          <a:xfrm>
            <a:off x="4860032" y="4490536"/>
            <a:ext cx="40324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latin typeface="Tahoma" panose="020B0604030504040204" pitchFamily="34" charset="0"/>
              </a:rPr>
              <a:t>Classe C:</a:t>
            </a:r>
          </a:p>
          <a:p>
            <a:pPr eaLnBrk="1" hangingPunct="1">
              <a:spcBef>
                <a:spcPct val="0"/>
              </a:spcBef>
              <a:buFontTx/>
              <a:buNone/>
            </a:pPr>
            <a:r>
              <a:rPr lang="pt-BR" altLang="pt-BR" sz="1400" dirty="0">
                <a:latin typeface="Tahoma" panose="020B0604030504040204" pitchFamily="34" charset="0"/>
              </a:rPr>
              <a:t>tudo que é realmente C está no mapa, mas nem tudo que está no mapa como C é realmente C</a:t>
            </a:r>
          </a:p>
        </p:txBody>
      </p:sp>
      <p:sp>
        <p:nvSpPr>
          <p:cNvPr id="21" name="Text Box 142"/>
          <p:cNvSpPr txBox="1">
            <a:spLocks noChangeArrowheads="1"/>
          </p:cNvSpPr>
          <p:nvPr/>
        </p:nvSpPr>
        <p:spPr bwMode="auto">
          <a:xfrm>
            <a:off x="4845080" y="5183904"/>
            <a:ext cx="4047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latin typeface="Tahoma" panose="020B0604030504040204" pitchFamily="34" charset="0"/>
              </a:rPr>
              <a:t>Classe D:</a:t>
            </a:r>
          </a:p>
          <a:p>
            <a:pPr eaLnBrk="1" hangingPunct="1">
              <a:spcBef>
                <a:spcPct val="0"/>
              </a:spcBef>
              <a:buFontTx/>
              <a:buNone/>
            </a:pPr>
            <a:r>
              <a:rPr lang="pt-BR" altLang="pt-BR" sz="1400" dirty="0">
                <a:latin typeface="Tahoma" panose="020B0604030504040204" pitchFamily="34" charset="0"/>
              </a:rPr>
              <a:t>tudo que está no mapa como D é realmente D,</a:t>
            </a:r>
          </a:p>
          <a:p>
            <a:pPr eaLnBrk="1" hangingPunct="1">
              <a:spcBef>
                <a:spcPct val="0"/>
              </a:spcBef>
              <a:buFontTx/>
              <a:buNone/>
            </a:pPr>
            <a:r>
              <a:rPr lang="pt-BR" altLang="pt-BR" sz="1400" dirty="0">
                <a:latin typeface="Tahoma" panose="020B0604030504040204" pitchFamily="34" charset="0"/>
              </a:rPr>
              <a:t>mas nem tudo que é realmente D está no mapa</a:t>
            </a:r>
          </a:p>
        </p:txBody>
      </p:sp>
      <p:grpSp>
        <p:nvGrpSpPr>
          <p:cNvPr id="22" name="Grupo 21"/>
          <p:cNvGrpSpPr/>
          <p:nvPr/>
        </p:nvGrpSpPr>
        <p:grpSpPr>
          <a:xfrm>
            <a:off x="2082540" y="5219600"/>
            <a:ext cx="2519759" cy="357188"/>
            <a:chOff x="3558704" y="5647600"/>
            <a:chExt cx="2519759" cy="357188"/>
          </a:xfrm>
        </p:grpSpPr>
        <p:sp>
          <p:nvSpPr>
            <p:cNvPr id="23" name="Retângulo 22"/>
            <p:cNvSpPr>
              <a:spLocks noChangeArrowheads="1"/>
            </p:cNvSpPr>
            <p:nvPr/>
          </p:nvSpPr>
          <p:spPr bwMode="auto">
            <a:xfrm>
              <a:off x="3558704" y="5647600"/>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4" name="Retângulo 23"/>
            <p:cNvSpPr>
              <a:spLocks noChangeArrowheads="1"/>
            </p:cNvSpPr>
            <p:nvPr/>
          </p:nvSpPr>
          <p:spPr bwMode="auto">
            <a:xfrm>
              <a:off x="5364088" y="5647600"/>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sp>
        <p:nvSpPr>
          <p:cNvPr id="25" name="Text Box 142"/>
          <p:cNvSpPr txBox="1">
            <a:spLocks noChangeArrowheads="1"/>
          </p:cNvSpPr>
          <p:nvPr/>
        </p:nvSpPr>
        <p:spPr bwMode="auto">
          <a:xfrm>
            <a:off x="4860032" y="5877272"/>
            <a:ext cx="40324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latin typeface="Tahoma" panose="020B0604030504040204" pitchFamily="34" charset="0"/>
              </a:rPr>
              <a:t>Classe A:</a:t>
            </a:r>
          </a:p>
          <a:p>
            <a:pPr eaLnBrk="1" hangingPunct="1">
              <a:spcBef>
                <a:spcPct val="0"/>
              </a:spcBef>
              <a:buFontTx/>
              <a:buNone/>
            </a:pPr>
            <a:r>
              <a:rPr lang="pt-BR" altLang="pt-BR" sz="1400" dirty="0">
                <a:latin typeface="Tahoma" panose="020B0604030504040204" pitchFamily="34" charset="0"/>
              </a:rPr>
              <a:t>erros de omissão e inclusão se compensam. Apesar dos erros, o mapa estima bem a área ocupada por essa classe!</a:t>
            </a:r>
          </a:p>
        </p:txBody>
      </p:sp>
    </p:spTree>
    <p:extLst>
      <p:ext uri="{BB962C8B-B14F-4D97-AF65-F5344CB8AC3E}">
        <p14:creationId xmlns:p14="http://schemas.microsoft.com/office/powerpoint/2010/main" val="19472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5" grpId="0"/>
      <p:bldP spid="21"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7" name="Group 3"/>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5346" name="Rectangle 2"/>
          <p:cNvSpPr>
            <a:spLocks noGrp="1" noChangeArrowheads="1"/>
          </p:cNvSpPr>
          <p:nvPr>
            <p:ph type="title"/>
          </p:nvPr>
        </p:nvSpPr>
        <p:spPr/>
        <p:txBody>
          <a:bodyPr/>
          <a:lstStyle/>
          <a:p>
            <a:pPr eaLnBrk="1" hangingPunct="1">
              <a:defRPr/>
            </a:pPr>
            <a:r>
              <a:rPr lang="pt-BR" dirty="0"/>
              <a:t>Avaliação da Exatidão</a:t>
            </a:r>
          </a:p>
        </p:txBody>
      </p:sp>
      <p:sp>
        <p:nvSpPr>
          <p:cNvPr id="19515" name="Text Box 67"/>
          <p:cNvSpPr txBox="1">
            <a:spLocks noChangeArrowheads="1"/>
          </p:cNvSpPr>
          <p:nvPr/>
        </p:nvSpPr>
        <p:spPr bwMode="auto">
          <a:xfrm>
            <a:off x="2528888" y="5219700"/>
            <a:ext cx="2303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Exatidão Total </a:t>
            </a:r>
            <a:r>
              <a:rPr lang="pt-BR" altLang="pt-BR" sz="1800" dirty="0">
                <a:solidFill>
                  <a:srgbClr val="000000"/>
                </a:solidFill>
                <a:latin typeface="Times New Roman" charset="0"/>
                <a:cs typeface="Times New Roman" charset="0"/>
              </a:rPr>
              <a:t>= 74,5%</a:t>
            </a:r>
            <a:endParaRPr lang="pt-BR" altLang="pt-BR" sz="1600" dirty="0">
              <a:latin typeface="Tahoma" panose="020B0604030504040204" pitchFamily="34" charset="0"/>
            </a:endParaRPr>
          </a:p>
        </p:txBody>
      </p:sp>
      <p:sp>
        <p:nvSpPr>
          <p:cNvPr id="19516" name="Line 371"/>
          <p:cNvSpPr>
            <a:spLocks noChangeShapeType="1"/>
          </p:cNvSpPr>
          <p:nvPr/>
        </p:nvSpPr>
        <p:spPr bwMode="auto">
          <a:xfrm>
            <a:off x="3581400" y="2590800"/>
            <a:ext cx="2438400" cy="121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dirty="0">
              <a:latin typeface="Tahoma" panose="020B0604030504040204" pitchFamily="34" charset="0"/>
            </a:endParaRPr>
          </a:p>
        </p:txBody>
      </p:sp>
      <p:sp>
        <p:nvSpPr>
          <p:cNvPr id="19517" name="Retângulo 5"/>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sp>
        <p:nvSpPr>
          <p:cNvPr id="7" name="Text Box 133"/>
          <p:cNvSpPr txBox="1">
            <a:spLocks noChangeArrowheads="1"/>
          </p:cNvSpPr>
          <p:nvPr/>
        </p:nvSpPr>
        <p:spPr bwMode="auto">
          <a:xfrm>
            <a:off x="1835150" y="5876925"/>
            <a:ext cx="6143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E se a classificação fosse realizada de modo totalmente aleatório?</a:t>
            </a:r>
          </a:p>
        </p:txBody>
      </p:sp>
      <p:sp>
        <p:nvSpPr>
          <p:cNvPr id="2" name="Espaço Reservado para Número de Slide 1"/>
          <p:cNvSpPr>
            <a:spLocks noGrp="1"/>
          </p:cNvSpPr>
          <p:nvPr>
            <p:ph type="sldNum" sz="quarter" idx="12"/>
          </p:nvPr>
        </p:nvSpPr>
        <p:spPr/>
        <p:txBody>
          <a:bodyPr/>
          <a:lstStyle/>
          <a:p>
            <a:pPr>
              <a:defRPr/>
            </a:pPr>
            <a:fld id="{2508FFB1-5DF5-472F-90F2-7BE5016CAB5D}" type="slidenum">
              <a:rPr lang="pt-BR"/>
              <a:pPr>
                <a:defRPr/>
              </a:pPr>
              <a:t>26</a:t>
            </a:fld>
            <a:endParaRPr lang="pt-BR"/>
          </a:p>
        </p:txBody>
      </p:sp>
      <mc:AlternateContent xmlns:mc="http://schemas.openxmlformats.org/markup-compatibility/2006" xmlns:a14="http://schemas.microsoft.com/office/drawing/2010/main">
        <mc:Choice Requires="a14">
          <p:sp>
            <p:nvSpPr>
              <p:cNvPr id="9" name="CaixaDeTexto 8"/>
              <p:cNvSpPr txBox="1"/>
              <p:nvPr/>
            </p:nvSpPr>
            <p:spPr>
              <a:xfrm>
                <a:off x="1855617" y="6291904"/>
                <a:ext cx="2254848" cy="3404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sz="1400" b="0" i="1" smtClean="0">
                          <a:latin typeface="Cambria Math"/>
                        </a:rPr>
                        <m:t>𝑃</m:t>
                      </m:r>
                      <m:d>
                        <m:dPr>
                          <m:ctrlPr>
                            <a:rPr lang="pt-BR" sz="1400" b="0" i="1" smtClean="0">
                              <a:latin typeface="Cambria Math" panose="02040503050406030204" pitchFamily="18" charset="0"/>
                            </a:rPr>
                          </m:ctrlPr>
                        </m:dPr>
                        <m:e>
                          <m:sSub>
                            <m:sSubPr>
                              <m:ctrlPr>
                                <a:rPr lang="pt-BR" sz="1400" b="0" i="1" smtClean="0">
                                  <a:latin typeface="Cambria Math" panose="02040503050406030204" pitchFamily="18" charset="0"/>
                                </a:rPr>
                              </m:ctrlPr>
                            </m:sSubPr>
                            <m:e>
                              <m:r>
                                <a:rPr lang="pt-BR" sz="1400" b="0" i="1" smtClean="0">
                                  <a:latin typeface="Cambria Math"/>
                                </a:rPr>
                                <m:t>𝐶</m:t>
                              </m:r>
                            </m:e>
                            <m:sub>
                              <m:r>
                                <a:rPr lang="pt-BR" sz="1400" b="0" i="1" smtClean="0">
                                  <a:latin typeface="Cambria Math"/>
                                </a:rPr>
                                <m:t>𝑖</m:t>
                              </m:r>
                            </m:sub>
                          </m:sSub>
                          <m:r>
                            <a:rPr lang="pt-BR" sz="1400" b="0" i="1" smtClean="0">
                              <a:latin typeface="Cambria Math"/>
                              <a:ea typeface="Cambria Math"/>
                            </a:rPr>
                            <m:t>∩</m:t>
                          </m:r>
                          <m:sSub>
                            <m:sSubPr>
                              <m:ctrlPr>
                                <a:rPr lang="pt-BR" sz="1400" b="0" i="1" smtClean="0">
                                  <a:latin typeface="Cambria Math" panose="02040503050406030204" pitchFamily="18" charset="0"/>
                                  <a:ea typeface="Cambria Math"/>
                                </a:rPr>
                              </m:ctrlPr>
                            </m:sSubPr>
                            <m:e>
                              <m:r>
                                <a:rPr lang="pt-BR" sz="1400" b="0" i="1" smtClean="0">
                                  <a:latin typeface="Cambria Math"/>
                                  <a:ea typeface="Cambria Math"/>
                                </a:rPr>
                                <m:t>𝑅</m:t>
                              </m:r>
                            </m:e>
                            <m:sub>
                              <m:r>
                                <a:rPr lang="pt-BR" sz="1400" b="0" i="1" smtClean="0">
                                  <a:latin typeface="Cambria Math"/>
                                  <a:ea typeface="Cambria Math"/>
                                </a:rPr>
                                <m:t>𝑗</m:t>
                              </m:r>
                            </m:sub>
                          </m:sSub>
                        </m:e>
                      </m:d>
                      <m:r>
                        <a:rPr lang="pt-BR" sz="1400" b="0" i="1" smtClean="0">
                          <a:latin typeface="Cambria Math"/>
                          <a:ea typeface="Cambria Math"/>
                        </a:rPr>
                        <m:t>=</m:t>
                      </m:r>
                      <m:r>
                        <a:rPr lang="pt-BR" sz="1400" i="1">
                          <a:latin typeface="Cambria Math"/>
                        </a:rPr>
                        <m:t>𝑃</m:t>
                      </m:r>
                      <m:d>
                        <m:dPr>
                          <m:ctrlPr>
                            <a:rPr lang="pt-BR" sz="1400" i="1">
                              <a:latin typeface="Cambria Math" panose="02040503050406030204" pitchFamily="18" charset="0"/>
                            </a:rPr>
                          </m:ctrlPr>
                        </m:dPr>
                        <m:e>
                          <m:sSub>
                            <m:sSubPr>
                              <m:ctrlPr>
                                <a:rPr lang="pt-BR" sz="1400" i="1">
                                  <a:latin typeface="Cambria Math" panose="02040503050406030204" pitchFamily="18" charset="0"/>
                                </a:rPr>
                              </m:ctrlPr>
                            </m:sSubPr>
                            <m:e>
                              <m:r>
                                <a:rPr lang="pt-BR" sz="1400" i="1">
                                  <a:latin typeface="Cambria Math"/>
                                </a:rPr>
                                <m:t>𝐶</m:t>
                              </m:r>
                            </m:e>
                            <m:sub>
                              <m:r>
                                <a:rPr lang="pt-BR" sz="1400" b="0" i="1" smtClean="0">
                                  <a:latin typeface="Cambria Math"/>
                                </a:rPr>
                                <m:t>𝑖</m:t>
                              </m:r>
                            </m:sub>
                          </m:sSub>
                        </m:e>
                      </m:d>
                      <m:r>
                        <a:rPr lang="pt-BR" sz="1400" b="0" i="1" smtClean="0">
                          <a:latin typeface="Cambria Math"/>
                          <a:ea typeface="Cambria Math"/>
                        </a:rPr>
                        <m:t>.</m:t>
                      </m:r>
                      <m:r>
                        <a:rPr lang="pt-BR" sz="1400" i="1">
                          <a:latin typeface="Cambria Math"/>
                        </a:rPr>
                        <m:t>𝑃</m:t>
                      </m:r>
                      <m:d>
                        <m:dPr>
                          <m:ctrlPr>
                            <a:rPr lang="pt-BR" sz="1400" i="1">
                              <a:latin typeface="Cambria Math" panose="02040503050406030204" pitchFamily="18" charset="0"/>
                            </a:rPr>
                          </m:ctrlPr>
                        </m:dPr>
                        <m:e>
                          <m:sSub>
                            <m:sSubPr>
                              <m:ctrlPr>
                                <a:rPr lang="pt-BR" sz="1400" i="1">
                                  <a:latin typeface="Cambria Math" panose="02040503050406030204" pitchFamily="18" charset="0"/>
                                  <a:ea typeface="Cambria Math"/>
                                </a:rPr>
                              </m:ctrlPr>
                            </m:sSubPr>
                            <m:e>
                              <m:r>
                                <a:rPr lang="pt-BR" sz="1400" i="1">
                                  <a:latin typeface="Cambria Math"/>
                                  <a:ea typeface="Cambria Math"/>
                                </a:rPr>
                                <m:t>𝑅</m:t>
                              </m:r>
                            </m:e>
                            <m:sub>
                              <m:r>
                                <a:rPr lang="pt-BR" sz="1400" b="0" i="1" smtClean="0">
                                  <a:latin typeface="Cambria Math"/>
                                  <a:ea typeface="Cambria Math"/>
                                </a:rPr>
                                <m:t>𝑗</m:t>
                              </m:r>
                            </m:sub>
                          </m:sSub>
                        </m:e>
                      </m:d>
                    </m:oMath>
                  </m:oMathPara>
                </a14:m>
                <a:endParaRPr lang="pt-BR" sz="1400" dirty="0">
                  <a:latin typeface="Tahoma" panose="020B0604030504040204" pitchFamily="34" charset="0"/>
                </a:endParaRPr>
              </a:p>
            </p:txBody>
          </p:sp>
        </mc:Choice>
        <mc:Fallback xmlns="">
          <p:sp>
            <p:nvSpPr>
              <p:cNvPr id="9" name="CaixaDeTexto 8"/>
              <p:cNvSpPr txBox="1">
                <a:spLocks noRot="1" noChangeAspect="1" noMove="1" noResize="1" noEditPoints="1" noAdjustHandles="1" noChangeArrowheads="1" noChangeShapeType="1" noTextEdit="1"/>
              </p:cNvSpPr>
              <p:nvPr/>
            </p:nvSpPr>
            <p:spPr>
              <a:xfrm>
                <a:off x="1855617" y="6291904"/>
                <a:ext cx="2254848" cy="340478"/>
              </a:xfrm>
              <a:prstGeom prst="rect">
                <a:avLst/>
              </a:prstGeom>
              <a:blipFill>
                <a:blip r:embed="rId2"/>
                <a:stretch>
                  <a:fillRect b="-1786"/>
                </a:stretch>
              </a:blipFill>
            </p:spPr>
            <p:txBody>
              <a:bodyPr/>
              <a:lstStyle/>
              <a:p>
                <a:r>
                  <a:rPr lang="pt-BR">
                    <a:noFill/>
                  </a:rPr>
                  <a:t> </a:t>
                </a:r>
              </a:p>
            </p:txBody>
          </p:sp>
        </mc:Fallback>
      </mc:AlternateContent>
    </p:spTree>
    <p:extLst>
      <p:ext uri="{BB962C8B-B14F-4D97-AF65-F5344CB8AC3E}">
        <p14:creationId xmlns:p14="http://schemas.microsoft.com/office/powerpoint/2010/main" val="1505731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34" name="Rectangle 66"/>
          <p:cNvSpPr>
            <a:spLocks noGrp="1" noChangeArrowheads="1"/>
          </p:cNvSpPr>
          <p:nvPr>
            <p:ph type="title"/>
          </p:nvPr>
        </p:nvSpPr>
        <p:spPr/>
        <p:txBody>
          <a:bodyPr/>
          <a:lstStyle/>
          <a:p>
            <a:pPr eaLnBrk="1" hangingPunct="1">
              <a:defRPr/>
            </a:pPr>
            <a:r>
              <a:rPr lang="pt-BR" dirty="0"/>
              <a:t>Avaliação da Exatidão</a:t>
            </a:r>
          </a:p>
        </p:txBody>
      </p:sp>
      <p:sp>
        <p:nvSpPr>
          <p:cNvPr id="20595" name="Text Box 131"/>
          <p:cNvSpPr txBox="1">
            <a:spLocks noChangeArrowheads="1"/>
          </p:cNvSpPr>
          <p:nvPr/>
        </p:nvSpPr>
        <p:spPr bwMode="auto">
          <a:xfrm>
            <a:off x="2528888" y="5219700"/>
            <a:ext cx="1838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Exatidão Total </a:t>
            </a:r>
            <a:r>
              <a:rPr lang="pt-BR" altLang="pt-BR" sz="1800" dirty="0">
                <a:solidFill>
                  <a:srgbClr val="000000"/>
                </a:solidFill>
                <a:latin typeface="Times New Roman" charset="0"/>
                <a:cs typeface="Times New Roman" charset="0"/>
              </a:rPr>
              <a:t>=</a:t>
            </a:r>
            <a:r>
              <a:rPr lang="pt-BR" altLang="pt-BR" sz="1800" dirty="0">
                <a:solidFill>
                  <a:srgbClr val="000000"/>
                </a:solidFill>
                <a:latin typeface="Tahoma" panose="020B0604030504040204" pitchFamily="34" charset="0"/>
                <a:cs typeface="Times New Roman" charset="0"/>
              </a:rPr>
              <a:t> ?</a:t>
            </a:r>
            <a:endParaRPr lang="pt-BR" altLang="pt-BR" sz="1600" dirty="0">
              <a:latin typeface="Tahoma" panose="020B0604030504040204" pitchFamily="34" charset="0"/>
            </a:endParaRPr>
          </a:p>
        </p:txBody>
      </p:sp>
      <p:graphicFrame>
        <p:nvGraphicFramePr>
          <p:cNvPr id="186500" name="Object 132"/>
          <p:cNvGraphicFramePr>
            <a:graphicFrameLocks noChangeAspect="1"/>
          </p:cNvGraphicFramePr>
          <p:nvPr>
            <p:extLst>
              <p:ext uri="{D42A27DB-BD31-4B8C-83A1-F6EECF244321}">
                <p14:modId xmlns:p14="http://schemas.microsoft.com/office/powerpoint/2010/main" val="1433322890"/>
              </p:ext>
            </p:extLst>
          </p:nvPr>
        </p:nvGraphicFramePr>
        <p:xfrm>
          <a:off x="4254500" y="5062538"/>
          <a:ext cx="4189413" cy="639762"/>
        </p:xfrm>
        <a:graphic>
          <a:graphicData uri="http://schemas.openxmlformats.org/presentationml/2006/ole">
            <mc:AlternateContent xmlns:mc="http://schemas.openxmlformats.org/markup-compatibility/2006">
              <mc:Choice xmlns:v="urn:schemas-microsoft-com:vml" Requires="v">
                <p:oleObj name="Equation" r:id="rId2" imgW="2577960" imgH="393480" progId="Equation.DSMT4">
                  <p:embed/>
                </p:oleObj>
              </mc:Choice>
              <mc:Fallback>
                <p:oleObj name="Equation" r:id="rId2" imgW="2577960" imgH="393480" progId="Equation.DSMT4">
                  <p:embed/>
                  <p:pic>
                    <p:nvPicPr>
                      <p:cNvPr id="186500" name="Object 132"/>
                      <p:cNvPicPr>
                        <a:picLocks noChangeAspect="1" noChangeArrowheads="1"/>
                      </p:cNvPicPr>
                      <p:nvPr/>
                    </p:nvPicPr>
                    <p:blipFill>
                      <a:blip r:embed="rId3"/>
                      <a:srcRect/>
                      <a:stretch>
                        <a:fillRect/>
                      </a:stretch>
                    </p:blipFill>
                    <p:spPr bwMode="auto">
                      <a:xfrm>
                        <a:off x="4254500" y="5062538"/>
                        <a:ext cx="4189413" cy="6397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33"/>
          <p:cNvSpPr txBox="1">
            <a:spLocks noChangeArrowheads="1"/>
          </p:cNvSpPr>
          <p:nvPr/>
        </p:nvSpPr>
        <p:spPr bwMode="auto">
          <a:xfrm>
            <a:off x="1785938" y="5786438"/>
            <a:ext cx="6491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Ou seja, 26% do acerto pode ter sido conseguido de modo casual !!!</a:t>
            </a:r>
          </a:p>
        </p:txBody>
      </p:sp>
      <p:sp>
        <p:nvSpPr>
          <p:cNvPr id="3" name="Espaço Reservado para Número de Slide 2"/>
          <p:cNvSpPr>
            <a:spLocks noGrp="1"/>
          </p:cNvSpPr>
          <p:nvPr>
            <p:ph type="sldNum" sz="quarter" idx="12"/>
          </p:nvPr>
        </p:nvSpPr>
        <p:spPr/>
        <p:txBody>
          <a:bodyPr/>
          <a:lstStyle/>
          <a:p>
            <a:pPr>
              <a:defRPr/>
            </a:pPr>
            <a:fld id="{5DBD7904-6B50-40B3-90F8-389D30890F87}" type="slidenum">
              <a:rPr lang="pt-BR"/>
              <a:pPr>
                <a:defRPr/>
              </a:pPr>
              <a:t>27</a:t>
            </a:fld>
            <a:endParaRPr lang="pt-BR"/>
          </a:p>
        </p:txBody>
      </p:sp>
      <p:graphicFrame>
        <p:nvGraphicFramePr>
          <p:cNvPr id="186648" name="Group 280"/>
          <p:cNvGraphicFramePr>
            <a:graphicFrameLocks noGrp="1"/>
          </p:cNvGraphicFramePr>
          <p:nvPr>
            <p:extLst>
              <p:ext uri="{D42A27DB-BD31-4B8C-83A1-F6EECF244321}">
                <p14:modId xmlns:p14="http://schemas.microsoft.com/office/powerpoint/2010/main" val="3246533935"/>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bg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a:rPr>
                        <a:t>4,01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a:rPr>
                        <a:t>4,39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5,15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a:rPr>
                        <a:t>7,45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4,01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4,39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5,15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7,45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6,87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7,53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8,84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12,76</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6,11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6,69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a:rPr>
                        <a:t>7,85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a:rPr>
                        <a:t>11,35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86435" name="Group 67"/>
          <p:cNvGraphicFramePr>
            <a:graphicFrameLocks noGrp="1"/>
          </p:cNvGraphicFramePr>
          <p:nvPr>
            <p:extLst>
              <p:ext uri="{D42A27DB-BD31-4B8C-83A1-F6EECF244321}">
                <p14:modId xmlns:p14="http://schemas.microsoft.com/office/powerpoint/2010/main" val="3900693056"/>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 name="Line 371"/>
          <p:cNvSpPr>
            <a:spLocks noChangeShapeType="1"/>
          </p:cNvSpPr>
          <p:nvPr/>
        </p:nvSpPr>
        <p:spPr bwMode="auto">
          <a:xfrm>
            <a:off x="3581400" y="2590800"/>
            <a:ext cx="2438400" cy="121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dirty="0">
              <a:latin typeface="Tahoma" panose="020B0604030504040204" pitchFamily="34" charset="0"/>
            </a:endParaRPr>
          </a:p>
        </p:txBody>
      </p:sp>
      <p:sp>
        <p:nvSpPr>
          <p:cNvPr id="20600" name="Retângulo 15"/>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grpSp>
        <p:nvGrpSpPr>
          <p:cNvPr id="2" name="Group 284"/>
          <p:cNvGrpSpPr>
            <a:grpSpLocks/>
          </p:cNvGrpSpPr>
          <p:nvPr/>
        </p:nvGrpSpPr>
        <p:grpSpPr bwMode="auto">
          <a:xfrm>
            <a:off x="1011238" y="1676400"/>
            <a:ext cx="3027363" cy="1143000"/>
            <a:chOff x="637" y="1056"/>
            <a:chExt cx="1907" cy="720"/>
          </a:xfrm>
        </p:grpSpPr>
        <p:sp>
          <p:nvSpPr>
            <p:cNvPr id="20602" name="Oval 281"/>
            <p:cNvSpPr>
              <a:spLocks noChangeArrowheads="1"/>
            </p:cNvSpPr>
            <p:nvPr/>
          </p:nvSpPr>
          <p:spPr bwMode="auto">
            <a:xfrm>
              <a:off x="2112" y="1488"/>
              <a:ext cx="432" cy="2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0603" name="Line 282"/>
            <p:cNvSpPr>
              <a:spLocks noChangeShapeType="1"/>
            </p:cNvSpPr>
            <p:nvPr/>
          </p:nvSpPr>
          <p:spPr bwMode="auto">
            <a:xfrm flipH="1" flipV="1">
              <a:off x="1118" y="1310"/>
              <a:ext cx="1008" cy="2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t-BR" dirty="0">
                <a:latin typeface="Tahoma" panose="020B0604030504040204" pitchFamily="34" charset="0"/>
              </a:endParaRPr>
            </a:p>
          </p:txBody>
        </p:sp>
        <p:graphicFrame>
          <p:nvGraphicFramePr>
            <p:cNvPr id="20604" name="Object 283"/>
            <p:cNvGraphicFramePr>
              <a:graphicFrameLocks noChangeAspect="1"/>
            </p:cNvGraphicFramePr>
            <p:nvPr>
              <p:extLst>
                <p:ext uri="{D42A27DB-BD31-4B8C-83A1-F6EECF244321}">
                  <p14:modId xmlns:p14="http://schemas.microsoft.com/office/powerpoint/2010/main" val="1754690522"/>
                </p:ext>
              </p:extLst>
            </p:nvPr>
          </p:nvGraphicFramePr>
          <p:xfrm>
            <a:off x="637" y="1056"/>
            <a:ext cx="468" cy="403"/>
          </p:xfrm>
          <a:graphic>
            <a:graphicData uri="http://schemas.openxmlformats.org/presentationml/2006/ole">
              <mc:AlternateContent xmlns:mc="http://schemas.openxmlformats.org/markup-compatibility/2006">
                <mc:Choice xmlns:v="urn:schemas-microsoft-com:vml" Requires="v">
                  <p:oleObj name="Equation" r:id="rId4" imgW="457200" imgH="393480" progId="Equation.DSMT4">
                    <p:embed/>
                  </p:oleObj>
                </mc:Choice>
                <mc:Fallback>
                  <p:oleObj name="Equation" r:id="rId4" imgW="457200" imgH="393480" progId="Equation.DSMT4">
                    <p:embed/>
                    <p:pic>
                      <p:nvPicPr>
                        <p:cNvPr id="20604" name="Object 283"/>
                        <p:cNvPicPr>
                          <a:picLocks noChangeAspect="1" noChangeArrowheads="1"/>
                        </p:cNvPicPr>
                        <p:nvPr/>
                      </p:nvPicPr>
                      <p:blipFill>
                        <a:blip r:embed="rId5"/>
                        <a:srcRect/>
                        <a:stretch>
                          <a:fillRect/>
                        </a:stretch>
                      </p:blipFill>
                      <p:spPr bwMode="auto">
                        <a:xfrm>
                          <a:off x="637" y="1056"/>
                          <a:ext cx="468"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29965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66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65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459" name="Group 67"/>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7458" name="Rectangle 66"/>
          <p:cNvSpPr>
            <a:spLocks noGrp="1" noChangeArrowheads="1"/>
          </p:cNvSpPr>
          <p:nvPr>
            <p:ph type="title"/>
          </p:nvPr>
        </p:nvSpPr>
        <p:spPr/>
        <p:txBody>
          <a:bodyPr/>
          <a:lstStyle/>
          <a:p>
            <a:pPr eaLnBrk="1" hangingPunct="1">
              <a:defRPr/>
            </a:pPr>
            <a:r>
              <a:rPr lang="pt-BR" dirty="0"/>
              <a:t>Medida de Concordância </a:t>
            </a:r>
            <a:r>
              <a:rPr lang="pt-BR" dirty="0" err="1"/>
              <a:t>Kappa</a:t>
            </a:r>
            <a:endParaRPr lang="pt-BR" dirty="0"/>
          </a:p>
        </p:txBody>
      </p:sp>
      <p:graphicFrame>
        <p:nvGraphicFramePr>
          <p:cNvPr id="187525" name="Object 133"/>
          <p:cNvGraphicFramePr>
            <a:graphicFrameLocks noChangeAspect="1"/>
          </p:cNvGraphicFramePr>
          <p:nvPr/>
        </p:nvGraphicFramePr>
        <p:xfrm>
          <a:off x="2590800" y="5181600"/>
          <a:ext cx="1138238" cy="703263"/>
        </p:xfrm>
        <a:graphic>
          <a:graphicData uri="http://schemas.openxmlformats.org/presentationml/2006/ole">
            <mc:AlternateContent xmlns:mc="http://schemas.openxmlformats.org/markup-compatibility/2006">
              <mc:Choice xmlns:v="urn:schemas-microsoft-com:vml" Requires="v">
                <p:oleObj name="Equation" r:id="rId2" imgW="698197" imgH="431613" progId="Equation.DSMT4">
                  <p:embed/>
                </p:oleObj>
              </mc:Choice>
              <mc:Fallback>
                <p:oleObj name="Equation" r:id="rId2" imgW="698197" imgH="431613" progId="Equation.DSMT4">
                  <p:embed/>
                  <p:pic>
                    <p:nvPicPr>
                      <p:cNvPr id="187525" name="Object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81600"/>
                        <a:ext cx="11382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7531" name="Text Box 139"/>
          <p:cNvSpPr txBox="1">
            <a:spLocks noChangeArrowheads="1"/>
          </p:cNvSpPr>
          <p:nvPr/>
        </p:nvSpPr>
        <p:spPr bwMode="auto">
          <a:xfrm>
            <a:off x="2514600" y="4541838"/>
            <a:ext cx="423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Índice Kappa (</a:t>
            </a:r>
            <a:r>
              <a:rPr lang="pt-BR" altLang="pt-BR" sz="2400" dirty="0">
                <a:latin typeface="Tahoma" panose="020B0604030504040204" pitchFamily="34" charset="0"/>
                <a:sym typeface="Symbol" pitchFamily="18" charset="2"/>
              </a:rPr>
              <a:t></a:t>
            </a:r>
            <a:r>
              <a:rPr lang="pt-BR" altLang="pt-BR" sz="1600" dirty="0">
                <a:latin typeface="Tahoma" panose="020B0604030504040204" pitchFamily="34" charset="0"/>
              </a:rPr>
              <a:t>) – medida de concordância</a:t>
            </a:r>
          </a:p>
        </p:txBody>
      </p:sp>
      <p:graphicFrame>
        <p:nvGraphicFramePr>
          <p:cNvPr id="187532" name="Object 140"/>
          <p:cNvGraphicFramePr>
            <a:graphicFrameLocks noChangeAspect="1"/>
          </p:cNvGraphicFramePr>
          <p:nvPr/>
        </p:nvGraphicFramePr>
        <p:xfrm>
          <a:off x="4295775" y="4876800"/>
          <a:ext cx="1135063" cy="990600"/>
        </p:xfrm>
        <a:graphic>
          <a:graphicData uri="http://schemas.openxmlformats.org/presentationml/2006/ole">
            <mc:AlternateContent xmlns:mc="http://schemas.openxmlformats.org/markup-compatibility/2006">
              <mc:Choice xmlns:v="urn:schemas-microsoft-com:vml" Requires="v">
                <p:oleObj name="Equation" r:id="rId4" imgW="698500" imgH="609600" progId="Equation.DSMT4">
                  <p:embed/>
                </p:oleObj>
              </mc:Choice>
              <mc:Fallback>
                <p:oleObj name="Equation" r:id="rId4" imgW="698500" imgH="609600" progId="Equation.DSMT4">
                  <p:embed/>
                  <p:pic>
                    <p:nvPicPr>
                      <p:cNvPr id="187532" name="Object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4876800"/>
                        <a:ext cx="11350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533" name="Object 141"/>
          <p:cNvGraphicFramePr>
            <a:graphicFrameLocks noChangeAspect="1"/>
          </p:cNvGraphicFramePr>
          <p:nvPr/>
        </p:nvGraphicFramePr>
        <p:xfrm>
          <a:off x="4295775" y="5791200"/>
          <a:ext cx="1527175" cy="990600"/>
        </p:xfrm>
        <a:graphic>
          <a:graphicData uri="http://schemas.openxmlformats.org/presentationml/2006/ole">
            <mc:AlternateContent xmlns:mc="http://schemas.openxmlformats.org/markup-compatibility/2006">
              <mc:Choice xmlns:v="urn:schemas-microsoft-com:vml" Requires="v">
                <p:oleObj name="Equation" r:id="rId6" imgW="939800" imgH="609600" progId="Equation.DSMT4">
                  <p:embed/>
                </p:oleObj>
              </mc:Choice>
              <mc:Fallback>
                <p:oleObj name="Equation" r:id="rId6" imgW="939800" imgH="609600" progId="Equation.DSMT4">
                  <p:embed/>
                  <p:pic>
                    <p:nvPicPr>
                      <p:cNvPr id="187533" name="Object 1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775" y="5791200"/>
                        <a:ext cx="15271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7534" name="Text Box 142"/>
          <p:cNvSpPr txBox="1">
            <a:spLocks noChangeArrowheads="1"/>
          </p:cNvSpPr>
          <p:nvPr/>
        </p:nvSpPr>
        <p:spPr bwMode="auto">
          <a:xfrm>
            <a:off x="6697745" y="5286375"/>
            <a:ext cx="12634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400" dirty="0">
                <a:latin typeface="Tahoma" panose="020B0604030504040204" pitchFamily="34" charset="0"/>
              </a:rPr>
              <a:t>exatidão total</a:t>
            </a:r>
          </a:p>
          <a:p>
            <a:pPr algn="ctr" eaLnBrk="1" hangingPunct="1">
              <a:spcBef>
                <a:spcPct val="0"/>
              </a:spcBef>
              <a:buFontTx/>
              <a:buNone/>
            </a:pPr>
            <a:r>
              <a:rPr lang="pt-BR" altLang="pt-BR" sz="1200" dirty="0">
                <a:solidFill>
                  <a:srgbClr val="000000"/>
                </a:solidFill>
                <a:latin typeface="Tahoma" panose="020B0604030504040204" pitchFamily="34" charset="0"/>
              </a:rPr>
              <a:t>(observada)</a:t>
            </a:r>
            <a:endParaRPr lang="pt-BR" altLang="pt-BR" sz="1400" dirty="0">
              <a:latin typeface="Tahoma" panose="020B0604030504040204" pitchFamily="34" charset="0"/>
            </a:endParaRPr>
          </a:p>
        </p:txBody>
      </p:sp>
      <p:sp>
        <p:nvSpPr>
          <p:cNvPr id="187535" name="Text Box 143"/>
          <p:cNvSpPr txBox="1">
            <a:spLocks noChangeArrowheads="1"/>
          </p:cNvSpPr>
          <p:nvPr/>
        </p:nvSpPr>
        <p:spPr bwMode="auto">
          <a:xfrm>
            <a:off x="6148491" y="6096000"/>
            <a:ext cx="23619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400" dirty="0">
                <a:latin typeface="Tahoma" panose="020B0604030504040204" pitchFamily="34" charset="0"/>
              </a:rPr>
              <a:t>exatidão total</a:t>
            </a:r>
          </a:p>
          <a:p>
            <a:pPr algn="ctr" eaLnBrk="1" hangingPunct="1">
              <a:spcBef>
                <a:spcPct val="0"/>
              </a:spcBef>
              <a:buFontTx/>
              <a:buNone/>
            </a:pPr>
            <a:r>
              <a:rPr lang="pt-BR" altLang="pt-BR" sz="1200" dirty="0">
                <a:latin typeface="Tahoma" panose="020B0604030504040204" pitchFamily="34" charset="0"/>
              </a:rPr>
              <a:t>(se classificação fosse aleatória)</a:t>
            </a:r>
            <a:endParaRPr lang="pt-BR" altLang="pt-BR" sz="1400" dirty="0">
              <a:latin typeface="Tahoma" panose="020B0604030504040204" pitchFamily="34" charset="0"/>
            </a:endParaRPr>
          </a:p>
        </p:txBody>
      </p:sp>
      <p:sp>
        <p:nvSpPr>
          <p:cNvPr id="187536" name="Text Box 144"/>
          <p:cNvSpPr txBox="1">
            <a:spLocks noChangeArrowheads="1"/>
          </p:cNvSpPr>
          <p:nvPr/>
        </p:nvSpPr>
        <p:spPr bwMode="auto">
          <a:xfrm>
            <a:off x="1822450" y="5932488"/>
            <a:ext cx="5100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&lt; 0</a:t>
            </a:r>
          </a:p>
        </p:txBody>
      </p:sp>
      <p:sp>
        <p:nvSpPr>
          <p:cNvPr id="187537" name="Text Box 145"/>
          <p:cNvSpPr txBox="1">
            <a:spLocks noChangeArrowheads="1"/>
          </p:cNvSpPr>
          <p:nvPr/>
        </p:nvSpPr>
        <p:spPr bwMode="auto">
          <a:xfrm>
            <a:off x="1906588" y="6389688"/>
            <a:ext cx="296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1</a:t>
            </a:r>
          </a:p>
        </p:txBody>
      </p:sp>
      <p:grpSp>
        <p:nvGrpSpPr>
          <p:cNvPr id="2" name="Group 151"/>
          <p:cNvGrpSpPr>
            <a:grpSpLocks/>
          </p:cNvGrpSpPr>
          <p:nvPr/>
        </p:nvGrpSpPr>
        <p:grpSpPr bwMode="auto">
          <a:xfrm>
            <a:off x="460375" y="5867400"/>
            <a:ext cx="1595438" cy="914400"/>
            <a:chOff x="741" y="3696"/>
            <a:chExt cx="1005" cy="576"/>
          </a:xfrm>
        </p:grpSpPr>
        <p:grpSp>
          <p:nvGrpSpPr>
            <p:cNvPr id="21577" name="Group 146"/>
            <p:cNvGrpSpPr>
              <a:grpSpLocks/>
            </p:cNvGrpSpPr>
            <p:nvPr/>
          </p:nvGrpSpPr>
          <p:grpSpPr bwMode="auto">
            <a:xfrm>
              <a:off x="960" y="3696"/>
              <a:ext cx="786" cy="576"/>
              <a:chOff x="3360" y="3121"/>
              <a:chExt cx="786" cy="576"/>
            </a:xfrm>
          </p:grpSpPr>
          <p:sp>
            <p:nvSpPr>
              <p:cNvPr id="21579" name="Text Box 147"/>
              <p:cNvSpPr txBox="1">
                <a:spLocks noChangeArrowheads="1"/>
              </p:cNvSpPr>
              <p:nvPr/>
            </p:nvSpPr>
            <p:spPr bwMode="auto">
              <a:xfrm>
                <a:off x="3476" y="3162"/>
                <a:ext cx="6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mínimo =</a:t>
                </a:r>
              </a:p>
            </p:txBody>
          </p:sp>
          <p:sp>
            <p:nvSpPr>
              <p:cNvPr id="21580" name="Text Box 148"/>
              <p:cNvSpPr txBox="1">
                <a:spLocks noChangeArrowheads="1"/>
              </p:cNvSpPr>
              <p:nvPr/>
            </p:nvSpPr>
            <p:spPr bwMode="auto">
              <a:xfrm>
                <a:off x="3399" y="3450"/>
                <a:ext cx="7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r" eaLnBrk="1" hangingPunct="1">
                  <a:spcBef>
                    <a:spcPct val="0"/>
                  </a:spcBef>
                  <a:buFontTx/>
                  <a:buNone/>
                </a:pPr>
                <a:r>
                  <a:rPr lang="pt-BR" altLang="pt-BR" sz="1600" dirty="0">
                    <a:latin typeface="Tahoma" panose="020B0604030504040204" pitchFamily="34" charset="0"/>
                  </a:rPr>
                  <a:t>máximo =</a:t>
                </a:r>
              </a:p>
            </p:txBody>
          </p:sp>
          <p:sp>
            <p:nvSpPr>
              <p:cNvPr id="21581" name="AutoShape 149"/>
              <p:cNvSpPr>
                <a:spLocks/>
              </p:cNvSpPr>
              <p:nvPr/>
            </p:nvSpPr>
            <p:spPr bwMode="auto">
              <a:xfrm>
                <a:off x="3360" y="3121"/>
                <a:ext cx="96" cy="576"/>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sp>
          <p:nvSpPr>
            <p:cNvPr id="21578" name="Rectangle 150"/>
            <p:cNvSpPr>
              <a:spLocks noChangeArrowheads="1"/>
            </p:cNvSpPr>
            <p:nvPr/>
          </p:nvSpPr>
          <p:spPr bwMode="auto">
            <a:xfrm>
              <a:off x="741" y="3833"/>
              <a:ext cx="2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2400" dirty="0">
                  <a:latin typeface="Tahoma" panose="020B0604030504040204" pitchFamily="34" charset="0"/>
                  <a:sym typeface="Symbol" pitchFamily="18" charset="2"/>
                </a:rPr>
                <a:t></a:t>
              </a:r>
            </a:p>
          </p:txBody>
        </p:sp>
      </p:grpSp>
      <p:sp>
        <p:nvSpPr>
          <p:cNvPr id="21572" name="Retângulo 17"/>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graphicFrame>
        <p:nvGraphicFramePr>
          <p:cNvPr id="21573" name="Objeto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ção" r:id="rId8" imgW="114151" imgH="215619" progId="Equation.3">
                  <p:embed/>
                </p:oleObj>
              </mc:Choice>
              <mc:Fallback>
                <p:oleObj name="Equação" r:id="rId8" imgW="114151" imgH="215619" progId="Equation.3">
                  <p:embed/>
                  <p:pic>
                    <p:nvPicPr>
                      <p:cNvPr id="21573" name="Objeto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to 19"/>
          <p:cNvGraphicFramePr>
            <a:graphicFrameLocks noChangeAspect="1"/>
          </p:cNvGraphicFramePr>
          <p:nvPr/>
        </p:nvGraphicFramePr>
        <p:xfrm>
          <a:off x="2339975" y="6373813"/>
          <a:ext cx="744538" cy="352425"/>
        </p:xfrm>
        <a:graphic>
          <a:graphicData uri="http://schemas.openxmlformats.org/presentationml/2006/ole">
            <mc:AlternateContent xmlns:mc="http://schemas.openxmlformats.org/markup-compatibility/2006">
              <mc:Choice xmlns:v="urn:schemas-microsoft-com:vml" Requires="v">
                <p:oleObj name="Equação" r:id="rId10" imgW="457002" imgH="215806" progId="Equation.3">
                  <p:embed/>
                </p:oleObj>
              </mc:Choice>
              <mc:Fallback>
                <p:oleObj name="Equação" r:id="rId10" imgW="457002" imgH="215806" progId="Equation.3">
                  <p:embed/>
                  <p:pic>
                    <p:nvPicPr>
                      <p:cNvPr id="20" name="Objeto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975" y="6373813"/>
                        <a:ext cx="7445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to 20"/>
          <p:cNvGraphicFramePr>
            <a:graphicFrameLocks noChangeAspect="1"/>
          </p:cNvGraphicFramePr>
          <p:nvPr/>
        </p:nvGraphicFramePr>
        <p:xfrm>
          <a:off x="2339975" y="5919788"/>
          <a:ext cx="890588" cy="352425"/>
        </p:xfrm>
        <a:graphic>
          <a:graphicData uri="http://schemas.openxmlformats.org/presentationml/2006/ole">
            <mc:AlternateContent xmlns:mc="http://schemas.openxmlformats.org/markup-compatibility/2006">
              <mc:Choice xmlns:v="urn:schemas-microsoft-com:vml" Requires="v">
                <p:oleObj name="Equação" r:id="rId12" imgW="545626" imgH="215713" progId="Equation.3">
                  <p:embed/>
                </p:oleObj>
              </mc:Choice>
              <mc:Fallback>
                <p:oleObj name="Equação" r:id="rId12" imgW="545626" imgH="215713" progId="Equation.3">
                  <p:embed/>
                  <p:pic>
                    <p:nvPicPr>
                      <p:cNvPr id="21" name="Objeto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9975" y="5919788"/>
                        <a:ext cx="8905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Espaço Reservado para Número de Slide 2"/>
          <p:cNvSpPr>
            <a:spLocks noGrp="1"/>
          </p:cNvSpPr>
          <p:nvPr>
            <p:ph type="sldNum" sz="quarter" idx="12"/>
          </p:nvPr>
        </p:nvSpPr>
        <p:spPr/>
        <p:txBody>
          <a:bodyPr/>
          <a:lstStyle/>
          <a:p>
            <a:pPr>
              <a:defRPr/>
            </a:pPr>
            <a:fld id="{E9807BDD-9108-4AC8-B3E4-C648ADB257B8}" type="slidenum">
              <a:rPr lang="pt-BR"/>
              <a:pPr>
                <a:defRPr/>
              </a:pPr>
              <a:t>28</a:t>
            </a:fld>
            <a:endParaRPr lang="pt-BR"/>
          </a:p>
        </p:txBody>
      </p:sp>
    </p:spTree>
    <p:extLst>
      <p:ext uri="{BB962C8B-B14F-4D97-AF65-F5344CB8AC3E}">
        <p14:creationId xmlns:p14="http://schemas.microsoft.com/office/powerpoint/2010/main" val="2409925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75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75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75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75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75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753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75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531" grpId="0" autoUpdateAnimBg="0"/>
      <p:bldP spid="187534" grpId="0" autoUpdateAnimBg="0"/>
      <p:bldP spid="187535" grpId="0" autoUpdateAnimBg="0"/>
      <p:bldP spid="187536" grpId="0" autoUpdateAnimBg="0"/>
      <p:bldP spid="18753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8" name="Group 2"/>
          <p:cNvGraphicFramePr>
            <a:graphicFrameLocks noGrp="1"/>
          </p:cNvGraphicFramePr>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endParaRPr kumimoji="0" lang="pt-BR" sz="20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8482" name="Rectangle 66"/>
          <p:cNvSpPr>
            <a:spLocks noGrp="1" noChangeArrowheads="1"/>
          </p:cNvSpPr>
          <p:nvPr>
            <p:ph type="title"/>
          </p:nvPr>
        </p:nvSpPr>
        <p:spPr/>
        <p:txBody>
          <a:bodyPr/>
          <a:lstStyle/>
          <a:p>
            <a:pPr eaLnBrk="1" hangingPunct="1">
              <a:defRPr/>
            </a:pPr>
            <a:r>
              <a:rPr lang="pt-BR"/>
              <a:t>Índice Kappa</a:t>
            </a:r>
          </a:p>
        </p:txBody>
      </p:sp>
      <p:graphicFrame>
        <p:nvGraphicFramePr>
          <p:cNvPr id="188483" name="Object 67"/>
          <p:cNvGraphicFramePr>
            <a:graphicFrameLocks noChangeAspect="1"/>
          </p:cNvGraphicFramePr>
          <p:nvPr>
            <p:extLst>
              <p:ext uri="{D42A27DB-BD31-4B8C-83A1-F6EECF244321}">
                <p14:modId xmlns:p14="http://schemas.microsoft.com/office/powerpoint/2010/main" val="70072511"/>
              </p:ext>
            </p:extLst>
          </p:nvPr>
        </p:nvGraphicFramePr>
        <p:xfrm>
          <a:off x="4846638" y="5181600"/>
          <a:ext cx="3725862" cy="703263"/>
        </p:xfrm>
        <a:graphic>
          <a:graphicData uri="http://schemas.openxmlformats.org/presentationml/2006/ole">
            <mc:AlternateContent xmlns:mc="http://schemas.openxmlformats.org/markup-compatibility/2006">
              <mc:Choice xmlns:v="urn:schemas-microsoft-com:vml" Requires="v">
                <p:oleObj name="Equation" r:id="rId2" imgW="2286000" imgH="431640" progId="Equation.DSMT4">
                  <p:embed/>
                </p:oleObj>
              </mc:Choice>
              <mc:Fallback>
                <p:oleObj name="Equation" r:id="rId2" imgW="2286000" imgH="431640" progId="Equation.DSMT4">
                  <p:embed/>
                  <p:pic>
                    <p:nvPicPr>
                      <p:cNvPr id="188483" name="Object 67"/>
                      <p:cNvPicPr>
                        <a:picLocks noChangeAspect="1" noChangeArrowheads="1"/>
                      </p:cNvPicPr>
                      <p:nvPr/>
                    </p:nvPicPr>
                    <p:blipFill>
                      <a:blip r:embed="rId3"/>
                      <a:srcRect/>
                      <a:stretch>
                        <a:fillRect/>
                      </a:stretch>
                    </p:blipFill>
                    <p:spPr bwMode="auto">
                      <a:xfrm>
                        <a:off x="4846638" y="5181600"/>
                        <a:ext cx="37258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88" name="Text Box 68"/>
          <p:cNvSpPr txBox="1">
            <a:spLocks noChangeArrowheads="1"/>
          </p:cNvSpPr>
          <p:nvPr/>
        </p:nvSpPr>
        <p:spPr bwMode="auto">
          <a:xfrm>
            <a:off x="2514600" y="4541838"/>
            <a:ext cx="423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Índice Kappa (</a:t>
            </a:r>
            <a:r>
              <a:rPr lang="pt-BR" altLang="pt-BR" sz="2400" dirty="0">
                <a:latin typeface="Tahoma" panose="020B0604030504040204" pitchFamily="34" charset="0"/>
                <a:sym typeface="Symbol" pitchFamily="18" charset="2"/>
              </a:rPr>
              <a:t></a:t>
            </a:r>
            <a:r>
              <a:rPr lang="pt-BR" altLang="pt-BR" sz="1600" dirty="0">
                <a:latin typeface="Tahoma" panose="020B0604030504040204" pitchFamily="34" charset="0"/>
              </a:rPr>
              <a:t>) – medida de concordância</a:t>
            </a:r>
          </a:p>
        </p:txBody>
      </p:sp>
      <p:graphicFrame>
        <p:nvGraphicFramePr>
          <p:cNvPr id="22589" name="Object 69"/>
          <p:cNvGraphicFramePr>
            <a:graphicFrameLocks noChangeAspect="1"/>
          </p:cNvGraphicFramePr>
          <p:nvPr>
            <p:extLst>
              <p:ext uri="{D42A27DB-BD31-4B8C-83A1-F6EECF244321}">
                <p14:modId xmlns:p14="http://schemas.microsoft.com/office/powerpoint/2010/main" val="3423049699"/>
              </p:ext>
            </p:extLst>
          </p:nvPr>
        </p:nvGraphicFramePr>
        <p:xfrm>
          <a:off x="2541588" y="4876800"/>
          <a:ext cx="1960562" cy="990600"/>
        </p:xfrm>
        <a:graphic>
          <a:graphicData uri="http://schemas.openxmlformats.org/presentationml/2006/ole">
            <mc:AlternateContent xmlns:mc="http://schemas.openxmlformats.org/markup-compatibility/2006">
              <mc:Choice xmlns:v="urn:schemas-microsoft-com:vml" Requires="v">
                <p:oleObj name="Equation" r:id="rId4" imgW="1206360" imgH="609480" progId="Equation.DSMT4">
                  <p:embed/>
                </p:oleObj>
              </mc:Choice>
              <mc:Fallback>
                <p:oleObj name="Equation" r:id="rId4" imgW="1206360" imgH="609480" progId="Equation.DSMT4">
                  <p:embed/>
                  <p:pic>
                    <p:nvPicPr>
                      <p:cNvPr id="22589" name="Object 69"/>
                      <p:cNvPicPr>
                        <a:picLocks noChangeAspect="1" noChangeArrowheads="1"/>
                      </p:cNvPicPr>
                      <p:nvPr/>
                    </p:nvPicPr>
                    <p:blipFill>
                      <a:blip r:embed="rId5"/>
                      <a:srcRect/>
                      <a:stretch>
                        <a:fillRect/>
                      </a:stretch>
                    </p:blipFill>
                    <p:spPr bwMode="auto">
                      <a:xfrm>
                        <a:off x="2541588" y="4876800"/>
                        <a:ext cx="1960562"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90" name="Object 70"/>
          <p:cNvGraphicFramePr>
            <a:graphicFrameLocks noChangeAspect="1"/>
          </p:cNvGraphicFramePr>
          <p:nvPr>
            <p:extLst>
              <p:ext uri="{D42A27DB-BD31-4B8C-83A1-F6EECF244321}">
                <p14:modId xmlns:p14="http://schemas.microsoft.com/office/powerpoint/2010/main" val="1245374672"/>
              </p:ext>
            </p:extLst>
          </p:nvPr>
        </p:nvGraphicFramePr>
        <p:xfrm>
          <a:off x="2541588" y="5791200"/>
          <a:ext cx="2352675" cy="990600"/>
        </p:xfrm>
        <a:graphic>
          <a:graphicData uri="http://schemas.openxmlformats.org/presentationml/2006/ole">
            <mc:AlternateContent xmlns:mc="http://schemas.openxmlformats.org/markup-compatibility/2006">
              <mc:Choice xmlns:v="urn:schemas-microsoft-com:vml" Requires="v">
                <p:oleObj name="Equation" r:id="rId6" imgW="1447560" imgH="609480" progId="Equation.DSMT4">
                  <p:embed/>
                </p:oleObj>
              </mc:Choice>
              <mc:Fallback>
                <p:oleObj name="Equation" r:id="rId6" imgW="1447560" imgH="609480" progId="Equation.DSMT4">
                  <p:embed/>
                  <p:pic>
                    <p:nvPicPr>
                      <p:cNvPr id="22590" name="Object 70"/>
                      <p:cNvPicPr>
                        <a:picLocks noChangeAspect="1" noChangeArrowheads="1"/>
                      </p:cNvPicPr>
                      <p:nvPr/>
                    </p:nvPicPr>
                    <p:blipFill>
                      <a:blip r:embed="rId7"/>
                      <a:srcRect/>
                      <a:stretch>
                        <a:fillRect/>
                      </a:stretch>
                    </p:blipFill>
                    <p:spPr bwMode="auto">
                      <a:xfrm>
                        <a:off x="2541588" y="5791200"/>
                        <a:ext cx="23526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8489" name="Text Box 73"/>
          <p:cNvSpPr txBox="1">
            <a:spLocks noChangeArrowheads="1"/>
          </p:cNvSpPr>
          <p:nvPr/>
        </p:nvSpPr>
        <p:spPr bwMode="auto">
          <a:xfrm>
            <a:off x="5004048" y="5959475"/>
            <a:ext cx="3452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latin typeface="Tahoma" panose="020B0604030504040204" pitchFamily="34" charset="0"/>
              </a:rPr>
              <a:t>Se a classificação fosse totalmente aleatória, qual seria o valor esperado para o </a:t>
            </a:r>
            <a:r>
              <a:rPr lang="pt-BR" altLang="pt-BR" sz="1400" dirty="0" err="1">
                <a:latin typeface="Tahoma" panose="020B0604030504040204" pitchFamily="34" charset="0"/>
              </a:rPr>
              <a:t>kappa</a:t>
            </a:r>
            <a:r>
              <a:rPr lang="pt-BR" altLang="pt-BR" sz="1400" dirty="0">
                <a:latin typeface="Tahoma" panose="020B0604030504040204" pitchFamily="34" charset="0"/>
              </a:rPr>
              <a:t>?</a:t>
            </a:r>
          </a:p>
        </p:txBody>
      </p:sp>
      <p:sp>
        <p:nvSpPr>
          <p:cNvPr id="22592" name="Retângulo 8"/>
          <p:cNvSpPr>
            <a:spLocks noChangeArrowheads="1"/>
          </p:cNvSpPr>
          <p:nvPr/>
        </p:nvSpPr>
        <p:spPr bwMode="auto">
          <a:xfrm rot="-5400000">
            <a:off x="1596714" y="3009385"/>
            <a:ext cx="1462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800" dirty="0">
                <a:solidFill>
                  <a:srgbClr val="000000"/>
                </a:solidFill>
                <a:latin typeface="Tahoma" panose="020B0604030504040204" pitchFamily="34" charset="0"/>
              </a:rPr>
              <a:t>Classificação</a:t>
            </a:r>
            <a:endParaRPr lang="pt-BR" altLang="pt-BR" sz="1200" dirty="0">
              <a:latin typeface="Tahoma" panose="020B0604030504040204" pitchFamily="34" charset="0"/>
            </a:endParaRPr>
          </a:p>
        </p:txBody>
      </p:sp>
      <p:sp>
        <p:nvSpPr>
          <p:cNvPr id="3" name="Retângulo 2"/>
          <p:cNvSpPr>
            <a:spLocks noChangeArrowheads="1"/>
          </p:cNvSpPr>
          <p:nvPr/>
        </p:nvSpPr>
        <p:spPr bwMode="auto">
          <a:xfrm>
            <a:off x="6363607" y="6401748"/>
            <a:ext cx="5195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400" dirty="0">
                <a:solidFill>
                  <a:srgbClr val="FF0000"/>
                </a:solidFill>
                <a:latin typeface="Tahoma" panose="020B0604030504040204" pitchFamily="34" charset="0"/>
              </a:rPr>
              <a:t>zero</a:t>
            </a:r>
          </a:p>
        </p:txBody>
      </p:sp>
      <p:sp>
        <p:nvSpPr>
          <p:cNvPr id="2" name="Espaço Reservado para Número de Slide 1"/>
          <p:cNvSpPr>
            <a:spLocks noGrp="1"/>
          </p:cNvSpPr>
          <p:nvPr>
            <p:ph type="sldNum" sz="quarter" idx="12"/>
          </p:nvPr>
        </p:nvSpPr>
        <p:spPr/>
        <p:txBody>
          <a:bodyPr/>
          <a:lstStyle/>
          <a:p>
            <a:pPr>
              <a:defRPr/>
            </a:pPr>
            <a:fld id="{48E67106-4732-493E-85BC-6EF448C90B6F}" type="slidenum">
              <a:rPr lang="pt-BR"/>
              <a:pPr>
                <a:defRPr/>
              </a:pPr>
              <a:t>29</a:t>
            </a:fld>
            <a:endParaRPr lang="pt-BR"/>
          </a:p>
        </p:txBody>
      </p:sp>
      <p:sp>
        <p:nvSpPr>
          <p:cNvPr id="13" name="Retângulo 12"/>
          <p:cNvSpPr>
            <a:spLocks noChangeArrowheads="1"/>
          </p:cNvSpPr>
          <p:nvPr/>
        </p:nvSpPr>
        <p:spPr bwMode="auto">
          <a:xfrm>
            <a:off x="6928429" y="6406097"/>
            <a:ext cx="17965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solidFill>
                  <a:srgbClr val="000000"/>
                </a:solidFill>
                <a:latin typeface="Tahoma" panose="020B0604030504040204" pitchFamily="34" charset="0"/>
                <a:sym typeface="Wingdings 3" pitchFamily="18" charset="2"/>
              </a:rPr>
              <a:t> </a:t>
            </a:r>
            <a:r>
              <a:rPr lang="pt-BR" altLang="pt-BR" sz="1400" dirty="0">
                <a:solidFill>
                  <a:srgbClr val="FF0000"/>
                </a:solidFill>
                <a:latin typeface="Tahoma" panose="020B0604030504040204" pitchFamily="34" charset="0"/>
              </a:rPr>
              <a:t>Teste de hipótese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8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848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89" grpId="0" build="p" autoUpdateAnimBg="0"/>
      <p:bldP spid="3"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1"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15616" y="2708920"/>
            <a:ext cx="3240000" cy="313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CaixaDeTexto 13"/>
          <p:cNvSpPr txBox="1">
            <a:spLocks noChangeArrowheads="1"/>
          </p:cNvSpPr>
          <p:nvPr/>
        </p:nvSpPr>
        <p:spPr bwMode="auto">
          <a:xfrm>
            <a:off x="611188" y="1773238"/>
            <a:ext cx="8064500" cy="51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1" hangingPunct="1">
              <a:lnSpc>
                <a:spcPct val="200000"/>
              </a:lnSpc>
              <a:spcBef>
                <a:spcPts val="1200"/>
              </a:spcBef>
            </a:pPr>
            <a:r>
              <a:rPr lang="pt-BR" altLang="pt-BR" sz="1600" dirty="0">
                <a:latin typeface="Tahoma" panose="020B0604030504040204" pitchFamily="34" charset="0"/>
              </a:rPr>
              <a:t>Computacional ou interpretação visual</a:t>
            </a:r>
          </a:p>
        </p:txBody>
      </p:sp>
      <p:sp>
        <p:nvSpPr>
          <p:cNvPr id="107522" name="Rectangle 2"/>
          <p:cNvSpPr>
            <a:spLocks noGrp="1" noChangeArrowheads="1"/>
          </p:cNvSpPr>
          <p:nvPr>
            <p:ph type="title"/>
          </p:nvPr>
        </p:nvSpPr>
        <p:spPr/>
        <p:txBody>
          <a:bodyPr/>
          <a:lstStyle/>
          <a:p>
            <a:pPr eaLnBrk="1" hangingPunct="1">
              <a:defRPr/>
            </a:pPr>
            <a:r>
              <a:rPr lang="pt-BR" dirty="0"/>
              <a:t>Tipos de Classificação</a:t>
            </a:r>
          </a:p>
        </p:txBody>
      </p:sp>
      <p:sp>
        <p:nvSpPr>
          <p:cNvPr id="2" name="Espaço Reservado para Número de Slide 1"/>
          <p:cNvSpPr>
            <a:spLocks noGrp="1"/>
          </p:cNvSpPr>
          <p:nvPr>
            <p:ph type="sldNum" sz="quarter" idx="12"/>
          </p:nvPr>
        </p:nvSpPr>
        <p:spPr/>
        <p:txBody>
          <a:bodyPr/>
          <a:lstStyle/>
          <a:p>
            <a:pPr>
              <a:defRPr/>
            </a:pPr>
            <a:fld id="{F2F7E390-A0C7-4400-A23B-8CBD9FAF2948}" type="slidenum">
              <a:rPr lang="pt-BR"/>
              <a:pPr>
                <a:defRPr/>
              </a:pPr>
              <a:t>3</a:t>
            </a:fld>
            <a:endParaRPr lang="pt-BR"/>
          </a:p>
        </p:txBody>
      </p:sp>
      <p:grpSp>
        <p:nvGrpSpPr>
          <p:cNvPr id="4" name="Grupo 3"/>
          <p:cNvGrpSpPr/>
          <p:nvPr/>
        </p:nvGrpSpPr>
        <p:grpSpPr>
          <a:xfrm>
            <a:off x="4860032" y="2708920"/>
            <a:ext cx="3240000" cy="3132785"/>
            <a:chOff x="4860032" y="2708920"/>
            <a:chExt cx="3240000" cy="3132785"/>
          </a:xfrm>
        </p:grpSpPr>
        <p:pic>
          <p:nvPicPr>
            <p:cNvPr id="5735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60032" y="2708920"/>
              <a:ext cx="3240000" cy="313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6403264" y="4779736"/>
              <a:ext cx="607860" cy="584775"/>
            </a:xfrm>
            <a:prstGeom prst="rect">
              <a:avLst/>
            </a:prstGeom>
            <a:noFill/>
          </p:spPr>
          <p:txBody>
            <a:bodyPr wrap="none" rtlCol="0">
              <a:spAutoFit/>
            </a:bodyPr>
            <a:lstStyle/>
            <a:p>
              <a:r>
                <a:rPr lang="pt-BR" sz="3200" b="1" dirty="0">
                  <a:latin typeface="Tahoma" panose="020B0604030504040204" pitchFamily="34" charset="0"/>
                  <a:sym typeface="Wingdings"/>
                </a:rPr>
                <a:t></a:t>
              </a:r>
              <a:endParaRPr lang="pt-BR" sz="3200" b="1" dirty="0">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06" name="Rectangle 66"/>
          <p:cNvSpPr>
            <a:spLocks noGrp="1" noChangeArrowheads="1"/>
          </p:cNvSpPr>
          <p:nvPr>
            <p:ph type="title"/>
          </p:nvPr>
        </p:nvSpPr>
        <p:spPr/>
        <p:txBody>
          <a:bodyPr/>
          <a:lstStyle/>
          <a:p>
            <a:pPr eaLnBrk="1" hangingPunct="1">
              <a:defRPr/>
            </a:pPr>
            <a:r>
              <a:rPr lang="pt-BR"/>
              <a:t>Índice Kappa</a:t>
            </a:r>
          </a:p>
        </p:txBody>
      </p:sp>
      <p:graphicFrame>
        <p:nvGraphicFramePr>
          <p:cNvPr id="24579" name="Object 71"/>
          <p:cNvGraphicFramePr>
            <a:graphicFrameLocks noChangeAspect="1"/>
          </p:cNvGraphicFramePr>
          <p:nvPr/>
        </p:nvGraphicFramePr>
        <p:xfrm>
          <a:off x="838200" y="1676400"/>
          <a:ext cx="1138238" cy="703263"/>
        </p:xfrm>
        <a:graphic>
          <a:graphicData uri="http://schemas.openxmlformats.org/presentationml/2006/ole">
            <mc:AlternateContent xmlns:mc="http://schemas.openxmlformats.org/markup-compatibility/2006">
              <mc:Choice xmlns:v="urn:schemas-microsoft-com:vml" Requires="v">
                <p:oleObj name="Equation" r:id="rId2" imgW="698197" imgH="431613" progId="Equation.DSMT4">
                  <p:embed/>
                </p:oleObj>
              </mc:Choice>
              <mc:Fallback>
                <p:oleObj name="Equation" r:id="rId2" imgW="698197" imgH="431613" progId="Equation.DSMT4">
                  <p:embed/>
                  <p:pic>
                    <p:nvPicPr>
                      <p:cNvPr id="24579" name="Object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11382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0" name="Object 72"/>
          <p:cNvGraphicFramePr>
            <a:graphicFrameLocks noChangeAspect="1"/>
          </p:cNvGraphicFramePr>
          <p:nvPr/>
        </p:nvGraphicFramePr>
        <p:xfrm>
          <a:off x="2543175" y="1371600"/>
          <a:ext cx="1135063" cy="990600"/>
        </p:xfrm>
        <a:graphic>
          <a:graphicData uri="http://schemas.openxmlformats.org/presentationml/2006/ole">
            <mc:AlternateContent xmlns:mc="http://schemas.openxmlformats.org/markup-compatibility/2006">
              <mc:Choice xmlns:v="urn:schemas-microsoft-com:vml" Requires="v">
                <p:oleObj name="Equation" r:id="rId4" imgW="698500" imgH="609600" progId="Equation.DSMT4">
                  <p:embed/>
                </p:oleObj>
              </mc:Choice>
              <mc:Fallback>
                <p:oleObj name="Equation" r:id="rId4" imgW="698500" imgH="609600" progId="Equation.DSMT4">
                  <p:embed/>
                  <p:pic>
                    <p:nvPicPr>
                      <p:cNvPr id="2458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175" y="1371600"/>
                        <a:ext cx="11350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73"/>
          <p:cNvGraphicFramePr>
            <a:graphicFrameLocks noChangeAspect="1"/>
          </p:cNvGraphicFramePr>
          <p:nvPr/>
        </p:nvGraphicFramePr>
        <p:xfrm>
          <a:off x="3932238" y="1371600"/>
          <a:ext cx="1527175" cy="990600"/>
        </p:xfrm>
        <a:graphic>
          <a:graphicData uri="http://schemas.openxmlformats.org/presentationml/2006/ole">
            <mc:AlternateContent xmlns:mc="http://schemas.openxmlformats.org/markup-compatibility/2006">
              <mc:Choice xmlns:v="urn:schemas-microsoft-com:vml" Requires="v">
                <p:oleObj name="Equation" r:id="rId6" imgW="939800" imgH="609600" progId="Equation.DSMT4">
                  <p:embed/>
                </p:oleObj>
              </mc:Choice>
              <mc:Fallback>
                <p:oleObj name="Equation" r:id="rId6" imgW="939800" imgH="609600" progId="Equation.DSMT4">
                  <p:embed/>
                  <p:pic>
                    <p:nvPicPr>
                      <p:cNvPr id="24581" name="Object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2238" y="1371600"/>
                        <a:ext cx="152717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9514" name="Object 74"/>
          <p:cNvGraphicFramePr>
            <a:graphicFrameLocks noChangeAspect="1"/>
          </p:cNvGraphicFramePr>
          <p:nvPr/>
        </p:nvGraphicFramePr>
        <p:xfrm>
          <a:off x="847725" y="2646363"/>
          <a:ext cx="6684963" cy="952500"/>
        </p:xfrm>
        <a:graphic>
          <a:graphicData uri="http://schemas.openxmlformats.org/presentationml/2006/ole">
            <mc:AlternateContent xmlns:mc="http://schemas.openxmlformats.org/markup-compatibility/2006">
              <mc:Choice xmlns:v="urn:schemas-microsoft-com:vml" Requires="v">
                <p:oleObj name="Equation" r:id="rId8" imgW="4102100" imgH="584200" progId="Equation.DSMT4">
                  <p:embed/>
                </p:oleObj>
              </mc:Choice>
              <mc:Fallback>
                <p:oleObj name="Equation" r:id="rId8" imgW="4102100" imgH="584200" progId="Equation.DSMT4">
                  <p:embed/>
                  <p:pic>
                    <p:nvPicPr>
                      <p:cNvPr id="189514"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7725" y="2646363"/>
                        <a:ext cx="66849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9516" name="Object 76"/>
          <p:cNvGraphicFramePr>
            <a:graphicFrameLocks noChangeAspect="1"/>
          </p:cNvGraphicFramePr>
          <p:nvPr/>
        </p:nvGraphicFramePr>
        <p:xfrm>
          <a:off x="2541588" y="3733800"/>
          <a:ext cx="2609850" cy="703263"/>
        </p:xfrm>
        <a:graphic>
          <a:graphicData uri="http://schemas.openxmlformats.org/presentationml/2006/ole">
            <mc:AlternateContent xmlns:mc="http://schemas.openxmlformats.org/markup-compatibility/2006">
              <mc:Choice xmlns:v="urn:schemas-microsoft-com:vml" Requires="v">
                <p:oleObj name="Equation" r:id="rId10" imgW="1600200" imgH="431800" progId="Equation.DSMT4">
                  <p:embed/>
                </p:oleObj>
              </mc:Choice>
              <mc:Fallback>
                <p:oleObj name="Equation" r:id="rId10" imgW="1600200" imgH="431800" progId="Equation.DSMT4">
                  <p:embed/>
                  <p:pic>
                    <p:nvPicPr>
                      <p:cNvPr id="189516" name="Object 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1588" y="3733800"/>
                        <a:ext cx="26098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9518" name="Object 78"/>
          <p:cNvGraphicFramePr>
            <a:graphicFrameLocks noChangeAspect="1"/>
          </p:cNvGraphicFramePr>
          <p:nvPr/>
        </p:nvGraphicFramePr>
        <p:xfrm>
          <a:off x="2541588" y="4495800"/>
          <a:ext cx="3043237" cy="723900"/>
        </p:xfrm>
        <a:graphic>
          <a:graphicData uri="http://schemas.openxmlformats.org/presentationml/2006/ole">
            <mc:AlternateContent xmlns:mc="http://schemas.openxmlformats.org/markup-compatibility/2006">
              <mc:Choice xmlns:v="urn:schemas-microsoft-com:vml" Requires="v">
                <p:oleObj name="Equation" r:id="rId12" imgW="1866090" imgH="444307" progId="Equation.DSMT4">
                  <p:embed/>
                </p:oleObj>
              </mc:Choice>
              <mc:Fallback>
                <p:oleObj name="Equation" r:id="rId12" imgW="1866090" imgH="444307" progId="Equation.DSMT4">
                  <p:embed/>
                  <p:pic>
                    <p:nvPicPr>
                      <p:cNvPr id="189518" name="Object 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1588" y="4495800"/>
                        <a:ext cx="30432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9520" name="Object 80"/>
          <p:cNvGraphicFramePr>
            <a:graphicFrameLocks noChangeAspect="1"/>
          </p:cNvGraphicFramePr>
          <p:nvPr>
            <p:extLst>
              <p:ext uri="{D42A27DB-BD31-4B8C-83A1-F6EECF244321}">
                <p14:modId xmlns:p14="http://schemas.microsoft.com/office/powerpoint/2010/main" val="3110169468"/>
              </p:ext>
            </p:extLst>
          </p:nvPr>
        </p:nvGraphicFramePr>
        <p:xfrm>
          <a:off x="838200" y="5829300"/>
          <a:ext cx="1470025" cy="785813"/>
        </p:xfrm>
        <a:graphic>
          <a:graphicData uri="http://schemas.openxmlformats.org/presentationml/2006/ole">
            <mc:AlternateContent xmlns:mc="http://schemas.openxmlformats.org/markup-compatibility/2006">
              <mc:Choice xmlns:v="urn:schemas-microsoft-com:vml" Requires="v">
                <p:oleObj name="Equation" r:id="rId14" imgW="901309" imgH="482391" progId="Equation.DSMT4">
                  <p:embed/>
                </p:oleObj>
              </mc:Choice>
              <mc:Fallback>
                <p:oleObj name="Equation" r:id="rId14" imgW="901309" imgH="482391" progId="Equation.DSMT4">
                  <p:embed/>
                  <p:pic>
                    <p:nvPicPr>
                      <p:cNvPr id="189520" name="Object 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829300"/>
                        <a:ext cx="1470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9521" name="Object 81"/>
          <p:cNvGraphicFramePr>
            <a:graphicFrameLocks noChangeAspect="1"/>
          </p:cNvGraphicFramePr>
          <p:nvPr/>
        </p:nvGraphicFramePr>
        <p:xfrm>
          <a:off x="2324100" y="6011863"/>
          <a:ext cx="952500" cy="330200"/>
        </p:xfrm>
        <a:graphic>
          <a:graphicData uri="http://schemas.openxmlformats.org/presentationml/2006/ole">
            <mc:AlternateContent xmlns:mc="http://schemas.openxmlformats.org/markup-compatibility/2006">
              <mc:Choice xmlns:v="urn:schemas-microsoft-com:vml" Requires="v">
                <p:oleObj name="Equation" r:id="rId16" imgW="583947" imgH="203112" progId="Equation.DSMT4">
                  <p:embed/>
                </p:oleObj>
              </mc:Choice>
              <mc:Fallback>
                <p:oleObj name="Equation" r:id="rId16" imgW="583947" imgH="203112" progId="Equation.DSMT4">
                  <p:embed/>
                  <p:pic>
                    <p:nvPicPr>
                      <p:cNvPr id="189521" name="Object 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4100" y="6011863"/>
                        <a:ext cx="952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68"/>
          <p:cNvSpPr txBox="1">
            <a:spLocks noChangeArrowheads="1"/>
          </p:cNvSpPr>
          <p:nvPr/>
        </p:nvSpPr>
        <p:spPr bwMode="auto">
          <a:xfrm>
            <a:off x="684213" y="5373688"/>
            <a:ext cx="6646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Pressupondo </a:t>
            </a:r>
            <a:r>
              <a:rPr lang="pt-BR" altLang="pt-BR" sz="1600" dirty="0">
                <a:solidFill>
                  <a:srgbClr val="FF0000"/>
                </a:solidFill>
                <a:latin typeface="Tahoma" panose="020B0604030504040204" pitchFamily="34" charset="0"/>
              </a:rPr>
              <a:t>amostras independentes</a:t>
            </a:r>
            <a:r>
              <a:rPr lang="pt-BR" altLang="pt-BR" sz="1600" dirty="0">
                <a:latin typeface="Tahoma" panose="020B0604030504040204" pitchFamily="34" charset="0"/>
              </a:rPr>
              <a:t> e </a:t>
            </a:r>
            <a:r>
              <a:rPr lang="pt-BR" altLang="pt-BR" sz="1600" dirty="0">
                <a:solidFill>
                  <a:srgbClr val="FF0000"/>
                </a:solidFill>
                <a:latin typeface="Tahoma" panose="020B0604030504040204" pitchFamily="34" charset="0"/>
              </a:rPr>
              <a:t>TLC válido </a:t>
            </a:r>
            <a:r>
              <a:rPr lang="pt-BR" altLang="pt-BR" sz="1600" dirty="0">
                <a:latin typeface="Tahoma" panose="020B0604030504040204" pitchFamily="34" charset="0"/>
              </a:rPr>
              <a:t>(amostra grande):</a:t>
            </a:r>
          </a:p>
        </p:txBody>
      </p:sp>
      <p:sp>
        <p:nvSpPr>
          <p:cNvPr id="2" name="Espaço Reservado para Número de Slide 1"/>
          <p:cNvSpPr>
            <a:spLocks noGrp="1"/>
          </p:cNvSpPr>
          <p:nvPr>
            <p:ph type="sldNum" sz="quarter" idx="12"/>
          </p:nvPr>
        </p:nvSpPr>
        <p:spPr/>
        <p:txBody>
          <a:bodyPr/>
          <a:lstStyle/>
          <a:p>
            <a:pPr>
              <a:defRPr/>
            </a:pPr>
            <a:fld id="{FEDF627B-EF6D-4AFB-B5DB-E393019D3B20}" type="slidenum">
              <a:rPr lang="pt-BR"/>
              <a:pPr>
                <a:defRPr/>
              </a:pPr>
              <a:t>30</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95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95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95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95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89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pt-BR" dirty="0"/>
              <a:t>Índice </a:t>
            </a:r>
            <a:r>
              <a:rPr lang="pt-BR" dirty="0" err="1"/>
              <a:t>Kappa</a:t>
            </a:r>
            <a:r>
              <a:rPr lang="pt-BR" dirty="0"/>
              <a:t> – Exemplo 1</a:t>
            </a:r>
          </a:p>
        </p:txBody>
      </p:sp>
      <p:graphicFrame>
        <p:nvGraphicFramePr>
          <p:cNvPr id="190694" name="Group 230"/>
          <p:cNvGraphicFramePr>
            <a:graphicFrameLocks noGrp="1"/>
          </p:cNvGraphicFramePr>
          <p:nvPr>
            <p:extLst>
              <p:ext uri="{D42A27DB-BD31-4B8C-83A1-F6EECF244321}">
                <p14:modId xmlns:p14="http://schemas.microsoft.com/office/powerpoint/2010/main" val="4070600820"/>
              </p:ext>
            </p:extLst>
          </p:nvPr>
        </p:nvGraphicFramePr>
        <p:xfrm>
          <a:off x="2921422" y="2392164"/>
          <a:ext cx="3302000" cy="1528765"/>
        </p:xfrm>
        <a:graphic>
          <a:graphicData uri="http://schemas.openxmlformats.org/drawingml/2006/table">
            <a:tbl>
              <a:tblPr/>
              <a:tblGrid>
                <a:gridCol w="508000">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27</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bl>
          </a:graphicData>
        </a:graphic>
      </p:graphicFrame>
      <p:sp>
        <p:nvSpPr>
          <p:cNvPr id="25652" name="Text Box 231"/>
          <p:cNvSpPr txBox="1">
            <a:spLocks noChangeArrowheads="1"/>
          </p:cNvSpPr>
          <p:nvPr/>
        </p:nvSpPr>
        <p:spPr bwMode="auto">
          <a:xfrm>
            <a:off x="3419897" y="2425501"/>
            <a:ext cx="280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sp>
        <p:nvSpPr>
          <p:cNvPr id="25653" name="Text Box 232"/>
          <p:cNvSpPr txBox="1">
            <a:spLocks noChangeArrowheads="1"/>
          </p:cNvSpPr>
          <p:nvPr/>
        </p:nvSpPr>
        <p:spPr bwMode="auto">
          <a:xfrm rot="16200000">
            <a:off x="2318966" y="3277195"/>
            <a:ext cx="1181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a:t>
            </a:r>
          </a:p>
        </p:txBody>
      </p:sp>
      <p:sp>
        <p:nvSpPr>
          <p:cNvPr id="2" name="Espaço Reservado para Número de Slide 1"/>
          <p:cNvSpPr>
            <a:spLocks noGrp="1"/>
          </p:cNvSpPr>
          <p:nvPr>
            <p:ph type="sldNum" sz="quarter" idx="12"/>
          </p:nvPr>
        </p:nvSpPr>
        <p:spPr/>
        <p:txBody>
          <a:bodyPr/>
          <a:lstStyle/>
          <a:p>
            <a:pPr>
              <a:defRPr/>
            </a:pPr>
            <a:fld id="{206E93D5-ED05-47F4-A112-00F504A6AA95}" type="slidenum">
              <a:rPr lang="pt-BR"/>
              <a:pPr>
                <a:defRPr/>
              </a:pPr>
              <a:t>31</a:t>
            </a:fld>
            <a:endParaRPr lang="pt-BR"/>
          </a:p>
        </p:txBody>
      </p:sp>
      <p:sp>
        <p:nvSpPr>
          <p:cNvPr id="17" name="Text Box 64"/>
          <p:cNvSpPr txBox="1">
            <a:spLocks noChangeArrowheads="1"/>
          </p:cNvSpPr>
          <p:nvPr/>
        </p:nvSpPr>
        <p:spPr bwMode="auto">
          <a:xfrm>
            <a:off x="490804" y="1412776"/>
            <a:ext cx="820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latin typeface="Tahoma" panose="020B0604030504040204" pitchFamily="34" charset="0"/>
              </a:rPr>
              <a:t>A fim de avaliar a qualidade de uma classificação, 150 pontos foram selecionados aleatoriamente, avaliando-se cada ponto segundo uma referência. O resultado é apresentado na matriz de confusão abaixo:</a:t>
            </a:r>
          </a:p>
        </p:txBody>
      </p:sp>
      <p:sp>
        <p:nvSpPr>
          <p:cNvPr id="20" name="Text Box 64"/>
          <p:cNvSpPr txBox="1">
            <a:spLocks noChangeArrowheads="1"/>
          </p:cNvSpPr>
          <p:nvPr/>
        </p:nvSpPr>
        <p:spPr bwMode="auto">
          <a:xfrm>
            <a:off x="490804" y="4293096"/>
            <a:ext cx="8207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latin typeface="Tahoma" panose="020B0604030504040204" pitchFamily="34" charset="0"/>
              </a:rPr>
              <a:t>Verifique se há mesmo uma concordância entre a classificação e a referência através de um teste de hipótese para o </a:t>
            </a:r>
            <a:r>
              <a:rPr lang="pt-BR" altLang="pt-BR" sz="1600" dirty="0" err="1">
                <a:latin typeface="Tahoma" panose="020B0604030504040204" pitchFamily="34" charset="0"/>
              </a:rPr>
              <a:t>Kappa</a:t>
            </a:r>
            <a:r>
              <a:rPr lang="pt-BR" altLang="pt-BR" sz="1600" dirty="0">
                <a:latin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6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2" grpId="0"/>
      <p:bldP spid="25653" grpId="0"/>
      <p:bldP spid="17"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pt-BR" dirty="0"/>
              <a:t>Índice </a:t>
            </a:r>
            <a:r>
              <a:rPr lang="pt-BR" dirty="0" err="1"/>
              <a:t>Kappa</a:t>
            </a:r>
            <a:r>
              <a:rPr lang="pt-BR" dirty="0"/>
              <a:t> – Exemplo 1</a:t>
            </a:r>
          </a:p>
        </p:txBody>
      </p:sp>
      <p:graphicFrame>
        <p:nvGraphicFramePr>
          <p:cNvPr id="190694" name="Group 230"/>
          <p:cNvGraphicFramePr>
            <a:graphicFrameLocks noGrp="1"/>
          </p:cNvGraphicFramePr>
          <p:nvPr/>
        </p:nvGraphicFramePr>
        <p:xfrm>
          <a:off x="827088" y="1700213"/>
          <a:ext cx="3302000" cy="1528765"/>
        </p:xfrm>
        <a:graphic>
          <a:graphicData uri="http://schemas.openxmlformats.org/drawingml/2006/table">
            <a:tbl>
              <a:tblPr/>
              <a:tblGrid>
                <a:gridCol w="508000">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27</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bl>
          </a:graphicData>
        </a:graphic>
      </p:graphicFrame>
      <p:sp>
        <p:nvSpPr>
          <p:cNvPr id="25652" name="Text Box 231"/>
          <p:cNvSpPr txBox="1">
            <a:spLocks noChangeArrowheads="1"/>
          </p:cNvSpPr>
          <p:nvPr/>
        </p:nvSpPr>
        <p:spPr bwMode="auto">
          <a:xfrm>
            <a:off x="1325563" y="1733550"/>
            <a:ext cx="280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sp>
        <p:nvSpPr>
          <p:cNvPr id="25653" name="Text Box 232"/>
          <p:cNvSpPr txBox="1">
            <a:spLocks noChangeArrowheads="1"/>
          </p:cNvSpPr>
          <p:nvPr/>
        </p:nvSpPr>
        <p:spPr bwMode="auto">
          <a:xfrm rot="-5400000">
            <a:off x="224632" y="2585244"/>
            <a:ext cx="1181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a:t>
            </a:r>
          </a:p>
        </p:txBody>
      </p:sp>
      <p:graphicFrame>
        <p:nvGraphicFramePr>
          <p:cNvPr id="190697" name="Object 233"/>
          <p:cNvGraphicFramePr>
            <a:graphicFrameLocks noChangeAspect="1"/>
          </p:cNvGraphicFramePr>
          <p:nvPr/>
        </p:nvGraphicFramePr>
        <p:xfrm>
          <a:off x="4479925" y="2246313"/>
          <a:ext cx="1179513" cy="330200"/>
        </p:xfrm>
        <a:graphic>
          <a:graphicData uri="http://schemas.openxmlformats.org/presentationml/2006/ole">
            <mc:AlternateContent xmlns:mc="http://schemas.openxmlformats.org/markup-compatibility/2006">
              <mc:Choice xmlns:v="urn:schemas-microsoft-com:vml" Requires="v">
                <p:oleObj name="Equation" r:id="rId2" imgW="723586" imgH="203112" progId="Equation.DSMT4">
                  <p:embed/>
                </p:oleObj>
              </mc:Choice>
              <mc:Fallback>
                <p:oleObj name="Equation" r:id="rId2" imgW="723586" imgH="203112" progId="Equation.DSMT4">
                  <p:embed/>
                  <p:pic>
                    <p:nvPicPr>
                      <p:cNvPr id="190697" name="Object 2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2246313"/>
                        <a:ext cx="11795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0699" name="Object 235"/>
          <p:cNvGraphicFramePr>
            <a:graphicFrameLocks noChangeAspect="1"/>
          </p:cNvGraphicFramePr>
          <p:nvPr/>
        </p:nvGraphicFramePr>
        <p:xfrm>
          <a:off x="4479925" y="2781300"/>
          <a:ext cx="1946275" cy="350838"/>
        </p:xfrm>
        <a:graphic>
          <a:graphicData uri="http://schemas.openxmlformats.org/presentationml/2006/ole">
            <mc:AlternateContent xmlns:mc="http://schemas.openxmlformats.org/markup-compatibility/2006">
              <mc:Choice xmlns:v="urn:schemas-microsoft-com:vml" Requires="v">
                <p:oleObj name="Equation" r:id="rId4" imgW="1193800" imgH="215900" progId="Equation.DSMT4">
                  <p:embed/>
                </p:oleObj>
              </mc:Choice>
              <mc:Fallback>
                <p:oleObj name="Equation" r:id="rId4" imgW="1193800" imgH="215900" progId="Equation.DSMT4">
                  <p:embed/>
                  <p:pic>
                    <p:nvPicPr>
                      <p:cNvPr id="190699" name="Object 2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2781300"/>
                        <a:ext cx="19462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0701" name="Object 237"/>
          <p:cNvGraphicFramePr>
            <a:graphicFrameLocks noChangeAspect="1"/>
          </p:cNvGraphicFramePr>
          <p:nvPr/>
        </p:nvGraphicFramePr>
        <p:xfrm>
          <a:off x="1331913" y="3644900"/>
          <a:ext cx="993775" cy="742950"/>
        </p:xfrm>
        <a:graphic>
          <a:graphicData uri="http://schemas.openxmlformats.org/presentationml/2006/ole">
            <mc:AlternateContent xmlns:mc="http://schemas.openxmlformats.org/markup-compatibility/2006">
              <mc:Choice xmlns:v="urn:schemas-microsoft-com:vml" Requires="v">
                <p:oleObj name="Equation" r:id="rId6" imgW="609600" imgH="457200" progId="Equation.DSMT4">
                  <p:embed/>
                </p:oleObj>
              </mc:Choice>
              <mc:Fallback>
                <p:oleObj name="Equation" r:id="rId6" imgW="609600" imgH="457200" progId="Equation.DSMT4">
                  <p:embed/>
                  <p:pic>
                    <p:nvPicPr>
                      <p:cNvPr id="190701" name="Object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644900"/>
                        <a:ext cx="993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0702" name="Object 238"/>
          <p:cNvGraphicFramePr>
            <a:graphicFrameLocks noChangeAspect="1"/>
          </p:cNvGraphicFramePr>
          <p:nvPr>
            <p:extLst>
              <p:ext uri="{D42A27DB-BD31-4B8C-83A1-F6EECF244321}">
                <p14:modId xmlns:p14="http://schemas.microsoft.com/office/powerpoint/2010/main" val="3229154801"/>
              </p:ext>
            </p:extLst>
          </p:nvPr>
        </p:nvGraphicFramePr>
        <p:xfrm>
          <a:off x="1331913" y="5010943"/>
          <a:ext cx="1323975" cy="722313"/>
        </p:xfrm>
        <a:graphic>
          <a:graphicData uri="http://schemas.openxmlformats.org/presentationml/2006/ole">
            <mc:AlternateContent xmlns:mc="http://schemas.openxmlformats.org/markup-compatibility/2006">
              <mc:Choice xmlns:v="urn:schemas-microsoft-com:vml" Requires="v">
                <p:oleObj name="Equation" r:id="rId8" imgW="812447" imgH="444307" progId="Equation.DSMT4">
                  <p:embed/>
                </p:oleObj>
              </mc:Choice>
              <mc:Fallback>
                <p:oleObj name="Equation" r:id="rId8" imgW="812447" imgH="444307" progId="Equation.DSMT4">
                  <p:embed/>
                  <p:pic>
                    <p:nvPicPr>
                      <p:cNvPr id="190702" name="Object 2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5010943"/>
                        <a:ext cx="13239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0703" name="Object 239"/>
          <p:cNvGraphicFramePr>
            <a:graphicFrameLocks noChangeAspect="1"/>
          </p:cNvGraphicFramePr>
          <p:nvPr>
            <p:extLst>
              <p:ext uri="{D42A27DB-BD31-4B8C-83A1-F6EECF244321}">
                <p14:modId xmlns:p14="http://schemas.microsoft.com/office/powerpoint/2010/main" val="3071281873"/>
              </p:ext>
            </p:extLst>
          </p:nvPr>
        </p:nvGraphicFramePr>
        <p:xfrm>
          <a:off x="2700338" y="5010943"/>
          <a:ext cx="2190750" cy="701675"/>
        </p:xfrm>
        <a:graphic>
          <a:graphicData uri="http://schemas.openxmlformats.org/presentationml/2006/ole">
            <mc:AlternateContent xmlns:mc="http://schemas.openxmlformats.org/markup-compatibility/2006">
              <mc:Choice xmlns:v="urn:schemas-microsoft-com:vml" Requires="v">
                <p:oleObj name="Equation" r:id="rId10" imgW="1346200" imgH="431800" progId="Equation.DSMT4">
                  <p:embed/>
                </p:oleObj>
              </mc:Choice>
              <mc:Fallback>
                <p:oleObj name="Equation" r:id="rId10" imgW="1346200" imgH="431800" progId="Equation.DSMT4">
                  <p:embed/>
                  <p:pic>
                    <p:nvPicPr>
                      <p:cNvPr id="190703" name="Object 2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0338" y="5010943"/>
                        <a:ext cx="2190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0705" name="Object 241"/>
          <p:cNvGraphicFramePr>
            <a:graphicFrameLocks noChangeAspect="1"/>
          </p:cNvGraphicFramePr>
          <p:nvPr>
            <p:extLst>
              <p:ext uri="{D42A27DB-BD31-4B8C-83A1-F6EECF244321}">
                <p14:modId xmlns:p14="http://schemas.microsoft.com/office/powerpoint/2010/main" val="1719905912"/>
              </p:ext>
            </p:extLst>
          </p:nvPr>
        </p:nvGraphicFramePr>
        <p:xfrm>
          <a:off x="5387975" y="5190331"/>
          <a:ext cx="1776413" cy="309562"/>
        </p:xfrm>
        <a:graphic>
          <a:graphicData uri="http://schemas.openxmlformats.org/presentationml/2006/ole">
            <mc:AlternateContent xmlns:mc="http://schemas.openxmlformats.org/markup-compatibility/2006">
              <mc:Choice xmlns:v="urn:schemas-microsoft-com:vml" Requires="v">
                <p:oleObj name="Equation" r:id="rId12" imgW="1091726" imgH="190417" progId="Equation.DSMT4">
                  <p:embed/>
                </p:oleObj>
              </mc:Choice>
              <mc:Fallback>
                <p:oleObj name="Equation" r:id="rId12" imgW="1091726" imgH="190417" progId="Equation.DSMT4">
                  <p:embed/>
                  <p:pic>
                    <p:nvPicPr>
                      <p:cNvPr id="190705" name="Object 2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87975" y="5190331"/>
                        <a:ext cx="17764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706" name="Text Box 242"/>
          <p:cNvSpPr txBox="1">
            <a:spLocks noChangeArrowheads="1"/>
          </p:cNvSpPr>
          <p:nvPr/>
        </p:nvSpPr>
        <p:spPr bwMode="auto">
          <a:xfrm>
            <a:off x="468313" y="5876925"/>
            <a:ext cx="8207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Conclusão: rejeita-se </a:t>
            </a:r>
            <a:r>
              <a:rPr lang="pt-BR" altLang="pt-BR" sz="1600" dirty="0">
                <a:latin typeface="Times New Roman" charset="0"/>
                <a:cs typeface="Times New Roman" charset="0"/>
              </a:rPr>
              <a:t>H</a:t>
            </a:r>
            <a:r>
              <a:rPr lang="pt-BR" altLang="pt-BR" sz="1600" baseline="-25000" dirty="0">
                <a:latin typeface="Times New Roman" charset="0"/>
                <a:cs typeface="Times New Roman" charset="0"/>
              </a:rPr>
              <a:t>0</a:t>
            </a:r>
            <a:r>
              <a:rPr lang="pt-BR" altLang="pt-BR" sz="1600" dirty="0">
                <a:latin typeface="Tahoma" panose="020B0604030504040204" pitchFamily="34" charset="0"/>
              </a:rPr>
              <a:t> com 5% de significância, ou seja, há concordância entre a classificação e a referência</a:t>
            </a:r>
          </a:p>
        </p:txBody>
      </p:sp>
      <p:sp>
        <p:nvSpPr>
          <p:cNvPr id="13" name="Text Box 11"/>
          <p:cNvSpPr txBox="1">
            <a:spLocks noChangeArrowheads="1"/>
          </p:cNvSpPr>
          <p:nvPr/>
        </p:nvSpPr>
        <p:spPr bwMode="auto">
          <a:xfrm>
            <a:off x="0" y="6591300"/>
            <a:ext cx="4643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latin typeface="Tahoma" panose="020B0604030504040204" pitchFamily="34" charset="0"/>
              </a:rPr>
              <a:t>(ver kappa10cond.xls)</a:t>
            </a:r>
          </a:p>
        </p:txBody>
      </p:sp>
      <p:sp>
        <p:nvSpPr>
          <p:cNvPr id="2" name="Espaço Reservado para Número de Slide 1"/>
          <p:cNvSpPr>
            <a:spLocks noGrp="1"/>
          </p:cNvSpPr>
          <p:nvPr>
            <p:ph type="sldNum" sz="quarter" idx="12"/>
          </p:nvPr>
        </p:nvSpPr>
        <p:spPr/>
        <p:txBody>
          <a:bodyPr/>
          <a:lstStyle/>
          <a:p>
            <a:pPr>
              <a:defRPr/>
            </a:pPr>
            <a:fld id="{206E93D5-ED05-47F4-A112-00F504A6AA95}" type="slidenum">
              <a:rPr lang="pt-BR"/>
              <a:pPr>
                <a:defRPr/>
              </a:pPr>
              <a:t>32</a:t>
            </a:fld>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1168734016"/>
              </p:ext>
            </p:extLst>
          </p:nvPr>
        </p:nvGraphicFramePr>
        <p:xfrm>
          <a:off x="6583238" y="2276872"/>
          <a:ext cx="2381250" cy="785812"/>
        </p:xfrm>
        <a:graphic>
          <a:graphicData uri="http://schemas.openxmlformats.org/presentationml/2006/ole">
            <mc:AlternateContent xmlns:mc="http://schemas.openxmlformats.org/markup-compatibility/2006">
              <mc:Choice xmlns:v="urn:schemas-microsoft-com:vml" Requires="v">
                <p:oleObj name="Equation" r:id="rId14" imgW="1460160" imgH="482400" progId="Equation.DSMT4">
                  <p:embed/>
                </p:oleObj>
              </mc:Choice>
              <mc:Fallback>
                <p:oleObj name="Equation" r:id="rId14" imgW="1460160" imgH="482400" progId="Equation.DSMT4">
                  <p:embed/>
                  <p:pic>
                    <p:nvPicPr>
                      <p:cNvPr id="3" name="Objeto 2"/>
                      <p:cNvPicPr>
                        <a:picLocks noChangeAspect="1" noChangeArrowheads="1"/>
                      </p:cNvPicPr>
                      <p:nvPr/>
                    </p:nvPicPr>
                    <p:blipFill>
                      <a:blip r:embed="rId15"/>
                      <a:srcRect/>
                      <a:stretch>
                        <a:fillRect/>
                      </a:stretch>
                    </p:blipFill>
                    <p:spPr bwMode="auto">
                      <a:xfrm>
                        <a:off x="6583238" y="2276872"/>
                        <a:ext cx="23812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242"/>
          <p:cNvSpPr txBox="1">
            <a:spLocks noChangeArrowheads="1"/>
          </p:cNvSpPr>
          <p:nvPr/>
        </p:nvSpPr>
        <p:spPr bwMode="auto">
          <a:xfrm>
            <a:off x="1259632" y="4530606"/>
            <a:ext cx="30304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Se </a:t>
            </a:r>
            <a:r>
              <a:rPr lang="pt-BR" altLang="pt-BR" sz="1600" dirty="0">
                <a:latin typeface="Times New Roman" panose="02020603050405020304" pitchFamily="18" charset="0"/>
                <a:cs typeface="Times New Roman" panose="02020603050405020304" pitchFamily="18" charset="0"/>
              </a:rPr>
              <a:t>H</a:t>
            </a:r>
            <a:r>
              <a:rPr lang="pt-BR" altLang="pt-BR" sz="1600" baseline="-25000" dirty="0">
                <a:latin typeface="Times New Roman" panose="02020603050405020304" pitchFamily="18" charset="0"/>
                <a:cs typeface="Times New Roman" panose="02020603050405020304" pitchFamily="18" charset="0"/>
              </a:rPr>
              <a:t>0</a:t>
            </a:r>
            <a:r>
              <a:rPr lang="pt-BR" altLang="pt-BR" sz="1600" dirty="0">
                <a:latin typeface="Tahoma" panose="020B0604030504040204" pitchFamily="34" charset="0"/>
              </a:rPr>
              <a:t> for verdadeira, então:</a:t>
            </a:r>
          </a:p>
        </p:txBody>
      </p:sp>
    </p:spTree>
    <p:extLst>
      <p:ext uri="{BB962C8B-B14F-4D97-AF65-F5344CB8AC3E}">
        <p14:creationId xmlns:p14="http://schemas.microsoft.com/office/powerpoint/2010/main" val="290853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6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6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7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7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070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07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07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706" grpId="0"/>
      <p:bldP spid="13"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noFill/>
        </p:spPr>
        <p:txBody>
          <a:bodyPr/>
          <a:lstStyle/>
          <a:p>
            <a:pPr eaLnBrk="1" hangingPunct="1">
              <a:defRPr/>
            </a:pPr>
            <a:r>
              <a:rPr lang="pt-BR" dirty="0"/>
              <a:t>Comparando Avaliações... </a:t>
            </a:r>
          </a:p>
        </p:txBody>
      </p:sp>
      <p:sp>
        <p:nvSpPr>
          <p:cNvPr id="19" name="Text Box 68"/>
          <p:cNvSpPr txBox="1">
            <a:spLocks noChangeArrowheads="1"/>
          </p:cNvSpPr>
          <p:nvPr/>
        </p:nvSpPr>
        <p:spPr bwMode="auto">
          <a:xfrm>
            <a:off x="684213" y="1582921"/>
            <a:ext cx="8064500" cy="1815882"/>
          </a:xfrm>
          <a:prstGeom prst="rect">
            <a:avLst/>
          </a:prstGeom>
          <a:noFill/>
          <a:ln>
            <a:noFill/>
          </a:ln>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177800" indent="-177800" algn="l" eaLnBrk="1" hangingPunct="1">
              <a:defRPr/>
            </a:pPr>
            <a:r>
              <a:rPr lang="pt-BR" sz="1600" dirty="0">
                <a:latin typeface="Tahoma" panose="020B0604030504040204" pitchFamily="34" charset="0"/>
              </a:rPr>
              <a:t>Em muitos casos, deseja-se verificar se duas classificações apresentam o mesmo desempenho ou se uma das classificações tem resultados mais favoráveis que outra.</a:t>
            </a:r>
          </a:p>
          <a:p>
            <a:pPr marL="177800" indent="-177800" algn="l" eaLnBrk="1" hangingPunct="1">
              <a:defRPr/>
            </a:pPr>
            <a:endParaRPr lang="pt-BR" sz="1600" dirty="0">
              <a:latin typeface="Tahoma" panose="020B0604030504040204" pitchFamily="34" charset="0"/>
            </a:endParaRPr>
          </a:p>
          <a:p>
            <a:pPr marL="177800" indent="-177800" algn="l" eaLnBrk="1" hangingPunct="1">
              <a:defRPr/>
            </a:pPr>
            <a:r>
              <a:rPr lang="pt-BR" sz="1600" dirty="0">
                <a:latin typeface="Tahoma" panose="020B0604030504040204" pitchFamily="34" charset="0"/>
              </a:rPr>
              <a:t>Uma questão fundamental aqui é saber se as amostras utilizadas para as avaliações são as mesmas ou cada classificação foi avaliada com um conjunto diferente de amostras, ou seja, as duas classificações foram avaliadas de forma independente uma da outra.</a:t>
            </a:r>
          </a:p>
        </p:txBody>
      </p:sp>
      <p:sp>
        <p:nvSpPr>
          <p:cNvPr id="2" name="Espaço Reservado para Número de Slide 1"/>
          <p:cNvSpPr>
            <a:spLocks noGrp="1"/>
          </p:cNvSpPr>
          <p:nvPr>
            <p:ph type="sldNum" sz="quarter" idx="12"/>
          </p:nvPr>
        </p:nvSpPr>
        <p:spPr/>
        <p:txBody>
          <a:bodyPr/>
          <a:lstStyle/>
          <a:p>
            <a:pPr>
              <a:defRPr/>
            </a:pPr>
            <a:fld id="{57D9BB1D-E0CB-410C-ACB4-229101EC0304}" type="slidenum">
              <a:rPr lang="pt-BR"/>
              <a:pPr>
                <a:defRPr/>
              </a:pPr>
              <a:t>33</a:t>
            </a:fld>
            <a:endParaRPr lang="pt-BR" dirty="0"/>
          </a:p>
        </p:txBody>
      </p:sp>
      <p:grpSp>
        <p:nvGrpSpPr>
          <p:cNvPr id="191626" name="Agrupar 191625">
            <a:extLst>
              <a:ext uri="{FF2B5EF4-FFF2-40B4-BE49-F238E27FC236}">
                <a16:creationId xmlns:a16="http://schemas.microsoft.com/office/drawing/2014/main" id="{0884FC85-3D51-A3A2-7095-1320ED45475C}"/>
              </a:ext>
            </a:extLst>
          </p:cNvPr>
          <p:cNvGrpSpPr/>
          <p:nvPr/>
        </p:nvGrpSpPr>
        <p:grpSpPr>
          <a:xfrm>
            <a:off x="683568" y="4342028"/>
            <a:ext cx="3095054" cy="1217752"/>
            <a:chOff x="683568" y="4342028"/>
            <a:chExt cx="3095054" cy="1217752"/>
          </a:xfrm>
        </p:grpSpPr>
        <p:sp>
          <p:nvSpPr>
            <p:cNvPr id="191624" name="Retângulo 191623">
              <a:extLst>
                <a:ext uri="{FF2B5EF4-FFF2-40B4-BE49-F238E27FC236}">
                  <a16:creationId xmlns:a16="http://schemas.microsoft.com/office/drawing/2014/main" id="{49AB00BE-0ABD-7DD2-FAE7-6ED595523603}"/>
                </a:ext>
              </a:extLst>
            </p:cNvPr>
            <p:cNvSpPr/>
            <p:nvPr/>
          </p:nvSpPr>
          <p:spPr bwMode="auto">
            <a:xfrm>
              <a:off x="683568" y="4342028"/>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25" name="Retângulo 191624">
              <a:extLst>
                <a:ext uri="{FF2B5EF4-FFF2-40B4-BE49-F238E27FC236}">
                  <a16:creationId xmlns:a16="http://schemas.microsoft.com/office/drawing/2014/main" id="{644F6E4F-30D1-FF95-FD7D-B543DDA0896A}"/>
                </a:ext>
              </a:extLst>
            </p:cNvPr>
            <p:cNvSpPr/>
            <p:nvPr/>
          </p:nvSpPr>
          <p:spPr bwMode="auto">
            <a:xfrm>
              <a:off x="2842518" y="4342028"/>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nvGrpSpPr>
            <p:cNvPr id="20" name="Agrupar 19">
              <a:extLst>
                <a:ext uri="{FF2B5EF4-FFF2-40B4-BE49-F238E27FC236}">
                  <a16:creationId xmlns:a16="http://schemas.microsoft.com/office/drawing/2014/main" id="{AA401F03-B5E0-1151-F315-DD3B13180E11}"/>
                </a:ext>
              </a:extLst>
            </p:cNvPr>
            <p:cNvGrpSpPr/>
            <p:nvPr/>
          </p:nvGrpSpPr>
          <p:grpSpPr>
            <a:xfrm>
              <a:off x="1763043" y="4342028"/>
              <a:ext cx="936104" cy="936104"/>
              <a:chOff x="1763688" y="4365104"/>
              <a:chExt cx="936104" cy="936104"/>
            </a:xfrm>
          </p:grpSpPr>
          <p:sp>
            <p:nvSpPr>
              <p:cNvPr id="4" name="Retângulo 3">
                <a:extLst>
                  <a:ext uri="{FF2B5EF4-FFF2-40B4-BE49-F238E27FC236}">
                    <a16:creationId xmlns:a16="http://schemas.microsoft.com/office/drawing/2014/main" id="{07CB6650-4EB7-3287-EE66-CD1034665274}"/>
                  </a:ext>
                </a:extLst>
              </p:cNvPr>
              <p:cNvSpPr/>
              <p:nvPr/>
            </p:nvSpPr>
            <p:spPr bwMode="auto">
              <a:xfrm>
                <a:off x="1763688" y="4365104"/>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6" name="Elipse 5">
                <a:extLst>
                  <a:ext uri="{FF2B5EF4-FFF2-40B4-BE49-F238E27FC236}">
                    <a16:creationId xmlns:a16="http://schemas.microsoft.com/office/drawing/2014/main" id="{429C06AA-B1B5-3BB6-F868-22CA72868FAB}"/>
                  </a:ext>
                </a:extLst>
              </p:cNvPr>
              <p:cNvSpPr/>
              <p:nvPr/>
            </p:nvSpPr>
            <p:spPr bwMode="auto">
              <a:xfrm>
                <a:off x="1907704" y="4473120"/>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7" name="Elipse 6">
                <a:extLst>
                  <a:ext uri="{FF2B5EF4-FFF2-40B4-BE49-F238E27FC236}">
                    <a16:creationId xmlns:a16="http://schemas.microsoft.com/office/drawing/2014/main" id="{05EBB143-B7E1-7794-5DDF-D42BB936CCD0}"/>
                  </a:ext>
                </a:extLst>
              </p:cNvPr>
              <p:cNvSpPr/>
              <p:nvPr/>
            </p:nvSpPr>
            <p:spPr bwMode="auto">
              <a:xfrm>
                <a:off x="2060104" y="4761152"/>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8" name="Elipse 7">
                <a:extLst>
                  <a:ext uri="{FF2B5EF4-FFF2-40B4-BE49-F238E27FC236}">
                    <a16:creationId xmlns:a16="http://schemas.microsoft.com/office/drawing/2014/main" id="{B9E89372-2CA8-F10D-CEF5-43E8F0CFF8EB}"/>
                  </a:ext>
                </a:extLst>
              </p:cNvPr>
              <p:cNvSpPr/>
              <p:nvPr/>
            </p:nvSpPr>
            <p:spPr bwMode="auto">
              <a:xfrm>
                <a:off x="2212504" y="4581128"/>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9" name="Elipse 8">
                <a:extLst>
                  <a:ext uri="{FF2B5EF4-FFF2-40B4-BE49-F238E27FC236}">
                    <a16:creationId xmlns:a16="http://schemas.microsoft.com/office/drawing/2014/main" id="{72CAC157-0B1B-749A-8F3C-344E32BBFECF}"/>
                  </a:ext>
                </a:extLst>
              </p:cNvPr>
              <p:cNvSpPr/>
              <p:nvPr/>
            </p:nvSpPr>
            <p:spPr bwMode="auto">
              <a:xfrm>
                <a:off x="2364904" y="4905168"/>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0" name="Elipse 9">
                <a:extLst>
                  <a:ext uri="{FF2B5EF4-FFF2-40B4-BE49-F238E27FC236}">
                    <a16:creationId xmlns:a16="http://schemas.microsoft.com/office/drawing/2014/main" id="{FC0C87EC-D9B4-7444-837A-09FCCD9A542C}"/>
                  </a:ext>
                </a:extLst>
              </p:cNvPr>
              <p:cNvSpPr/>
              <p:nvPr/>
            </p:nvSpPr>
            <p:spPr bwMode="auto">
              <a:xfrm>
                <a:off x="1979712" y="5057568"/>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1" name="Elipse 10">
                <a:extLst>
                  <a:ext uri="{FF2B5EF4-FFF2-40B4-BE49-F238E27FC236}">
                    <a16:creationId xmlns:a16="http://schemas.microsoft.com/office/drawing/2014/main" id="{414BA785-BCD6-516F-7972-71A8B605D026}"/>
                  </a:ext>
                </a:extLst>
              </p:cNvPr>
              <p:cNvSpPr/>
              <p:nvPr/>
            </p:nvSpPr>
            <p:spPr bwMode="auto">
              <a:xfrm>
                <a:off x="2231744" y="5157192"/>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2" name="Elipse 11">
                <a:extLst>
                  <a:ext uri="{FF2B5EF4-FFF2-40B4-BE49-F238E27FC236}">
                    <a16:creationId xmlns:a16="http://schemas.microsoft.com/office/drawing/2014/main" id="{3F815C85-794B-AA7E-338C-EBA6B0FAA632}"/>
                  </a:ext>
                </a:extLst>
              </p:cNvPr>
              <p:cNvSpPr/>
              <p:nvPr/>
            </p:nvSpPr>
            <p:spPr bwMode="auto">
              <a:xfrm>
                <a:off x="2447768" y="4797152"/>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3" name="Elipse 12">
                <a:extLst>
                  <a:ext uri="{FF2B5EF4-FFF2-40B4-BE49-F238E27FC236}">
                    <a16:creationId xmlns:a16="http://schemas.microsoft.com/office/drawing/2014/main" id="{874F9129-6747-3243-D247-4017E809A9B5}"/>
                  </a:ext>
                </a:extLst>
              </p:cNvPr>
              <p:cNvSpPr/>
              <p:nvPr/>
            </p:nvSpPr>
            <p:spPr bwMode="auto">
              <a:xfrm>
                <a:off x="2600168" y="4509120"/>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4" name="Elipse 13">
                <a:extLst>
                  <a:ext uri="{FF2B5EF4-FFF2-40B4-BE49-F238E27FC236}">
                    <a16:creationId xmlns:a16="http://schemas.microsoft.com/office/drawing/2014/main" id="{09E30C93-7529-D857-6057-87292F672409}"/>
                  </a:ext>
                </a:extLst>
              </p:cNvPr>
              <p:cNvSpPr/>
              <p:nvPr/>
            </p:nvSpPr>
            <p:spPr bwMode="auto">
              <a:xfrm>
                <a:off x="2555776" y="5121192"/>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5" name="Elipse 14">
                <a:extLst>
                  <a:ext uri="{FF2B5EF4-FFF2-40B4-BE49-F238E27FC236}">
                    <a16:creationId xmlns:a16="http://schemas.microsoft.com/office/drawing/2014/main" id="{CFDD9863-DE1A-308D-143C-D4B36A4D30F7}"/>
                  </a:ext>
                </a:extLst>
              </p:cNvPr>
              <p:cNvSpPr/>
              <p:nvPr/>
            </p:nvSpPr>
            <p:spPr bwMode="auto">
              <a:xfrm>
                <a:off x="1871704" y="4797152"/>
                <a:ext cx="36000" cy="36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
          <p:nvSpPr>
            <p:cNvPr id="16" name="CaixaDeTexto 15">
              <a:extLst>
                <a:ext uri="{FF2B5EF4-FFF2-40B4-BE49-F238E27FC236}">
                  <a16:creationId xmlns:a16="http://schemas.microsoft.com/office/drawing/2014/main" id="{9859B8B3-E90E-5C0D-33EE-4788D4097C6B}"/>
                </a:ext>
              </a:extLst>
            </p:cNvPr>
            <p:cNvSpPr txBox="1"/>
            <p:nvPr/>
          </p:nvSpPr>
          <p:spPr>
            <a:xfrm>
              <a:off x="1840605" y="5313559"/>
              <a:ext cx="780983" cy="246221"/>
            </a:xfrm>
            <a:prstGeom prst="rect">
              <a:avLst/>
            </a:prstGeom>
            <a:noFill/>
          </p:spPr>
          <p:txBody>
            <a:bodyPr wrap="none" rtlCol="0">
              <a:spAutoFit/>
            </a:bodyPr>
            <a:lstStyle/>
            <a:p>
              <a:r>
                <a:rPr lang="pt-BR" sz="1000" dirty="0">
                  <a:latin typeface="Tahoma" panose="020B0604030504040204" pitchFamily="34" charset="0"/>
                </a:rPr>
                <a:t>Referência</a:t>
              </a:r>
            </a:p>
          </p:txBody>
        </p:sp>
        <p:sp>
          <p:nvSpPr>
            <p:cNvPr id="17" name="CaixaDeTexto 16">
              <a:extLst>
                <a:ext uri="{FF2B5EF4-FFF2-40B4-BE49-F238E27FC236}">
                  <a16:creationId xmlns:a16="http://schemas.microsoft.com/office/drawing/2014/main" id="{3B82208D-5E0D-4E7F-E2DD-935353B99B21}"/>
                </a:ext>
              </a:extLst>
            </p:cNvPr>
            <p:cNvSpPr txBox="1"/>
            <p:nvPr/>
          </p:nvSpPr>
          <p:spPr>
            <a:xfrm>
              <a:off x="825247" y="5301138"/>
              <a:ext cx="652744" cy="246221"/>
            </a:xfrm>
            <a:prstGeom prst="rect">
              <a:avLst/>
            </a:prstGeom>
            <a:noFill/>
          </p:spPr>
          <p:txBody>
            <a:bodyPr wrap="none" rtlCol="0">
              <a:spAutoFit/>
            </a:bodyPr>
            <a:lstStyle/>
            <a:p>
              <a:r>
                <a:rPr lang="pt-BR" sz="1000" dirty="0" err="1">
                  <a:solidFill>
                    <a:srgbClr val="FF0000"/>
                  </a:solidFill>
                  <a:latin typeface="Tahoma" panose="020B0604030504040204" pitchFamily="34" charset="0"/>
                </a:rPr>
                <a:t>Classif</a:t>
              </a:r>
              <a:r>
                <a:rPr lang="pt-BR" sz="1000" dirty="0">
                  <a:solidFill>
                    <a:srgbClr val="FF0000"/>
                  </a:solidFill>
                  <a:latin typeface="Tahoma" panose="020B0604030504040204" pitchFamily="34" charset="0"/>
                </a:rPr>
                <a:t> 1</a:t>
              </a:r>
            </a:p>
          </p:txBody>
        </p:sp>
        <p:sp>
          <p:nvSpPr>
            <p:cNvPr id="18" name="CaixaDeTexto 17">
              <a:extLst>
                <a:ext uri="{FF2B5EF4-FFF2-40B4-BE49-F238E27FC236}">
                  <a16:creationId xmlns:a16="http://schemas.microsoft.com/office/drawing/2014/main" id="{05F95D78-03CE-5403-85F4-136EFF418B91}"/>
                </a:ext>
              </a:extLst>
            </p:cNvPr>
            <p:cNvSpPr txBox="1"/>
            <p:nvPr/>
          </p:nvSpPr>
          <p:spPr>
            <a:xfrm>
              <a:off x="2980996" y="5301138"/>
              <a:ext cx="659155" cy="246221"/>
            </a:xfrm>
            <a:prstGeom prst="rect">
              <a:avLst/>
            </a:prstGeom>
            <a:noFill/>
          </p:spPr>
          <p:txBody>
            <a:bodyPr wrap="none" rtlCol="0">
              <a:spAutoFit/>
            </a:bodyPr>
            <a:lstStyle/>
            <a:p>
              <a:r>
                <a:rPr lang="pt-BR" sz="1000" dirty="0" err="1">
                  <a:solidFill>
                    <a:schemeClr val="accent6">
                      <a:lumMod val="75000"/>
                    </a:schemeClr>
                  </a:solidFill>
                  <a:latin typeface="Tahoma" panose="020B0604030504040204" pitchFamily="34" charset="0"/>
                </a:rPr>
                <a:t>Classif</a:t>
              </a:r>
              <a:r>
                <a:rPr lang="pt-BR" sz="1000" dirty="0">
                  <a:solidFill>
                    <a:schemeClr val="accent6">
                      <a:lumMod val="75000"/>
                    </a:schemeClr>
                  </a:solidFill>
                  <a:latin typeface="Tahoma" panose="020B0604030504040204" pitchFamily="34" charset="0"/>
                </a:rPr>
                <a:t> 2</a:t>
              </a:r>
            </a:p>
          </p:txBody>
        </p:sp>
      </p:grpSp>
      <p:grpSp>
        <p:nvGrpSpPr>
          <p:cNvPr id="191631" name="Agrupar 191630">
            <a:extLst>
              <a:ext uri="{FF2B5EF4-FFF2-40B4-BE49-F238E27FC236}">
                <a16:creationId xmlns:a16="http://schemas.microsoft.com/office/drawing/2014/main" id="{ABA5527F-23C0-6D53-F982-4A66D7B9901A}"/>
              </a:ext>
            </a:extLst>
          </p:cNvPr>
          <p:cNvGrpSpPr/>
          <p:nvPr/>
        </p:nvGrpSpPr>
        <p:grpSpPr>
          <a:xfrm>
            <a:off x="4499992" y="3981988"/>
            <a:ext cx="3095054" cy="1217752"/>
            <a:chOff x="4499992" y="3981988"/>
            <a:chExt cx="3095054" cy="1217752"/>
          </a:xfrm>
        </p:grpSpPr>
        <p:sp>
          <p:nvSpPr>
            <p:cNvPr id="191511" name="Retângulo 191510">
              <a:extLst>
                <a:ext uri="{FF2B5EF4-FFF2-40B4-BE49-F238E27FC236}">
                  <a16:creationId xmlns:a16="http://schemas.microsoft.com/office/drawing/2014/main" id="{4AD3C6D7-44D5-6913-5F07-167940748828}"/>
                </a:ext>
              </a:extLst>
            </p:cNvPr>
            <p:cNvSpPr/>
            <p:nvPr/>
          </p:nvSpPr>
          <p:spPr bwMode="auto">
            <a:xfrm>
              <a:off x="5579509" y="3981988"/>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50" name="CaixaDeTexto 49">
              <a:extLst>
                <a:ext uri="{FF2B5EF4-FFF2-40B4-BE49-F238E27FC236}">
                  <a16:creationId xmlns:a16="http://schemas.microsoft.com/office/drawing/2014/main" id="{9529DEED-9301-D600-9B41-A724B556BE44}"/>
                </a:ext>
              </a:extLst>
            </p:cNvPr>
            <p:cNvSpPr txBox="1"/>
            <p:nvPr/>
          </p:nvSpPr>
          <p:spPr>
            <a:xfrm>
              <a:off x="5657029" y="4953519"/>
              <a:ext cx="780983" cy="246221"/>
            </a:xfrm>
            <a:prstGeom prst="rect">
              <a:avLst/>
            </a:prstGeom>
            <a:noFill/>
          </p:spPr>
          <p:txBody>
            <a:bodyPr wrap="none" rtlCol="0">
              <a:spAutoFit/>
            </a:bodyPr>
            <a:lstStyle/>
            <a:p>
              <a:r>
                <a:rPr lang="pt-BR" sz="1000" dirty="0">
                  <a:latin typeface="Tahoma" panose="020B0604030504040204" pitchFamily="34" charset="0"/>
                </a:rPr>
                <a:t>Referência</a:t>
              </a:r>
            </a:p>
          </p:txBody>
        </p:sp>
        <p:grpSp>
          <p:nvGrpSpPr>
            <p:cNvPr id="191628" name="Agrupar 191627">
              <a:extLst>
                <a:ext uri="{FF2B5EF4-FFF2-40B4-BE49-F238E27FC236}">
                  <a16:creationId xmlns:a16="http://schemas.microsoft.com/office/drawing/2014/main" id="{207D8DB3-91C7-CF9E-450C-E952EDA1A6F1}"/>
                </a:ext>
              </a:extLst>
            </p:cNvPr>
            <p:cNvGrpSpPr/>
            <p:nvPr/>
          </p:nvGrpSpPr>
          <p:grpSpPr>
            <a:xfrm>
              <a:off x="4499992" y="3981988"/>
              <a:ext cx="936104" cy="1205331"/>
              <a:chOff x="4499992" y="3981988"/>
              <a:chExt cx="936104" cy="1205331"/>
            </a:xfrm>
          </p:grpSpPr>
          <p:sp>
            <p:nvSpPr>
              <p:cNvPr id="191500" name="Retângulo 191499">
                <a:extLst>
                  <a:ext uri="{FF2B5EF4-FFF2-40B4-BE49-F238E27FC236}">
                    <a16:creationId xmlns:a16="http://schemas.microsoft.com/office/drawing/2014/main" id="{46A3625B-7658-0DDE-16AB-394369FFC146}"/>
                  </a:ext>
                </a:extLst>
              </p:cNvPr>
              <p:cNvSpPr/>
              <p:nvPr/>
            </p:nvSpPr>
            <p:spPr bwMode="auto">
              <a:xfrm>
                <a:off x="4499992" y="3981988"/>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1" name="Elipse 191500">
                <a:extLst>
                  <a:ext uri="{FF2B5EF4-FFF2-40B4-BE49-F238E27FC236}">
                    <a16:creationId xmlns:a16="http://schemas.microsoft.com/office/drawing/2014/main" id="{532DDCDF-E789-93F7-D8D0-10FF506E8572}"/>
                  </a:ext>
                </a:extLst>
              </p:cNvPr>
              <p:cNvSpPr/>
              <p:nvPr/>
            </p:nvSpPr>
            <p:spPr bwMode="auto">
              <a:xfrm>
                <a:off x="4644008" y="4185088"/>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2" name="Elipse 191501">
                <a:extLst>
                  <a:ext uri="{FF2B5EF4-FFF2-40B4-BE49-F238E27FC236}">
                    <a16:creationId xmlns:a16="http://schemas.microsoft.com/office/drawing/2014/main" id="{E9BFE6C2-41F5-18D6-374A-8117E7ACE132}"/>
                  </a:ext>
                </a:extLst>
              </p:cNvPr>
              <p:cNvSpPr/>
              <p:nvPr/>
            </p:nvSpPr>
            <p:spPr bwMode="auto">
              <a:xfrm>
                <a:off x="4896040" y="4545128"/>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3" name="Elipse 191502">
                <a:extLst>
                  <a:ext uri="{FF2B5EF4-FFF2-40B4-BE49-F238E27FC236}">
                    <a16:creationId xmlns:a16="http://schemas.microsoft.com/office/drawing/2014/main" id="{19A2A9B7-3BDB-D93A-F3AD-0CF8E82456C5}"/>
                  </a:ext>
                </a:extLst>
              </p:cNvPr>
              <p:cNvSpPr/>
              <p:nvPr/>
            </p:nvSpPr>
            <p:spPr bwMode="auto">
              <a:xfrm>
                <a:off x="4860032" y="4198012"/>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4" name="Elipse 191503">
                <a:extLst>
                  <a:ext uri="{FF2B5EF4-FFF2-40B4-BE49-F238E27FC236}">
                    <a16:creationId xmlns:a16="http://schemas.microsoft.com/office/drawing/2014/main" id="{F6C3F3EA-D2C3-FEA7-890A-A3A44363492B}"/>
                  </a:ext>
                </a:extLst>
              </p:cNvPr>
              <p:cNvSpPr/>
              <p:nvPr/>
            </p:nvSpPr>
            <p:spPr bwMode="auto">
              <a:xfrm>
                <a:off x="5101208" y="461713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5" name="Elipse 191504">
                <a:extLst>
                  <a:ext uri="{FF2B5EF4-FFF2-40B4-BE49-F238E27FC236}">
                    <a16:creationId xmlns:a16="http://schemas.microsoft.com/office/drawing/2014/main" id="{A27C7B91-FD3D-B8FD-3534-C2D56B2FC70C}"/>
                  </a:ext>
                </a:extLst>
              </p:cNvPr>
              <p:cNvSpPr/>
              <p:nvPr/>
            </p:nvSpPr>
            <p:spPr bwMode="auto">
              <a:xfrm>
                <a:off x="4644008" y="4674452"/>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6" name="Elipse 191505">
                <a:extLst>
                  <a:ext uri="{FF2B5EF4-FFF2-40B4-BE49-F238E27FC236}">
                    <a16:creationId xmlns:a16="http://schemas.microsoft.com/office/drawing/2014/main" id="{D38448DC-43A7-71D5-926D-2980BE812582}"/>
                  </a:ext>
                </a:extLst>
              </p:cNvPr>
              <p:cNvSpPr/>
              <p:nvPr/>
            </p:nvSpPr>
            <p:spPr bwMode="auto">
              <a:xfrm>
                <a:off x="5040056" y="477407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7" name="Elipse 191506">
                <a:extLst>
                  <a:ext uri="{FF2B5EF4-FFF2-40B4-BE49-F238E27FC236}">
                    <a16:creationId xmlns:a16="http://schemas.microsoft.com/office/drawing/2014/main" id="{A3D8EB4A-834C-0174-1E85-4CE4DDFF990B}"/>
                  </a:ext>
                </a:extLst>
              </p:cNvPr>
              <p:cNvSpPr/>
              <p:nvPr/>
            </p:nvSpPr>
            <p:spPr bwMode="auto">
              <a:xfrm>
                <a:off x="5184072" y="4365104"/>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8" name="Elipse 191507">
                <a:extLst>
                  <a:ext uri="{FF2B5EF4-FFF2-40B4-BE49-F238E27FC236}">
                    <a16:creationId xmlns:a16="http://schemas.microsoft.com/office/drawing/2014/main" id="{717FFDB8-7291-48DC-9A50-553F8C9C8FC7}"/>
                  </a:ext>
                </a:extLst>
              </p:cNvPr>
              <p:cNvSpPr/>
              <p:nvPr/>
            </p:nvSpPr>
            <p:spPr bwMode="auto">
              <a:xfrm>
                <a:off x="5220072" y="4126004"/>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09" name="Elipse 191508">
                <a:extLst>
                  <a:ext uri="{FF2B5EF4-FFF2-40B4-BE49-F238E27FC236}">
                    <a16:creationId xmlns:a16="http://schemas.microsoft.com/office/drawing/2014/main" id="{44FCBBC9-5CA0-A3B6-ABC7-D6759B095C37}"/>
                  </a:ext>
                </a:extLst>
              </p:cNvPr>
              <p:cNvSpPr/>
              <p:nvPr/>
            </p:nvSpPr>
            <p:spPr bwMode="auto">
              <a:xfrm>
                <a:off x="5292080" y="465313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10" name="Elipse 191509">
                <a:extLst>
                  <a:ext uri="{FF2B5EF4-FFF2-40B4-BE49-F238E27FC236}">
                    <a16:creationId xmlns:a16="http://schemas.microsoft.com/office/drawing/2014/main" id="{AF684CBE-1D15-C5F6-BB71-18B262C6CDED}"/>
                  </a:ext>
                </a:extLst>
              </p:cNvPr>
              <p:cNvSpPr/>
              <p:nvPr/>
            </p:nvSpPr>
            <p:spPr bwMode="auto">
              <a:xfrm>
                <a:off x="4680016" y="441403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51" name="CaixaDeTexto 50">
                <a:extLst>
                  <a:ext uri="{FF2B5EF4-FFF2-40B4-BE49-F238E27FC236}">
                    <a16:creationId xmlns:a16="http://schemas.microsoft.com/office/drawing/2014/main" id="{C545301E-14E5-9215-8EDC-2C337C5B37E9}"/>
                  </a:ext>
                </a:extLst>
              </p:cNvPr>
              <p:cNvSpPr txBox="1"/>
              <p:nvPr/>
            </p:nvSpPr>
            <p:spPr>
              <a:xfrm>
                <a:off x="4641671" y="4941098"/>
                <a:ext cx="652744" cy="246221"/>
              </a:xfrm>
              <a:prstGeom prst="rect">
                <a:avLst/>
              </a:prstGeom>
              <a:noFill/>
            </p:spPr>
            <p:txBody>
              <a:bodyPr wrap="none" rtlCol="0">
                <a:spAutoFit/>
              </a:bodyPr>
              <a:lstStyle/>
              <a:p>
                <a:r>
                  <a:rPr lang="pt-BR" sz="1000" dirty="0" err="1">
                    <a:solidFill>
                      <a:srgbClr val="FF0000"/>
                    </a:solidFill>
                    <a:latin typeface="Tahoma" panose="020B0604030504040204" pitchFamily="34" charset="0"/>
                  </a:rPr>
                  <a:t>Classif</a:t>
                </a:r>
                <a:r>
                  <a:rPr lang="pt-BR" sz="1000" dirty="0">
                    <a:solidFill>
                      <a:srgbClr val="FF0000"/>
                    </a:solidFill>
                    <a:latin typeface="Tahoma" panose="020B0604030504040204" pitchFamily="34" charset="0"/>
                  </a:rPr>
                  <a:t> 1</a:t>
                </a:r>
              </a:p>
            </p:txBody>
          </p:sp>
        </p:grpSp>
        <p:grpSp>
          <p:nvGrpSpPr>
            <p:cNvPr id="191630" name="Agrupar 191629">
              <a:extLst>
                <a:ext uri="{FF2B5EF4-FFF2-40B4-BE49-F238E27FC236}">
                  <a16:creationId xmlns:a16="http://schemas.microsoft.com/office/drawing/2014/main" id="{B2A89181-8257-AAED-570C-A2E8671220BD}"/>
                </a:ext>
              </a:extLst>
            </p:cNvPr>
            <p:cNvGrpSpPr/>
            <p:nvPr/>
          </p:nvGrpSpPr>
          <p:grpSpPr>
            <a:xfrm>
              <a:off x="6658942" y="3981988"/>
              <a:ext cx="936104" cy="1205331"/>
              <a:chOff x="6658942" y="3981988"/>
              <a:chExt cx="936104" cy="1205331"/>
            </a:xfrm>
          </p:grpSpPr>
          <p:sp>
            <p:nvSpPr>
              <p:cNvPr id="191488" name="Retângulo 191487">
                <a:extLst>
                  <a:ext uri="{FF2B5EF4-FFF2-40B4-BE49-F238E27FC236}">
                    <a16:creationId xmlns:a16="http://schemas.microsoft.com/office/drawing/2014/main" id="{B5BF7423-E260-6AA7-8907-B1CE6ECED0CE}"/>
                  </a:ext>
                </a:extLst>
              </p:cNvPr>
              <p:cNvSpPr/>
              <p:nvPr/>
            </p:nvSpPr>
            <p:spPr bwMode="auto">
              <a:xfrm>
                <a:off x="6658942" y="3981988"/>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89" name="Elipse 191488">
                <a:extLst>
                  <a:ext uri="{FF2B5EF4-FFF2-40B4-BE49-F238E27FC236}">
                    <a16:creationId xmlns:a16="http://schemas.microsoft.com/office/drawing/2014/main" id="{076718E2-FA56-FFED-4BCE-E5CC40696E6E}"/>
                  </a:ext>
                </a:extLst>
              </p:cNvPr>
              <p:cNvSpPr/>
              <p:nvPr/>
            </p:nvSpPr>
            <p:spPr bwMode="auto">
              <a:xfrm>
                <a:off x="6840256" y="4090004"/>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1" name="Elipse 191490">
                <a:extLst>
                  <a:ext uri="{FF2B5EF4-FFF2-40B4-BE49-F238E27FC236}">
                    <a16:creationId xmlns:a16="http://schemas.microsoft.com/office/drawing/2014/main" id="{C37CA641-785A-B3D9-A48E-1A57F3AF1024}"/>
                  </a:ext>
                </a:extLst>
              </p:cNvPr>
              <p:cNvSpPr/>
              <p:nvPr/>
            </p:nvSpPr>
            <p:spPr bwMode="auto">
              <a:xfrm>
                <a:off x="6955358" y="4365104"/>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2" name="Elipse 191491">
                <a:extLst>
                  <a:ext uri="{FF2B5EF4-FFF2-40B4-BE49-F238E27FC236}">
                    <a16:creationId xmlns:a16="http://schemas.microsoft.com/office/drawing/2014/main" id="{4FDE6C4D-52B0-9A32-3D29-75B5E1A338A0}"/>
                  </a:ext>
                </a:extLst>
              </p:cNvPr>
              <p:cNvSpPr/>
              <p:nvPr/>
            </p:nvSpPr>
            <p:spPr bwMode="auto">
              <a:xfrm>
                <a:off x="7107758" y="4257096"/>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3" name="Elipse 191492">
                <a:extLst>
                  <a:ext uri="{FF2B5EF4-FFF2-40B4-BE49-F238E27FC236}">
                    <a16:creationId xmlns:a16="http://schemas.microsoft.com/office/drawing/2014/main" id="{0FC2E2E6-6EF7-5D2B-8C2E-0B62BEDAEBD0}"/>
                  </a:ext>
                </a:extLst>
              </p:cNvPr>
              <p:cNvSpPr/>
              <p:nvPr/>
            </p:nvSpPr>
            <p:spPr bwMode="auto">
              <a:xfrm>
                <a:off x="7344312" y="4522052"/>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4" name="Elipse 191493">
                <a:extLst>
                  <a:ext uri="{FF2B5EF4-FFF2-40B4-BE49-F238E27FC236}">
                    <a16:creationId xmlns:a16="http://schemas.microsoft.com/office/drawing/2014/main" id="{926FE6D1-271B-C830-4301-BF5F6339EA5A}"/>
                  </a:ext>
                </a:extLst>
              </p:cNvPr>
              <p:cNvSpPr/>
              <p:nvPr/>
            </p:nvSpPr>
            <p:spPr bwMode="auto">
              <a:xfrm>
                <a:off x="6768248" y="4653136"/>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5" name="Elipse 191494">
                <a:extLst>
                  <a:ext uri="{FF2B5EF4-FFF2-40B4-BE49-F238E27FC236}">
                    <a16:creationId xmlns:a16="http://schemas.microsoft.com/office/drawing/2014/main" id="{64A079D1-9EB7-7CF0-1C48-6BB2C7320EB9}"/>
                  </a:ext>
                </a:extLst>
              </p:cNvPr>
              <p:cNvSpPr/>
              <p:nvPr/>
            </p:nvSpPr>
            <p:spPr bwMode="auto">
              <a:xfrm>
                <a:off x="7126998" y="4653136"/>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6" name="Elipse 191495">
                <a:extLst>
                  <a:ext uri="{FF2B5EF4-FFF2-40B4-BE49-F238E27FC236}">
                    <a16:creationId xmlns:a16="http://schemas.microsoft.com/office/drawing/2014/main" id="{3A2307E0-27CA-7FFD-F3A2-92624B838610}"/>
                  </a:ext>
                </a:extLst>
              </p:cNvPr>
              <p:cNvSpPr/>
              <p:nvPr/>
            </p:nvSpPr>
            <p:spPr bwMode="auto">
              <a:xfrm>
                <a:off x="7236296" y="4414036"/>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7" name="Elipse 191496">
                <a:extLst>
                  <a:ext uri="{FF2B5EF4-FFF2-40B4-BE49-F238E27FC236}">
                    <a16:creationId xmlns:a16="http://schemas.microsoft.com/office/drawing/2014/main" id="{ACC4B463-11D0-7D50-5CD9-FE6FF6A7A7CD}"/>
                  </a:ext>
                </a:extLst>
              </p:cNvPr>
              <p:cNvSpPr/>
              <p:nvPr/>
            </p:nvSpPr>
            <p:spPr bwMode="auto">
              <a:xfrm>
                <a:off x="7308304" y="4126004"/>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8" name="Elipse 191497">
                <a:extLst>
                  <a:ext uri="{FF2B5EF4-FFF2-40B4-BE49-F238E27FC236}">
                    <a16:creationId xmlns:a16="http://schemas.microsoft.com/office/drawing/2014/main" id="{40FA71C9-A590-35F9-B2CB-EC29854E36E9}"/>
                  </a:ext>
                </a:extLst>
              </p:cNvPr>
              <p:cNvSpPr/>
              <p:nvPr/>
            </p:nvSpPr>
            <p:spPr bwMode="auto">
              <a:xfrm>
                <a:off x="7451030" y="4761152"/>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499" name="Elipse 191498">
                <a:extLst>
                  <a:ext uri="{FF2B5EF4-FFF2-40B4-BE49-F238E27FC236}">
                    <a16:creationId xmlns:a16="http://schemas.microsoft.com/office/drawing/2014/main" id="{6DAB95AE-FBEE-DC3C-4641-83B23A3803E5}"/>
                  </a:ext>
                </a:extLst>
              </p:cNvPr>
              <p:cNvSpPr/>
              <p:nvPr/>
            </p:nvSpPr>
            <p:spPr bwMode="auto">
              <a:xfrm>
                <a:off x="6766958" y="4365104"/>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52" name="CaixaDeTexto 51">
                <a:extLst>
                  <a:ext uri="{FF2B5EF4-FFF2-40B4-BE49-F238E27FC236}">
                    <a16:creationId xmlns:a16="http://schemas.microsoft.com/office/drawing/2014/main" id="{FC810E39-69D4-7A08-B5B7-6BC98572686C}"/>
                  </a:ext>
                </a:extLst>
              </p:cNvPr>
              <p:cNvSpPr txBox="1"/>
              <p:nvPr/>
            </p:nvSpPr>
            <p:spPr>
              <a:xfrm>
                <a:off x="6797420" y="4941098"/>
                <a:ext cx="659155" cy="246221"/>
              </a:xfrm>
              <a:prstGeom prst="rect">
                <a:avLst/>
              </a:prstGeom>
              <a:noFill/>
            </p:spPr>
            <p:txBody>
              <a:bodyPr wrap="none" rtlCol="0">
                <a:spAutoFit/>
              </a:bodyPr>
              <a:lstStyle/>
              <a:p>
                <a:r>
                  <a:rPr lang="pt-BR" sz="1000" dirty="0" err="1">
                    <a:solidFill>
                      <a:schemeClr val="accent6">
                        <a:lumMod val="75000"/>
                      </a:schemeClr>
                    </a:solidFill>
                    <a:latin typeface="Tahoma" panose="020B0604030504040204" pitchFamily="34" charset="0"/>
                  </a:rPr>
                  <a:t>Classif</a:t>
                </a:r>
                <a:r>
                  <a:rPr lang="pt-BR" sz="1000" dirty="0">
                    <a:solidFill>
                      <a:schemeClr val="accent6">
                        <a:lumMod val="75000"/>
                      </a:schemeClr>
                    </a:solidFill>
                    <a:latin typeface="Tahoma" panose="020B0604030504040204" pitchFamily="34" charset="0"/>
                  </a:rPr>
                  <a:t> 2</a:t>
                </a:r>
              </a:p>
            </p:txBody>
          </p:sp>
        </p:grpSp>
      </p:grpSp>
      <p:sp>
        <p:nvSpPr>
          <p:cNvPr id="191533" name="CaixaDeTexto 191532">
            <a:extLst>
              <a:ext uri="{FF2B5EF4-FFF2-40B4-BE49-F238E27FC236}">
                <a16:creationId xmlns:a16="http://schemas.microsoft.com/office/drawing/2014/main" id="{78E61F4F-2B1B-56D5-78A4-B8A607B2C4D7}"/>
              </a:ext>
            </a:extLst>
          </p:cNvPr>
          <p:cNvSpPr txBox="1"/>
          <p:nvPr/>
        </p:nvSpPr>
        <p:spPr>
          <a:xfrm>
            <a:off x="995821" y="4005064"/>
            <a:ext cx="2470548" cy="261610"/>
          </a:xfrm>
          <a:prstGeom prst="rect">
            <a:avLst/>
          </a:prstGeom>
          <a:noFill/>
        </p:spPr>
        <p:txBody>
          <a:bodyPr wrap="none" rtlCol="0">
            <a:spAutoFit/>
          </a:bodyPr>
          <a:lstStyle/>
          <a:p>
            <a:r>
              <a:rPr lang="pt-BR" sz="1100" dirty="0">
                <a:latin typeface="Tahoma" panose="020B0604030504040204" pitchFamily="34" charset="0"/>
              </a:rPr>
              <a:t>Avaliação usando mesmas amostras</a:t>
            </a:r>
          </a:p>
        </p:txBody>
      </p:sp>
      <p:sp>
        <p:nvSpPr>
          <p:cNvPr id="191534" name="CaixaDeTexto 191533">
            <a:extLst>
              <a:ext uri="{FF2B5EF4-FFF2-40B4-BE49-F238E27FC236}">
                <a16:creationId xmlns:a16="http://schemas.microsoft.com/office/drawing/2014/main" id="{E5BC5C69-9E7F-4C1C-8438-FF4C93278635}"/>
              </a:ext>
            </a:extLst>
          </p:cNvPr>
          <p:cNvSpPr txBox="1"/>
          <p:nvPr/>
        </p:nvSpPr>
        <p:spPr>
          <a:xfrm>
            <a:off x="4591832" y="3599438"/>
            <a:ext cx="2911374" cy="261610"/>
          </a:xfrm>
          <a:prstGeom prst="rect">
            <a:avLst/>
          </a:prstGeom>
          <a:noFill/>
        </p:spPr>
        <p:txBody>
          <a:bodyPr wrap="none" rtlCol="0">
            <a:spAutoFit/>
          </a:bodyPr>
          <a:lstStyle/>
          <a:p>
            <a:r>
              <a:rPr lang="pt-BR" sz="1100" dirty="0">
                <a:latin typeface="Tahoma" panose="020B0604030504040204" pitchFamily="34" charset="0"/>
              </a:rPr>
              <a:t>Avaliação usando amostras independentes</a:t>
            </a:r>
          </a:p>
        </p:txBody>
      </p:sp>
      <p:grpSp>
        <p:nvGrpSpPr>
          <p:cNvPr id="191660" name="Agrupar 191659">
            <a:extLst>
              <a:ext uri="{FF2B5EF4-FFF2-40B4-BE49-F238E27FC236}">
                <a16:creationId xmlns:a16="http://schemas.microsoft.com/office/drawing/2014/main" id="{4056F60B-7E80-C8B8-FA48-D7ED81F5A033}"/>
              </a:ext>
            </a:extLst>
          </p:cNvPr>
          <p:cNvGrpSpPr/>
          <p:nvPr/>
        </p:nvGrpSpPr>
        <p:grpSpPr>
          <a:xfrm>
            <a:off x="4499992" y="5378411"/>
            <a:ext cx="4176464" cy="1218941"/>
            <a:chOff x="4499992" y="5378411"/>
            <a:chExt cx="4176464" cy="1218941"/>
          </a:xfrm>
        </p:grpSpPr>
        <p:sp>
          <p:nvSpPr>
            <p:cNvPr id="191658" name="Retângulo 191657">
              <a:extLst>
                <a:ext uri="{FF2B5EF4-FFF2-40B4-BE49-F238E27FC236}">
                  <a16:creationId xmlns:a16="http://schemas.microsoft.com/office/drawing/2014/main" id="{E0D95C80-AB25-7020-CE7B-7577512CD265}"/>
                </a:ext>
              </a:extLst>
            </p:cNvPr>
            <p:cNvSpPr/>
            <p:nvPr/>
          </p:nvSpPr>
          <p:spPr bwMode="auto">
            <a:xfrm>
              <a:off x="5581402" y="5378411"/>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59" name="Retângulo 191658">
              <a:extLst>
                <a:ext uri="{FF2B5EF4-FFF2-40B4-BE49-F238E27FC236}">
                  <a16:creationId xmlns:a16="http://schemas.microsoft.com/office/drawing/2014/main" id="{F4DA878D-E392-9756-070F-A2E9F687A49E}"/>
                </a:ext>
              </a:extLst>
            </p:cNvPr>
            <p:cNvSpPr/>
            <p:nvPr/>
          </p:nvSpPr>
          <p:spPr bwMode="auto">
            <a:xfrm>
              <a:off x="7740352" y="5378411"/>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nvGrpSpPr>
            <p:cNvPr id="191609" name="Agrupar 191608">
              <a:extLst>
                <a:ext uri="{FF2B5EF4-FFF2-40B4-BE49-F238E27FC236}">
                  <a16:creationId xmlns:a16="http://schemas.microsoft.com/office/drawing/2014/main" id="{A514A749-201B-F26B-8CAF-F26254C26C9A}"/>
                </a:ext>
              </a:extLst>
            </p:cNvPr>
            <p:cNvGrpSpPr/>
            <p:nvPr/>
          </p:nvGrpSpPr>
          <p:grpSpPr>
            <a:xfrm>
              <a:off x="4499992" y="5379600"/>
              <a:ext cx="936104" cy="1205331"/>
              <a:chOff x="5004048" y="4947552"/>
              <a:chExt cx="936104" cy="1205331"/>
            </a:xfrm>
          </p:grpSpPr>
          <p:grpSp>
            <p:nvGrpSpPr>
              <p:cNvPr id="191582" name="Agrupar 191581">
                <a:extLst>
                  <a:ext uri="{FF2B5EF4-FFF2-40B4-BE49-F238E27FC236}">
                    <a16:creationId xmlns:a16="http://schemas.microsoft.com/office/drawing/2014/main" id="{59BA993B-E4DE-92E5-2DAB-FBD5638DF6F6}"/>
                  </a:ext>
                </a:extLst>
              </p:cNvPr>
              <p:cNvGrpSpPr/>
              <p:nvPr/>
            </p:nvGrpSpPr>
            <p:grpSpPr>
              <a:xfrm>
                <a:off x="5004048" y="4947552"/>
                <a:ext cx="936104" cy="936104"/>
                <a:chOff x="5004048" y="4947552"/>
                <a:chExt cx="936104" cy="936104"/>
              </a:xfrm>
            </p:grpSpPr>
            <p:sp>
              <p:nvSpPr>
                <p:cNvPr id="191547" name="Retângulo 191546">
                  <a:extLst>
                    <a:ext uri="{FF2B5EF4-FFF2-40B4-BE49-F238E27FC236}">
                      <a16:creationId xmlns:a16="http://schemas.microsoft.com/office/drawing/2014/main" id="{9FDF4249-CA35-CAE9-B16B-CE5F8CE7AB78}"/>
                    </a:ext>
                  </a:extLst>
                </p:cNvPr>
                <p:cNvSpPr/>
                <p:nvPr/>
              </p:nvSpPr>
              <p:spPr bwMode="auto">
                <a:xfrm>
                  <a:off x="5004048" y="4947552"/>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48" name="Elipse 191547">
                  <a:extLst>
                    <a:ext uri="{FF2B5EF4-FFF2-40B4-BE49-F238E27FC236}">
                      <a16:creationId xmlns:a16="http://schemas.microsoft.com/office/drawing/2014/main" id="{C22FE671-7617-D2B8-B4F6-ABC93A3ED5A0}"/>
                    </a:ext>
                  </a:extLst>
                </p:cNvPr>
                <p:cNvSpPr/>
                <p:nvPr/>
              </p:nvSpPr>
              <p:spPr bwMode="auto">
                <a:xfrm>
                  <a:off x="5148064" y="5150652"/>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49" name="Elipse 191548">
                  <a:extLst>
                    <a:ext uri="{FF2B5EF4-FFF2-40B4-BE49-F238E27FC236}">
                      <a16:creationId xmlns:a16="http://schemas.microsoft.com/office/drawing/2014/main" id="{5D6AF984-3A8C-F008-B1DD-CE04A88306EE}"/>
                    </a:ext>
                  </a:extLst>
                </p:cNvPr>
                <p:cNvSpPr/>
                <p:nvPr/>
              </p:nvSpPr>
              <p:spPr bwMode="auto">
                <a:xfrm>
                  <a:off x="5400096" y="5510692"/>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50" name="Elipse 191549">
                  <a:extLst>
                    <a:ext uri="{FF2B5EF4-FFF2-40B4-BE49-F238E27FC236}">
                      <a16:creationId xmlns:a16="http://schemas.microsoft.com/office/drawing/2014/main" id="{6E5CDE24-7FA6-4FD3-F9CB-AB58CF56CAEF}"/>
                    </a:ext>
                  </a:extLst>
                </p:cNvPr>
                <p:cNvSpPr/>
                <p:nvPr/>
              </p:nvSpPr>
              <p:spPr bwMode="auto">
                <a:xfrm>
                  <a:off x="5364088" y="516357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51" name="Elipse 191550">
                  <a:extLst>
                    <a:ext uri="{FF2B5EF4-FFF2-40B4-BE49-F238E27FC236}">
                      <a16:creationId xmlns:a16="http://schemas.microsoft.com/office/drawing/2014/main" id="{9845F9DA-FC91-D1BE-E9E7-9FD6608F818D}"/>
                    </a:ext>
                  </a:extLst>
                </p:cNvPr>
                <p:cNvSpPr/>
                <p:nvPr/>
              </p:nvSpPr>
              <p:spPr bwMode="auto">
                <a:xfrm>
                  <a:off x="5605264" y="5582700"/>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52" name="Elipse 191551">
                  <a:extLst>
                    <a:ext uri="{FF2B5EF4-FFF2-40B4-BE49-F238E27FC236}">
                      <a16:creationId xmlns:a16="http://schemas.microsoft.com/office/drawing/2014/main" id="{2D922954-50E3-AD83-EE78-E1D58A12D46A}"/>
                    </a:ext>
                  </a:extLst>
                </p:cNvPr>
                <p:cNvSpPr/>
                <p:nvPr/>
              </p:nvSpPr>
              <p:spPr bwMode="auto">
                <a:xfrm>
                  <a:off x="5148064" y="564001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53" name="Elipse 191552">
                  <a:extLst>
                    <a:ext uri="{FF2B5EF4-FFF2-40B4-BE49-F238E27FC236}">
                      <a16:creationId xmlns:a16="http://schemas.microsoft.com/office/drawing/2014/main" id="{DE0C105C-93C3-8E10-0FBE-EC82BC669E99}"/>
                    </a:ext>
                  </a:extLst>
                </p:cNvPr>
                <p:cNvSpPr/>
                <p:nvPr/>
              </p:nvSpPr>
              <p:spPr bwMode="auto">
                <a:xfrm>
                  <a:off x="5544112" y="5739640"/>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54" name="Elipse 191553">
                  <a:extLst>
                    <a:ext uri="{FF2B5EF4-FFF2-40B4-BE49-F238E27FC236}">
                      <a16:creationId xmlns:a16="http://schemas.microsoft.com/office/drawing/2014/main" id="{A4CAF4C1-5C2B-603B-39EC-E063985BA6BA}"/>
                    </a:ext>
                  </a:extLst>
                </p:cNvPr>
                <p:cNvSpPr/>
                <p:nvPr/>
              </p:nvSpPr>
              <p:spPr bwMode="auto">
                <a:xfrm>
                  <a:off x="5688128" y="5330668"/>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55" name="Elipse 191554">
                  <a:extLst>
                    <a:ext uri="{FF2B5EF4-FFF2-40B4-BE49-F238E27FC236}">
                      <a16:creationId xmlns:a16="http://schemas.microsoft.com/office/drawing/2014/main" id="{1D3B8B67-90A2-D62D-4C5A-0CB2C9C97532}"/>
                    </a:ext>
                  </a:extLst>
                </p:cNvPr>
                <p:cNvSpPr/>
                <p:nvPr/>
              </p:nvSpPr>
              <p:spPr bwMode="auto">
                <a:xfrm>
                  <a:off x="5724128" y="5091568"/>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56" name="Elipse 191555">
                  <a:extLst>
                    <a:ext uri="{FF2B5EF4-FFF2-40B4-BE49-F238E27FC236}">
                      <a16:creationId xmlns:a16="http://schemas.microsoft.com/office/drawing/2014/main" id="{6D72D36D-3F86-1940-58DC-8F7DD571F50C}"/>
                    </a:ext>
                  </a:extLst>
                </p:cNvPr>
                <p:cNvSpPr/>
                <p:nvPr/>
              </p:nvSpPr>
              <p:spPr bwMode="auto">
                <a:xfrm>
                  <a:off x="5796136" y="5618700"/>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57" name="Elipse 191556">
                  <a:extLst>
                    <a:ext uri="{FF2B5EF4-FFF2-40B4-BE49-F238E27FC236}">
                      <a16:creationId xmlns:a16="http://schemas.microsoft.com/office/drawing/2014/main" id="{084D9B47-45C9-39BA-BCD8-0D8407FBF774}"/>
                    </a:ext>
                  </a:extLst>
                </p:cNvPr>
                <p:cNvSpPr/>
                <p:nvPr/>
              </p:nvSpPr>
              <p:spPr bwMode="auto">
                <a:xfrm>
                  <a:off x="5184072" y="5379600"/>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
            <p:nvSpPr>
              <p:cNvPr id="54" name="CaixaDeTexto 53">
                <a:extLst>
                  <a:ext uri="{FF2B5EF4-FFF2-40B4-BE49-F238E27FC236}">
                    <a16:creationId xmlns:a16="http://schemas.microsoft.com/office/drawing/2014/main" id="{BDCAC72D-4445-98F9-9360-374C0A89C21B}"/>
                  </a:ext>
                </a:extLst>
              </p:cNvPr>
              <p:cNvSpPr txBox="1"/>
              <p:nvPr/>
            </p:nvSpPr>
            <p:spPr>
              <a:xfrm>
                <a:off x="5145727" y="5906662"/>
                <a:ext cx="652744" cy="246221"/>
              </a:xfrm>
              <a:prstGeom prst="rect">
                <a:avLst/>
              </a:prstGeom>
              <a:noFill/>
            </p:spPr>
            <p:txBody>
              <a:bodyPr wrap="none" rtlCol="0">
                <a:spAutoFit/>
              </a:bodyPr>
              <a:lstStyle/>
              <a:p>
                <a:r>
                  <a:rPr lang="pt-BR" sz="1000" dirty="0" err="1">
                    <a:solidFill>
                      <a:srgbClr val="FF0000"/>
                    </a:solidFill>
                    <a:latin typeface="Tahoma" panose="020B0604030504040204" pitchFamily="34" charset="0"/>
                  </a:rPr>
                  <a:t>Classif</a:t>
                </a:r>
                <a:r>
                  <a:rPr lang="pt-BR" sz="1000" dirty="0">
                    <a:solidFill>
                      <a:srgbClr val="FF0000"/>
                    </a:solidFill>
                    <a:latin typeface="Tahoma" panose="020B0604030504040204" pitchFamily="34" charset="0"/>
                  </a:rPr>
                  <a:t> 1</a:t>
                </a:r>
              </a:p>
            </p:txBody>
          </p:sp>
        </p:grpSp>
        <p:grpSp>
          <p:nvGrpSpPr>
            <p:cNvPr id="191611" name="Agrupar 191610">
              <a:extLst>
                <a:ext uri="{FF2B5EF4-FFF2-40B4-BE49-F238E27FC236}">
                  <a16:creationId xmlns:a16="http://schemas.microsoft.com/office/drawing/2014/main" id="{F21D65AA-4D5B-57E4-AF86-AB0D811D2C10}"/>
                </a:ext>
              </a:extLst>
            </p:cNvPr>
            <p:cNvGrpSpPr/>
            <p:nvPr/>
          </p:nvGrpSpPr>
          <p:grpSpPr>
            <a:xfrm>
              <a:off x="6658942" y="5379600"/>
              <a:ext cx="936104" cy="1205331"/>
              <a:chOff x="7162998" y="4947552"/>
              <a:chExt cx="936104" cy="1205331"/>
            </a:xfrm>
          </p:grpSpPr>
          <p:grpSp>
            <p:nvGrpSpPr>
              <p:cNvPr id="191583" name="Agrupar 191582">
                <a:extLst>
                  <a:ext uri="{FF2B5EF4-FFF2-40B4-BE49-F238E27FC236}">
                    <a16:creationId xmlns:a16="http://schemas.microsoft.com/office/drawing/2014/main" id="{D1D0A3D5-582E-5503-4105-351BB277DC43}"/>
                  </a:ext>
                </a:extLst>
              </p:cNvPr>
              <p:cNvGrpSpPr/>
              <p:nvPr/>
            </p:nvGrpSpPr>
            <p:grpSpPr>
              <a:xfrm>
                <a:off x="7162998" y="4947552"/>
                <a:ext cx="936104" cy="936104"/>
                <a:chOff x="7162998" y="4947552"/>
                <a:chExt cx="936104" cy="936104"/>
              </a:xfrm>
            </p:grpSpPr>
            <p:sp>
              <p:nvSpPr>
                <p:cNvPr id="56" name="Retângulo 55">
                  <a:extLst>
                    <a:ext uri="{FF2B5EF4-FFF2-40B4-BE49-F238E27FC236}">
                      <a16:creationId xmlns:a16="http://schemas.microsoft.com/office/drawing/2014/main" id="{5A44CEE0-7528-5916-6A80-1C5149A71E7E}"/>
                    </a:ext>
                  </a:extLst>
                </p:cNvPr>
                <p:cNvSpPr/>
                <p:nvPr/>
              </p:nvSpPr>
              <p:spPr bwMode="auto">
                <a:xfrm>
                  <a:off x="7162998" y="4947552"/>
                  <a:ext cx="936104"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57" name="Elipse 56">
                  <a:extLst>
                    <a:ext uri="{FF2B5EF4-FFF2-40B4-BE49-F238E27FC236}">
                      <a16:creationId xmlns:a16="http://schemas.microsoft.com/office/drawing/2014/main" id="{41AC714A-5378-0F3D-7077-E5B6F80F07DC}"/>
                    </a:ext>
                  </a:extLst>
                </p:cNvPr>
                <p:cNvSpPr/>
                <p:nvPr/>
              </p:nvSpPr>
              <p:spPr bwMode="auto">
                <a:xfrm>
                  <a:off x="7344312" y="5055568"/>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58" name="Elipse 57">
                  <a:extLst>
                    <a:ext uri="{FF2B5EF4-FFF2-40B4-BE49-F238E27FC236}">
                      <a16:creationId xmlns:a16="http://schemas.microsoft.com/office/drawing/2014/main" id="{7E50B4B5-6223-5AD8-234A-59F68C38C0F8}"/>
                    </a:ext>
                  </a:extLst>
                </p:cNvPr>
                <p:cNvSpPr/>
                <p:nvPr/>
              </p:nvSpPr>
              <p:spPr bwMode="auto">
                <a:xfrm>
                  <a:off x="7459414" y="5330668"/>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59" name="Elipse 58">
                  <a:extLst>
                    <a:ext uri="{FF2B5EF4-FFF2-40B4-BE49-F238E27FC236}">
                      <a16:creationId xmlns:a16="http://schemas.microsoft.com/office/drawing/2014/main" id="{3D5B5490-3A5F-C8A3-19AB-B13841C3B81C}"/>
                    </a:ext>
                  </a:extLst>
                </p:cNvPr>
                <p:cNvSpPr/>
                <p:nvPr/>
              </p:nvSpPr>
              <p:spPr bwMode="auto">
                <a:xfrm>
                  <a:off x="7611814" y="5222660"/>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60" name="Elipse 59">
                  <a:extLst>
                    <a:ext uri="{FF2B5EF4-FFF2-40B4-BE49-F238E27FC236}">
                      <a16:creationId xmlns:a16="http://schemas.microsoft.com/office/drawing/2014/main" id="{12653E1E-89AA-B5F2-ABD2-B8573EF1FBDF}"/>
                    </a:ext>
                  </a:extLst>
                </p:cNvPr>
                <p:cNvSpPr/>
                <p:nvPr/>
              </p:nvSpPr>
              <p:spPr bwMode="auto">
                <a:xfrm>
                  <a:off x="7848368" y="5487616"/>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61" name="Elipse 60">
                  <a:extLst>
                    <a:ext uri="{FF2B5EF4-FFF2-40B4-BE49-F238E27FC236}">
                      <a16:creationId xmlns:a16="http://schemas.microsoft.com/office/drawing/2014/main" id="{E26B55E2-6F79-6735-E7EA-2E6DADC5EA0F}"/>
                    </a:ext>
                  </a:extLst>
                </p:cNvPr>
                <p:cNvSpPr/>
                <p:nvPr/>
              </p:nvSpPr>
              <p:spPr bwMode="auto">
                <a:xfrm>
                  <a:off x="7272304" y="5618700"/>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62" name="Elipse 61">
                  <a:extLst>
                    <a:ext uri="{FF2B5EF4-FFF2-40B4-BE49-F238E27FC236}">
                      <a16:creationId xmlns:a16="http://schemas.microsoft.com/office/drawing/2014/main" id="{0334F41A-407D-EFC9-08A4-798E2FBE0DDF}"/>
                    </a:ext>
                  </a:extLst>
                </p:cNvPr>
                <p:cNvSpPr/>
                <p:nvPr/>
              </p:nvSpPr>
              <p:spPr bwMode="auto">
                <a:xfrm>
                  <a:off x="7631054" y="5618700"/>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63" name="Elipse 62">
                  <a:extLst>
                    <a:ext uri="{FF2B5EF4-FFF2-40B4-BE49-F238E27FC236}">
                      <a16:creationId xmlns:a16="http://schemas.microsoft.com/office/drawing/2014/main" id="{97C6A821-9845-316F-A843-9ABA28C4B6D8}"/>
                    </a:ext>
                  </a:extLst>
                </p:cNvPr>
                <p:cNvSpPr/>
                <p:nvPr/>
              </p:nvSpPr>
              <p:spPr bwMode="auto">
                <a:xfrm>
                  <a:off x="7740352" y="5379600"/>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2" name="Elipse 191521">
                  <a:extLst>
                    <a:ext uri="{FF2B5EF4-FFF2-40B4-BE49-F238E27FC236}">
                      <a16:creationId xmlns:a16="http://schemas.microsoft.com/office/drawing/2014/main" id="{C031CBE3-BC97-9358-88B0-D597DB961DA2}"/>
                    </a:ext>
                  </a:extLst>
                </p:cNvPr>
                <p:cNvSpPr/>
                <p:nvPr/>
              </p:nvSpPr>
              <p:spPr bwMode="auto">
                <a:xfrm>
                  <a:off x="7884368" y="5091568"/>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35" name="Elipse 191534">
                  <a:extLst>
                    <a:ext uri="{FF2B5EF4-FFF2-40B4-BE49-F238E27FC236}">
                      <a16:creationId xmlns:a16="http://schemas.microsoft.com/office/drawing/2014/main" id="{F5A62645-0DAE-844D-AF6C-09DA9E03C25C}"/>
                    </a:ext>
                  </a:extLst>
                </p:cNvPr>
                <p:cNvSpPr/>
                <p:nvPr/>
              </p:nvSpPr>
              <p:spPr bwMode="auto">
                <a:xfrm>
                  <a:off x="7955086" y="5726716"/>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36" name="Elipse 191535">
                  <a:extLst>
                    <a:ext uri="{FF2B5EF4-FFF2-40B4-BE49-F238E27FC236}">
                      <a16:creationId xmlns:a16="http://schemas.microsoft.com/office/drawing/2014/main" id="{76EAAE6C-AE48-AA0A-8FA5-834E4CDFFAD1}"/>
                    </a:ext>
                  </a:extLst>
                </p:cNvPr>
                <p:cNvSpPr/>
                <p:nvPr/>
              </p:nvSpPr>
              <p:spPr bwMode="auto">
                <a:xfrm>
                  <a:off x="7271014" y="5330668"/>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
            <p:nvSpPr>
              <p:cNvPr id="55" name="CaixaDeTexto 54">
                <a:extLst>
                  <a:ext uri="{FF2B5EF4-FFF2-40B4-BE49-F238E27FC236}">
                    <a16:creationId xmlns:a16="http://schemas.microsoft.com/office/drawing/2014/main" id="{99EB5FA4-B8EB-F1D3-901F-8D60E66ADB8D}"/>
                  </a:ext>
                </a:extLst>
              </p:cNvPr>
              <p:cNvSpPr txBox="1"/>
              <p:nvPr/>
            </p:nvSpPr>
            <p:spPr>
              <a:xfrm>
                <a:off x="7301476" y="5906662"/>
                <a:ext cx="659155" cy="246221"/>
              </a:xfrm>
              <a:prstGeom prst="rect">
                <a:avLst/>
              </a:prstGeom>
              <a:noFill/>
            </p:spPr>
            <p:txBody>
              <a:bodyPr wrap="none" rtlCol="0">
                <a:spAutoFit/>
              </a:bodyPr>
              <a:lstStyle/>
              <a:p>
                <a:r>
                  <a:rPr lang="pt-BR" sz="1000" dirty="0" err="1">
                    <a:solidFill>
                      <a:schemeClr val="accent6">
                        <a:lumMod val="75000"/>
                      </a:schemeClr>
                    </a:solidFill>
                    <a:latin typeface="Tahoma" panose="020B0604030504040204" pitchFamily="34" charset="0"/>
                  </a:rPr>
                  <a:t>Classif</a:t>
                </a:r>
                <a:r>
                  <a:rPr lang="pt-BR" sz="1000" dirty="0">
                    <a:solidFill>
                      <a:schemeClr val="accent6">
                        <a:lumMod val="75000"/>
                      </a:schemeClr>
                    </a:solidFill>
                    <a:latin typeface="Tahoma" panose="020B0604030504040204" pitchFamily="34" charset="0"/>
                  </a:rPr>
                  <a:t> 2</a:t>
                </a:r>
              </a:p>
            </p:txBody>
          </p:sp>
        </p:grpSp>
        <p:sp>
          <p:nvSpPr>
            <p:cNvPr id="53" name="CaixaDeTexto 52">
              <a:extLst>
                <a:ext uri="{FF2B5EF4-FFF2-40B4-BE49-F238E27FC236}">
                  <a16:creationId xmlns:a16="http://schemas.microsoft.com/office/drawing/2014/main" id="{B5BB6723-A60A-8E6A-896F-4553C650A0A6}"/>
                </a:ext>
              </a:extLst>
            </p:cNvPr>
            <p:cNvSpPr txBox="1"/>
            <p:nvPr/>
          </p:nvSpPr>
          <p:spPr>
            <a:xfrm>
              <a:off x="5601725" y="6351131"/>
              <a:ext cx="891590" cy="246221"/>
            </a:xfrm>
            <a:prstGeom prst="rect">
              <a:avLst/>
            </a:prstGeom>
            <a:noFill/>
          </p:spPr>
          <p:txBody>
            <a:bodyPr wrap="none" rtlCol="0">
              <a:spAutoFit/>
            </a:bodyPr>
            <a:lstStyle/>
            <a:p>
              <a:r>
                <a:rPr lang="pt-BR" sz="1000" dirty="0">
                  <a:latin typeface="Tahoma" panose="020B0604030504040204" pitchFamily="34" charset="0"/>
                </a:rPr>
                <a:t>Referência 1</a:t>
              </a:r>
            </a:p>
          </p:txBody>
        </p:sp>
        <p:sp>
          <p:nvSpPr>
            <p:cNvPr id="191608" name="CaixaDeTexto 191607">
              <a:extLst>
                <a:ext uri="{FF2B5EF4-FFF2-40B4-BE49-F238E27FC236}">
                  <a16:creationId xmlns:a16="http://schemas.microsoft.com/office/drawing/2014/main" id="{09523FAA-B900-8BAF-14C9-D58726B799EB}"/>
                </a:ext>
              </a:extLst>
            </p:cNvPr>
            <p:cNvSpPr txBox="1"/>
            <p:nvPr/>
          </p:nvSpPr>
          <p:spPr>
            <a:xfrm>
              <a:off x="7764026" y="6350880"/>
              <a:ext cx="891591" cy="246221"/>
            </a:xfrm>
            <a:prstGeom prst="rect">
              <a:avLst/>
            </a:prstGeom>
            <a:noFill/>
          </p:spPr>
          <p:txBody>
            <a:bodyPr wrap="none" rtlCol="0">
              <a:spAutoFit/>
            </a:bodyPr>
            <a:lstStyle/>
            <a:p>
              <a:r>
                <a:rPr lang="pt-BR" sz="1000" dirty="0">
                  <a:latin typeface="Tahoma" panose="020B0604030504040204" pitchFamily="34" charset="0"/>
                </a:rPr>
                <a:t>Referência 2</a:t>
              </a:r>
            </a:p>
          </p:txBody>
        </p:sp>
      </p:grpSp>
      <p:grpSp>
        <p:nvGrpSpPr>
          <p:cNvPr id="191627" name="Agrupar 191626">
            <a:extLst>
              <a:ext uri="{FF2B5EF4-FFF2-40B4-BE49-F238E27FC236}">
                <a16:creationId xmlns:a16="http://schemas.microsoft.com/office/drawing/2014/main" id="{2A9E5363-936C-53CC-27DB-AC6DCC64C6FE}"/>
              </a:ext>
            </a:extLst>
          </p:cNvPr>
          <p:cNvGrpSpPr/>
          <p:nvPr/>
        </p:nvGrpSpPr>
        <p:grpSpPr>
          <a:xfrm>
            <a:off x="791584" y="4450044"/>
            <a:ext cx="2923414" cy="720072"/>
            <a:chOff x="791584" y="4450044"/>
            <a:chExt cx="2923414" cy="720072"/>
          </a:xfrm>
        </p:grpSpPr>
        <p:grpSp>
          <p:nvGrpSpPr>
            <p:cNvPr id="21" name="Agrupar 20">
              <a:extLst>
                <a:ext uri="{FF2B5EF4-FFF2-40B4-BE49-F238E27FC236}">
                  <a16:creationId xmlns:a16="http://schemas.microsoft.com/office/drawing/2014/main" id="{FF480D09-82E1-5351-262E-D09A3F88DB02}"/>
                </a:ext>
              </a:extLst>
            </p:cNvPr>
            <p:cNvGrpSpPr/>
            <p:nvPr/>
          </p:nvGrpSpPr>
          <p:grpSpPr>
            <a:xfrm>
              <a:off x="791584" y="4450044"/>
              <a:ext cx="764464" cy="720072"/>
              <a:chOff x="1871704" y="4473120"/>
              <a:chExt cx="764464" cy="720072"/>
            </a:xfrm>
            <a:solidFill>
              <a:srgbClr val="FF0000"/>
            </a:solidFill>
          </p:grpSpPr>
          <p:sp>
            <p:nvSpPr>
              <p:cNvPr id="23" name="Elipse 22">
                <a:extLst>
                  <a:ext uri="{FF2B5EF4-FFF2-40B4-BE49-F238E27FC236}">
                    <a16:creationId xmlns:a16="http://schemas.microsoft.com/office/drawing/2014/main" id="{5C2644F1-9D06-AF6A-271B-C9ACBFA94D1D}"/>
                  </a:ext>
                </a:extLst>
              </p:cNvPr>
              <p:cNvSpPr/>
              <p:nvPr/>
            </p:nvSpPr>
            <p:spPr bwMode="auto">
              <a:xfrm>
                <a:off x="1907704" y="4473120"/>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4" name="Elipse 23">
                <a:extLst>
                  <a:ext uri="{FF2B5EF4-FFF2-40B4-BE49-F238E27FC236}">
                    <a16:creationId xmlns:a16="http://schemas.microsoft.com/office/drawing/2014/main" id="{2C35AA86-24A6-B866-5629-063B96FC4391}"/>
                  </a:ext>
                </a:extLst>
              </p:cNvPr>
              <p:cNvSpPr/>
              <p:nvPr/>
            </p:nvSpPr>
            <p:spPr bwMode="auto">
              <a:xfrm>
                <a:off x="2060104" y="4761152"/>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5" name="Elipse 24">
                <a:extLst>
                  <a:ext uri="{FF2B5EF4-FFF2-40B4-BE49-F238E27FC236}">
                    <a16:creationId xmlns:a16="http://schemas.microsoft.com/office/drawing/2014/main" id="{CACED50C-A61C-DC3B-AA61-12672297CA43}"/>
                  </a:ext>
                </a:extLst>
              </p:cNvPr>
              <p:cNvSpPr/>
              <p:nvPr/>
            </p:nvSpPr>
            <p:spPr bwMode="auto">
              <a:xfrm>
                <a:off x="2212504" y="4581128"/>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6" name="Elipse 25">
                <a:extLst>
                  <a:ext uri="{FF2B5EF4-FFF2-40B4-BE49-F238E27FC236}">
                    <a16:creationId xmlns:a16="http://schemas.microsoft.com/office/drawing/2014/main" id="{11102B00-99C3-07B4-1EB9-D04121C412AE}"/>
                  </a:ext>
                </a:extLst>
              </p:cNvPr>
              <p:cNvSpPr/>
              <p:nvPr/>
            </p:nvSpPr>
            <p:spPr bwMode="auto">
              <a:xfrm>
                <a:off x="2364904" y="4905168"/>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7" name="Elipse 26">
                <a:extLst>
                  <a:ext uri="{FF2B5EF4-FFF2-40B4-BE49-F238E27FC236}">
                    <a16:creationId xmlns:a16="http://schemas.microsoft.com/office/drawing/2014/main" id="{DC61D4AF-15C0-5D5F-A9DA-B889479ECBD1}"/>
                  </a:ext>
                </a:extLst>
              </p:cNvPr>
              <p:cNvSpPr/>
              <p:nvPr/>
            </p:nvSpPr>
            <p:spPr bwMode="auto">
              <a:xfrm>
                <a:off x="1979712" y="5057568"/>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8" name="Elipse 27">
                <a:extLst>
                  <a:ext uri="{FF2B5EF4-FFF2-40B4-BE49-F238E27FC236}">
                    <a16:creationId xmlns:a16="http://schemas.microsoft.com/office/drawing/2014/main" id="{71D87AD9-7BF5-F6DC-B9F1-C7C7AA7F80B0}"/>
                  </a:ext>
                </a:extLst>
              </p:cNvPr>
              <p:cNvSpPr/>
              <p:nvPr/>
            </p:nvSpPr>
            <p:spPr bwMode="auto">
              <a:xfrm>
                <a:off x="2231744" y="5157192"/>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9" name="Elipse 28">
                <a:extLst>
                  <a:ext uri="{FF2B5EF4-FFF2-40B4-BE49-F238E27FC236}">
                    <a16:creationId xmlns:a16="http://schemas.microsoft.com/office/drawing/2014/main" id="{1A49557D-AD74-DC1C-572B-572DB1AF50DE}"/>
                  </a:ext>
                </a:extLst>
              </p:cNvPr>
              <p:cNvSpPr/>
              <p:nvPr/>
            </p:nvSpPr>
            <p:spPr bwMode="auto">
              <a:xfrm>
                <a:off x="2447768" y="4797152"/>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0" name="Elipse 29">
                <a:extLst>
                  <a:ext uri="{FF2B5EF4-FFF2-40B4-BE49-F238E27FC236}">
                    <a16:creationId xmlns:a16="http://schemas.microsoft.com/office/drawing/2014/main" id="{ABC46460-8151-7C1F-142D-CBD4C7223148}"/>
                  </a:ext>
                </a:extLst>
              </p:cNvPr>
              <p:cNvSpPr/>
              <p:nvPr/>
            </p:nvSpPr>
            <p:spPr bwMode="auto">
              <a:xfrm>
                <a:off x="2600168" y="4509120"/>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1" name="Elipse 30">
                <a:extLst>
                  <a:ext uri="{FF2B5EF4-FFF2-40B4-BE49-F238E27FC236}">
                    <a16:creationId xmlns:a16="http://schemas.microsoft.com/office/drawing/2014/main" id="{EC9AA504-0719-B3BD-A6E4-1AC9D90F39EF}"/>
                  </a:ext>
                </a:extLst>
              </p:cNvPr>
              <p:cNvSpPr/>
              <p:nvPr/>
            </p:nvSpPr>
            <p:spPr bwMode="auto">
              <a:xfrm>
                <a:off x="2555776" y="5121192"/>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2" name="Elipse 31">
                <a:extLst>
                  <a:ext uri="{FF2B5EF4-FFF2-40B4-BE49-F238E27FC236}">
                    <a16:creationId xmlns:a16="http://schemas.microsoft.com/office/drawing/2014/main" id="{A2EFB382-C5ED-A5E6-1304-CC4C8A8FA253}"/>
                  </a:ext>
                </a:extLst>
              </p:cNvPr>
              <p:cNvSpPr/>
              <p:nvPr/>
            </p:nvSpPr>
            <p:spPr bwMode="auto">
              <a:xfrm>
                <a:off x="1871704" y="4797152"/>
                <a:ext cx="36000" cy="36000"/>
              </a:xfrm>
              <a:prstGeom prst="ellipse">
                <a:avLst/>
              </a:prstGeom>
              <a:gr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33" name="Agrupar 32">
              <a:extLst>
                <a:ext uri="{FF2B5EF4-FFF2-40B4-BE49-F238E27FC236}">
                  <a16:creationId xmlns:a16="http://schemas.microsoft.com/office/drawing/2014/main" id="{5794EF38-4D1F-764E-0B48-DD6AB6277A1A}"/>
                </a:ext>
              </a:extLst>
            </p:cNvPr>
            <p:cNvGrpSpPr/>
            <p:nvPr/>
          </p:nvGrpSpPr>
          <p:grpSpPr>
            <a:xfrm>
              <a:off x="2950534" y="4450044"/>
              <a:ext cx="764464" cy="720072"/>
              <a:chOff x="1871704" y="4473120"/>
              <a:chExt cx="764464" cy="720072"/>
            </a:xfrm>
            <a:solidFill>
              <a:schemeClr val="accent6">
                <a:lumMod val="75000"/>
              </a:schemeClr>
            </a:solidFill>
          </p:grpSpPr>
          <p:sp>
            <p:nvSpPr>
              <p:cNvPr id="35" name="Elipse 34">
                <a:extLst>
                  <a:ext uri="{FF2B5EF4-FFF2-40B4-BE49-F238E27FC236}">
                    <a16:creationId xmlns:a16="http://schemas.microsoft.com/office/drawing/2014/main" id="{5E77E570-D4D6-F436-B06E-182088017C6D}"/>
                  </a:ext>
                </a:extLst>
              </p:cNvPr>
              <p:cNvSpPr/>
              <p:nvPr/>
            </p:nvSpPr>
            <p:spPr bwMode="auto">
              <a:xfrm>
                <a:off x="1907704" y="4473120"/>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6" name="Elipse 35">
                <a:extLst>
                  <a:ext uri="{FF2B5EF4-FFF2-40B4-BE49-F238E27FC236}">
                    <a16:creationId xmlns:a16="http://schemas.microsoft.com/office/drawing/2014/main" id="{89F7F9C4-53E7-24D5-4BC2-2AEA144FF72C}"/>
                  </a:ext>
                </a:extLst>
              </p:cNvPr>
              <p:cNvSpPr/>
              <p:nvPr/>
            </p:nvSpPr>
            <p:spPr bwMode="auto">
              <a:xfrm>
                <a:off x="2060104" y="4761152"/>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7" name="Elipse 36">
                <a:extLst>
                  <a:ext uri="{FF2B5EF4-FFF2-40B4-BE49-F238E27FC236}">
                    <a16:creationId xmlns:a16="http://schemas.microsoft.com/office/drawing/2014/main" id="{A03CF88C-7BF6-EA9B-86DC-DCF17F2D7F9A}"/>
                  </a:ext>
                </a:extLst>
              </p:cNvPr>
              <p:cNvSpPr/>
              <p:nvPr/>
            </p:nvSpPr>
            <p:spPr bwMode="auto">
              <a:xfrm>
                <a:off x="2212504" y="4581128"/>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8" name="Elipse 37">
                <a:extLst>
                  <a:ext uri="{FF2B5EF4-FFF2-40B4-BE49-F238E27FC236}">
                    <a16:creationId xmlns:a16="http://schemas.microsoft.com/office/drawing/2014/main" id="{A001EDA5-01E6-2C49-B505-E090A9F3E755}"/>
                  </a:ext>
                </a:extLst>
              </p:cNvPr>
              <p:cNvSpPr/>
              <p:nvPr/>
            </p:nvSpPr>
            <p:spPr bwMode="auto">
              <a:xfrm>
                <a:off x="2364904" y="4905168"/>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9" name="Elipse 38">
                <a:extLst>
                  <a:ext uri="{FF2B5EF4-FFF2-40B4-BE49-F238E27FC236}">
                    <a16:creationId xmlns:a16="http://schemas.microsoft.com/office/drawing/2014/main" id="{53FC80B1-58BC-8B84-66FD-21B94BBE809E}"/>
                  </a:ext>
                </a:extLst>
              </p:cNvPr>
              <p:cNvSpPr/>
              <p:nvPr/>
            </p:nvSpPr>
            <p:spPr bwMode="auto">
              <a:xfrm>
                <a:off x="1979712" y="5057568"/>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40" name="Elipse 39">
                <a:extLst>
                  <a:ext uri="{FF2B5EF4-FFF2-40B4-BE49-F238E27FC236}">
                    <a16:creationId xmlns:a16="http://schemas.microsoft.com/office/drawing/2014/main" id="{94577FA7-2E69-B16B-5CF8-926FAF7EDE1A}"/>
                  </a:ext>
                </a:extLst>
              </p:cNvPr>
              <p:cNvSpPr/>
              <p:nvPr/>
            </p:nvSpPr>
            <p:spPr bwMode="auto">
              <a:xfrm>
                <a:off x="2231744" y="5157192"/>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41" name="Elipse 40">
                <a:extLst>
                  <a:ext uri="{FF2B5EF4-FFF2-40B4-BE49-F238E27FC236}">
                    <a16:creationId xmlns:a16="http://schemas.microsoft.com/office/drawing/2014/main" id="{DD6EF907-37B9-888C-5B09-7EEC1DF73905}"/>
                  </a:ext>
                </a:extLst>
              </p:cNvPr>
              <p:cNvSpPr/>
              <p:nvPr/>
            </p:nvSpPr>
            <p:spPr bwMode="auto">
              <a:xfrm>
                <a:off x="2447768" y="4797152"/>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42" name="Elipse 41">
                <a:extLst>
                  <a:ext uri="{FF2B5EF4-FFF2-40B4-BE49-F238E27FC236}">
                    <a16:creationId xmlns:a16="http://schemas.microsoft.com/office/drawing/2014/main" id="{3A56480E-D33C-F515-7200-FD6159BC1730}"/>
                  </a:ext>
                </a:extLst>
              </p:cNvPr>
              <p:cNvSpPr/>
              <p:nvPr/>
            </p:nvSpPr>
            <p:spPr bwMode="auto">
              <a:xfrm>
                <a:off x="2600168" y="4509120"/>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43" name="Elipse 42">
                <a:extLst>
                  <a:ext uri="{FF2B5EF4-FFF2-40B4-BE49-F238E27FC236}">
                    <a16:creationId xmlns:a16="http://schemas.microsoft.com/office/drawing/2014/main" id="{972E5CAC-F49F-5E72-F330-40C67E863E61}"/>
                  </a:ext>
                </a:extLst>
              </p:cNvPr>
              <p:cNvSpPr/>
              <p:nvPr/>
            </p:nvSpPr>
            <p:spPr bwMode="auto">
              <a:xfrm>
                <a:off x="2555776" y="5121192"/>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44" name="Elipse 43">
                <a:extLst>
                  <a:ext uri="{FF2B5EF4-FFF2-40B4-BE49-F238E27FC236}">
                    <a16:creationId xmlns:a16="http://schemas.microsoft.com/office/drawing/2014/main" id="{955B2DDB-472D-C526-89D7-5FE60027592E}"/>
                  </a:ext>
                </a:extLst>
              </p:cNvPr>
              <p:cNvSpPr/>
              <p:nvPr/>
            </p:nvSpPr>
            <p:spPr bwMode="auto">
              <a:xfrm>
                <a:off x="1871704" y="4797152"/>
                <a:ext cx="36000" cy="36000"/>
              </a:xfrm>
              <a:prstGeom prst="ellipse">
                <a:avLst/>
              </a:prstGeom>
              <a:grp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191622" name="Agrupar 191621">
              <a:extLst>
                <a:ext uri="{FF2B5EF4-FFF2-40B4-BE49-F238E27FC236}">
                  <a16:creationId xmlns:a16="http://schemas.microsoft.com/office/drawing/2014/main" id="{DF4E5AB5-5A6F-AA64-F21D-5B7FB05FA1CA}"/>
                </a:ext>
              </a:extLst>
            </p:cNvPr>
            <p:cNvGrpSpPr/>
            <p:nvPr/>
          </p:nvGrpSpPr>
          <p:grpSpPr>
            <a:xfrm>
              <a:off x="1503366" y="4731782"/>
              <a:ext cx="1441238" cy="152400"/>
              <a:chOff x="1795703" y="4731782"/>
              <a:chExt cx="1441238" cy="152400"/>
            </a:xfrm>
          </p:grpSpPr>
          <p:sp>
            <p:nvSpPr>
              <p:cNvPr id="191613" name="Seta: para a Direita 191612">
                <a:extLst>
                  <a:ext uri="{FF2B5EF4-FFF2-40B4-BE49-F238E27FC236}">
                    <a16:creationId xmlns:a16="http://schemas.microsoft.com/office/drawing/2014/main" id="{050EBF3D-E90A-640E-2346-60919164F822}"/>
                  </a:ext>
                </a:extLst>
              </p:cNvPr>
              <p:cNvSpPr/>
              <p:nvPr/>
            </p:nvSpPr>
            <p:spPr bwMode="auto">
              <a:xfrm>
                <a:off x="2900335" y="4731782"/>
                <a:ext cx="336606"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15" name="Seta: para a Direita 191614">
                <a:extLst>
                  <a:ext uri="{FF2B5EF4-FFF2-40B4-BE49-F238E27FC236}">
                    <a16:creationId xmlns:a16="http://schemas.microsoft.com/office/drawing/2014/main" id="{CA4EBCBF-810A-0F9E-8424-A3FB7A7D4563}"/>
                  </a:ext>
                </a:extLst>
              </p:cNvPr>
              <p:cNvSpPr/>
              <p:nvPr/>
            </p:nvSpPr>
            <p:spPr bwMode="auto">
              <a:xfrm flipH="1">
                <a:off x="1795703" y="4731782"/>
                <a:ext cx="336606"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grpSp>
        <p:nvGrpSpPr>
          <p:cNvPr id="191633" name="Agrupar 191632">
            <a:extLst>
              <a:ext uri="{FF2B5EF4-FFF2-40B4-BE49-F238E27FC236}">
                <a16:creationId xmlns:a16="http://schemas.microsoft.com/office/drawing/2014/main" id="{D1A12AEF-654E-011A-D0ED-9932324D555E}"/>
              </a:ext>
            </a:extLst>
          </p:cNvPr>
          <p:cNvGrpSpPr/>
          <p:nvPr/>
        </p:nvGrpSpPr>
        <p:grpSpPr>
          <a:xfrm>
            <a:off x="5353613" y="4090000"/>
            <a:ext cx="1388295" cy="720076"/>
            <a:chOff x="5353613" y="4090000"/>
            <a:chExt cx="1388295" cy="720076"/>
          </a:xfrm>
        </p:grpSpPr>
        <p:grpSp>
          <p:nvGrpSpPr>
            <p:cNvPr id="191632" name="Agrupar 191631">
              <a:extLst>
                <a:ext uri="{FF2B5EF4-FFF2-40B4-BE49-F238E27FC236}">
                  <a16:creationId xmlns:a16="http://schemas.microsoft.com/office/drawing/2014/main" id="{2BD617A8-E453-5F11-C7D0-0F7F41AD6299}"/>
                </a:ext>
              </a:extLst>
            </p:cNvPr>
            <p:cNvGrpSpPr/>
            <p:nvPr/>
          </p:nvGrpSpPr>
          <p:grpSpPr>
            <a:xfrm>
              <a:off x="5684774" y="4090000"/>
              <a:ext cx="722823" cy="720076"/>
              <a:chOff x="5684774" y="4090000"/>
              <a:chExt cx="722823" cy="720076"/>
            </a:xfrm>
          </p:grpSpPr>
          <p:sp>
            <p:nvSpPr>
              <p:cNvPr id="191512" name="Elipse 191511">
                <a:extLst>
                  <a:ext uri="{FF2B5EF4-FFF2-40B4-BE49-F238E27FC236}">
                    <a16:creationId xmlns:a16="http://schemas.microsoft.com/office/drawing/2014/main" id="{9904BAFD-6586-9447-D3E6-FA4E84D60B2B}"/>
                  </a:ext>
                </a:extLst>
              </p:cNvPr>
              <p:cNvSpPr/>
              <p:nvPr/>
            </p:nvSpPr>
            <p:spPr bwMode="auto">
              <a:xfrm>
                <a:off x="5723525" y="4185088"/>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13" name="Elipse 191512">
                <a:extLst>
                  <a:ext uri="{FF2B5EF4-FFF2-40B4-BE49-F238E27FC236}">
                    <a16:creationId xmlns:a16="http://schemas.microsoft.com/office/drawing/2014/main" id="{A8944778-42C1-D817-814D-FFAC6104BF67}"/>
                  </a:ext>
                </a:extLst>
              </p:cNvPr>
              <p:cNvSpPr/>
              <p:nvPr/>
            </p:nvSpPr>
            <p:spPr bwMode="auto">
              <a:xfrm>
                <a:off x="5975557" y="4545128"/>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14" name="Elipse 191513">
                <a:extLst>
                  <a:ext uri="{FF2B5EF4-FFF2-40B4-BE49-F238E27FC236}">
                    <a16:creationId xmlns:a16="http://schemas.microsoft.com/office/drawing/2014/main" id="{FF184A3C-D56A-88E3-5FBE-9108954D3436}"/>
                  </a:ext>
                </a:extLst>
              </p:cNvPr>
              <p:cNvSpPr/>
              <p:nvPr/>
            </p:nvSpPr>
            <p:spPr bwMode="auto">
              <a:xfrm>
                <a:off x="5939549" y="4198012"/>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15" name="Elipse 191514">
                <a:extLst>
                  <a:ext uri="{FF2B5EF4-FFF2-40B4-BE49-F238E27FC236}">
                    <a16:creationId xmlns:a16="http://schemas.microsoft.com/office/drawing/2014/main" id="{43321068-AD18-CA96-890E-9543CF05A30C}"/>
                  </a:ext>
                </a:extLst>
              </p:cNvPr>
              <p:cNvSpPr/>
              <p:nvPr/>
            </p:nvSpPr>
            <p:spPr bwMode="auto">
              <a:xfrm>
                <a:off x="6180725" y="461713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16" name="Elipse 191515">
                <a:extLst>
                  <a:ext uri="{FF2B5EF4-FFF2-40B4-BE49-F238E27FC236}">
                    <a16:creationId xmlns:a16="http://schemas.microsoft.com/office/drawing/2014/main" id="{43D135E2-4DDF-D701-83C8-27B734FE488E}"/>
                  </a:ext>
                </a:extLst>
              </p:cNvPr>
              <p:cNvSpPr/>
              <p:nvPr/>
            </p:nvSpPr>
            <p:spPr bwMode="auto">
              <a:xfrm>
                <a:off x="5723525" y="4674452"/>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17" name="Elipse 191516">
                <a:extLst>
                  <a:ext uri="{FF2B5EF4-FFF2-40B4-BE49-F238E27FC236}">
                    <a16:creationId xmlns:a16="http://schemas.microsoft.com/office/drawing/2014/main" id="{A12352F4-9F1F-89BC-8F35-F9355CEE0EE0}"/>
                  </a:ext>
                </a:extLst>
              </p:cNvPr>
              <p:cNvSpPr/>
              <p:nvPr/>
            </p:nvSpPr>
            <p:spPr bwMode="auto">
              <a:xfrm>
                <a:off x="6119573" y="477407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18" name="Elipse 191517">
                <a:extLst>
                  <a:ext uri="{FF2B5EF4-FFF2-40B4-BE49-F238E27FC236}">
                    <a16:creationId xmlns:a16="http://schemas.microsoft.com/office/drawing/2014/main" id="{986DE11B-F82A-A9B4-9985-42372064B501}"/>
                  </a:ext>
                </a:extLst>
              </p:cNvPr>
              <p:cNvSpPr/>
              <p:nvPr/>
            </p:nvSpPr>
            <p:spPr bwMode="auto">
              <a:xfrm>
                <a:off x="6263589" y="4365104"/>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19" name="Elipse 191518">
                <a:extLst>
                  <a:ext uri="{FF2B5EF4-FFF2-40B4-BE49-F238E27FC236}">
                    <a16:creationId xmlns:a16="http://schemas.microsoft.com/office/drawing/2014/main" id="{C9F33075-243C-A16E-0261-0BA3F927E5A8}"/>
                  </a:ext>
                </a:extLst>
              </p:cNvPr>
              <p:cNvSpPr/>
              <p:nvPr/>
            </p:nvSpPr>
            <p:spPr bwMode="auto">
              <a:xfrm>
                <a:off x="6299589" y="4126004"/>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0" name="Elipse 191519">
                <a:extLst>
                  <a:ext uri="{FF2B5EF4-FFF2-40B4-BE49-F238E27FC236}">
                    <a16:creationId xmlns:a16="http://schemas.microsoft.com/office/drawing/2014/main" id="{876F947D-C6C5-182C-2872-0556C7C3ACBB}"/>
                  </a:ext>
                </a:extLst>
              </p:cNvPr>
              <p:cNvSpPr/>
              <p:nvPr/>
            </p:nvSpPr>
            <p:spPr bwMode="auto">
              <a:xfrm>
                <a:off x="6371597" y="465313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1" name="Elipse 191520">
                <a:extLst>
                  <a:ext uri="{FF2B5EF4-FFF2-40B4-BE49-F238E27FC236}">
                    <a16:creationId xmlns:a16="http://schemas.microsoft.com/office/drawing/2014/main" id="{4CF0D183-BFB7-4764-E961-7E9479206F0F}"/>
                  </a:ext>
                </a:extLst>
              </p:cNvPr>
              <p:cNvSpPr/>
              <p:nvPr/>
            </p:nvSpPr>
            <p:spPr bwMode="auto">
              <a:xfrm>
                <a:off x="5759533" y="4414036"/>
                <a:ext cx="36000" cy="3600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3" name="Elipse 191522">
                <a:extLst>
                  <a:ext uri="{FF2B5EF4-FFF2-40B4-BE49-F238E27FC236}">
                    <a16:creationId xmlns:a16="http://schemas.microsoft.com/office/drawing/2014/main" id="{A415ADEF-B937-CEF4-0D43-D02CCA048817}"/>
                  </a:ext>
                </a:extLst>
              </p:cNvPr>
              <p:cNvSpPr/>
              <p:nvPr/>
            </p:nvSpPr>
            <p:spPr bwMode="auto">
              <a:xfrm>
                <a:off x="5758072" y="4090000"/>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4" name="Elipse 191523">
                <a:extLst>
                  <a:ext uri="{FF2B5EF4-FFF2-40B4-BE49-F238E27FC236}">
                    <a16:creationId xmlns:a16="http://schemas.microsoft.com/office/drawing/2014/main" id="{02ED69D2-E496-C893-390B-8AD83743B94E}"/>
                  </a:ext>
                </a:extLst>
              </p:cNvPr>
              <p:cNvSpPr/>
              <p:nvPr/>
            </p:nvSpPr>
            <p:spPr bwMode="auto">
              <a:xfrm>
                <a:off x="5873174" y="4365100"/>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5" name="Elipse 191524">
                <a:extLst>
                  <a:ext uri="{FF2B5EF4-FFF2-40B4-BE49-F238E27FC236}">
                    <a16:creationId xmlns:a16="http://schemas.microsoft.com/office/drawing/2014/main" id="{A6A8A125-1405-9F40-9E12-A8613400C38A}"/>
                  </a:ext>
                </a:extLst>
              </p:cNvPr>
              <p:cNvSpPr/>
              <p:nvPr/>
            </p:nvSpPr>
            <p:spPr bwMode="auto">
              <a:xfrm>
                <a:off x="6025574" y="4257096"/>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6" name="Elipse 191525">
                <a:extLst>
                  <a:ext uri="{FF2B5EF4-FFF2-40B4-BE49-F238E27FC236}">
                    <a16:creationId xmlns:a16="http://schemas.microsoft.com/office/drawing/2014/main" id="{F9DF2575-4D9F-7392-7C79-F3E81234B01F}"/>
                  </a:ext>
                </a:extLst>
              </p:cNvPr>
              <p:cNvSpPr/>
              <p:nvPr/>
            </p:nvSpPr>
            <p:spPr bwMode="auto">
              <a:xfrm>
                <a:off x="6262128" y="4522048"/>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7" name="Elipse 191526">
                <a:extLst>
                  <a:ext uri="{FF2B5EF4-FFF2-40B4-BE49-F238E27FC236}">
                    <a16:creationId xmlns:a16="http://schemas.microsoft.com/office/drawing/2014/main" id="{331CE2D5-D931-9E34-AF3C-4FB747BF9F10}"/>
                  </a:ext>
                </a:extLst>
              </p:cNvPr>
              <p:cNvSpPr/>
              <p:nvPr/>
            </p:nvSpPr>
            <p:spPr bwMode="auto">
              <a:xfrm>
                <a:off x="5686064" y="4653136"/>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8" name="Elipse 191527">
                <a:extLst>
                  <a:ext uri="{FF2B5EF4-FFF2-40B4-BE49-F238E27FC236}">
                    <a16:creationId xmlns:a16="http://schemas.microsoft.com/office/drawing/2014/main" id="{01C3D273-183B-B5BA-1216-A9C98250B4A9}"/>
                  </a:ext>
                </a:extLst>
              </p:cNvPr>
              <p:cNvSpPr/>
              <p:nvPr/>
            </p:nvSpPr>
            <p:spPr bwMode="auto">
              <a:xfrm>
                <a:off x="6044814" y="4653132"/>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29" name="Elipse 191528">
                <a:extLst>
                  <a:ext uri="{FF2B5EF4-FFF2-40B4-BE49-F238E27FC236}">
                    <a16:creationId xmlns:a16="http://schemas.microsoft.com/office/drawing/2014/main" id="{AEEA462E-1A20-609B-847E-1198181DB695}"/>
                  </a:ext>
                </a:extLst>
              </p:cNvPr>
              <p:cNvSpPr/>
              <p:nvPr/>
            </p:nvSpPr>
            <p:spPr bwMode="auto">
              <a:xfrm>
                <a:off x="6154112" y="4414032"/>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30" name="Elipse 191529">
                <a:extLst>
                  <a:ext uri="{FF2B5EF4-FFF2-40B4-BE49-F238E27FC236}">
                    <a16:creationId xmlns:a16="http://schemas.microsoft.com/office/drawing/2014/main" id="{0809024E-2A18-C50D-98C7-9E3398A8A042}"/>
                  </a:ext>
                </a:extLst>
              </p:cNvPr>
              <p:cNvSpPr/>
              <p:nvPr/>
            </p:nvSpPr>
            <p:spPr bwMode="auto">
              <a:xfrm>
                <a:off x="6228184" y="4126000"/>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31" name="Elipse 191530">
                <a:extLst>
                  <a:ext uri="{FF2B5EF4-FFF2-40B4-BE49-F238E27FC236}">
                    <a16:creationId xmlns:a16="http://schemas.microsoft.com/office/drawing/2014/main" id="{8C3991DC-C80E-2DC2-E86E-FF26A9E853E8}"/>
                  </a:ext>
                </a:extLst>
              </p:cNvPr>
              <p:cNvSpPr/>
              <p:nvPr/>
            </p:nvSpPr>
            <p:spPr bwMode="auto">
              <a:xfrm>
                <a:off x="6368846" y="4761148"/>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32" name="Elipse 191531">
                <a:extLst>
                  <a:ext uri="{FF2B5EF4-FFF2-40B4-BE49-F238E27FC236}">
                    <a16:creationId xmlns:a16="http://schemas.microsoft.com/office/drawing/2014/main" id="{33A4141C-65F8-9C46-98B9-D5FCE8356EC5}"/>
                  </a:ext>
                </a:extLst>
              </p:cNvPr>
              <p:cNvSpPr/>
              <p:nvPr/>
            </p:nvSpPr>
            <p:spPr bwMode="auto">
              <a:xfrm>
                <a:off x="5684774" y="4365100"/>
                <a:ext cx="36000" cy="36000"/>
              </a:xfrm>
              <a:prstGeom prst="ellips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191621" name="Agrupar 191620">
              <a:extLst>
                <a:ext uri="{FF2B5EF4-FFF2-40B4-BE49-F238E27FC236}">
                  <a16:creationId xmlns:a16="http://schemas.microsoft.com/office/drawing/2014/main" id="{B2CDA076-3C56-5B79-8D64-C7B581216B19}"/>
                </a:ext>
              </a:extLst>
            </p:cNvPr>
            <p:cNvGrpSpPr/>
            <p:nvPr/>
          </p:nvGrpSpPr>
          <p:grpSpPr>
            <a:xfrm>
              <a:off x="5353613" y="4384978"/>
              <a:ext cx="1388295" cy="152400"/>
              <a:chOff x="5857669" y="3952930"/>
              <a:chExt cx="1388295" cy="152400"/>
            </a:xfrm>
          </p:grpSpPr>
          <p:sp>
            <p:nvSpPr>
              <p:cNvPr id="191616" name="Seta: para a Direita 191615">
                <a:extLst>
                  <a:ext uri="{FF2B5EF4-FFF2-40B4-BE49-F238E27FC236}">
                    <a16:creationId xmlns:a16="http://schemas.microsoft.com/office/drawing/2014/main" id="{BC84F49E-F476-BF70-0DA1-52428887B1B4}"/>
                  </a:ext>
                </a:extLst>
              </p:cNvPr>
              <p:cNvSpPr/>
              <p:nvPr/>
            </p:nvSpPr>
            <p:spPr bwMode="auto">
              <a:xfrm>
                <a:off x="5857669" y="3952930"/>
                <a:ext cx="336606"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17" name="Seta: para a Direita 191616">
                <a:extLst>
                  <a:ext uri="{FF2B5EF4-FFF2-40B4-BE49-F238E27FC236}">
                    <a16:creationId xmlns:a16="http://schemas.microsoft.com/office/drawing/2014/main" id="{835FD8AE-D96B-80FC-4A5D-8BEDD4B5BC64}"/>
                  </a:ext>
                </a:extLst>
              </p:cNvPr>
              <p:cNvSpPr/>
              <p:nvPr/>
            </p:nvSpPr>
            <p:spPr bwMode="auto">
              <a:xfrm flipH="1">
                <a:off x="6909358" y="3952930"/>
                <a:ext cx="336606"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grpSp>
        <p:nvGrpSpPr>
          <p:cNvPr id="191661" name="Agrupar 191660">
            <a:extLst>
              <a:ext uri="{FF2B5EF4-FFF2-40B4-BE49-F238E27FC236}">
                <a16:creationId xmlns:a16="http://schemas.microsoft.com/office/drawing/2014/main" id="{985E2893-B7B5-886E-7B80-D52FA5422177}"/>
              </a:ext>
            </a:extLst>
          </p:cNvPr>
          <p:cNvGrpSpPr/>
          <p:nvPr/>
        </p:nvGrpSpPr>
        <p:grpSpPr>
          <a:xfrm>
            <a:off x="5353613" y="5522427"/>
            <a:ext cx="1055877" cy="684072"/>
            <a:chOff x="5353613" y="5522427"/>
            <a:chExt cx="1055877" cy="684072"/>
          </a:xfrm>
          <a:solidFill>
            <a:schemeClr val="tx1"/>
          </a:solidFill>
        </p:grpSpPr>
        <p:grpSp>
          <p:nvGrpSpPr>
            <p:cNvPr id="191584" name="Agrupar 191583">
              <a:extLst>
                <a:ext uri="{FF2B5EF4-FFF2-40B4-BE49-F238E27FC236}">
                  <a16:creationId xmlns:a16="http://schemas.microsoft.com/office/drawing/2014/main" id="{57A45583-6C3F-0ECF-6CD6-FC0BE2838B51}"/>
                </a:ext>
              </a:extLst>
            </p:cNvPr>
            <p:cNvGrpSpPr/>
            <p:nvPr/>
          </p:nvGrpSpPr>
          <p:grpSpPr>
            <a:xfrm>
              <a:off x="5725418" y="5522427"/>
              <a:ext cx="684072" cy="684072"/>
              <a:chOff x="5148064" y="5091568"/>
              <a:chExt cx="684072" cy="684072"/>
            </a:xfrm>
            <a:grpFill/>
          </p:grpSpPr>
          <p:sp>
            <p:nvSpPr>
              <p:cNvPr id="191586" name="Elipse 191585">
                <a:extLst>
                  <a:ext uri="{FF2B5EF4-FFF2-40B4-BE49-F238E27FC236}">
                    <a16:creationId xmlns:a16="http://schemas.microsoft.com/office/drawing/2014/main" id="{153F5E25-E1E0-EDD6-C6B2-CF9F6311D8FA}"/>
                  </a:ext>
                </a:extLst>
              </p:cNvPr>
              <p:cNvSpPr/>
              <p:nvPr/>
            </p:nvSpPr>
            <p:spPr bwMode="auto">
              <a:xfrm>
                <a:off x="5148064" y="5150652"/>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87" name="Elipse 191586">
                <a:extLst>
                  <a:ext uri="{FF2B5EF4-FFF2-40B4-BE49-F238E27FC236}">
                    <a16:creationId xmlns:a16="http://schemas.microsoft.com/office/drawing/2014/main" id="{A40C5E01-7AE4-5463-A3C0-FC7477455DF2}"/>
                  </a:ext>
                </a:extLst>
              </p:cNvPr>
              <p:cNvSpPr/>
              <p:nvPr/>
            </p:nvSpPr>
            <p:spPr bwMode="auto">
              <a:xfrm>
                <a:off x="5400096" y="5510692"/>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88" name="Elipse 191587">
                <a:extLst>
                  <a:ext uri="{FF2B5EF4-FFF2-40B4-BE49-F238E27FC236}">
                    <a16:creationId xmlns:a16="http://schemas.microsoft.com/office/drawing/2014/main" id="{10977931-8ABF-CB56-8AFA-87DD6F254D85}"/>
                  </a:ext>
                </a:extLst>
              </p:cNvPr>
              <p:cNvSpPr/>
              <p:nvPr/>
            </p:nvSpPr>
            <p:spPr bwMode="auto">
              <a:xfrm>
                <a:off x="5364088" y="5163576"/>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89" name="Elipse 191588">
                <a:extLst>
                  <a:ext uri="{FF2B5EF4-FFF2-40B4-BE49-F238E27FC236}">
                    <a16:creationId xmlns:a16="http://schemas.microsoft.com/office/drawing/2014/main" id="{C00C359A-396B-2D7A-1AB3-517EA1FCF831}"/>
                  </a:ext>
                </a:extLst>
              </p:cNvPr>
              <p:cNvSpPr/>
              <p:nvPr/>
            </p:nvSpPr>
            <p:spPr bwMode="auto">
              <a:xfrm>
                <a:off x="5605264" y="5582700"/>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90" name="Elipse 191589">
                <a:extLst>
                  <a:ext uri="{FF2B5EF4-FFF2-40B4-BE49-F238E27FC236}">
                    <a16:creationId xmlns:a16="http://schemas.microsoft.com/office/drawing/2014/main" id="{C0B71DB5-2D2B-7E0F-005A-62C2BFB15AB3}"/>
                  </a:ext>
                </a:extLst>
              </p:cNvPr>
              <p:cNvSpPr/>
              <p:nvPr/>
            </p:nvSpPr>
            <p:spPr bwMode="auto">
              <a:xfrm>
                <a:off x="5148064" y="5640016"/>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91" name="Elipse 191590">
                <a:extLst>
                  <a:ext uri="{FF2B5EF4-FFF2-40B4-BE49-F238E27FC236}">
                    <a16:creationId xmlns:a16="http://schemas.microsoft.com/office/drawing/2014/main" id="{233E7E68-FCE9-6F7E-F7B2-DCC94F706252}"/>
                  </a:ext>
                </a:extLst>
              </p:cNvPr>
              <p:cNvSpPr/>
              <p:nvPr/>
            </p:nvSpPr>
            <p:spPr bwMode="auto">
              <a:xfrm>
                <a:off x="5544112" y="5739640"/>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92" name="Elipse 191591">
                <a:extLst>
                  <a:ext uri="{FF2B5EF4-FFF2-40B4-BE49-F238E27FC236}">
                    <a16:creationId xmlns:a16="http://schemas.microsoft.com/office/drawing/2014/main" id="{793BBADE-372F-3168-4FD0-F8C8B8C7CB34}"/>
                  </a:ext>
                </a:extLst>
              </p:cNvPr>
              <p:cNvSpPr/>
              <p:nvPr/>
            </p:nvSpPr>
            <p:spPr bwMode="auto">
              <a:xfrm>
                <a:off x="5688128" y="5330668"/>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93" name="Elipse 191592">
                <a:extLst>
                  <a:ext uri="{FF2B5EF4-FFF2-40B4-BE49-F238E27FC236}">
                    <a16:creationId xmlns:a16="http://schemas.microsoft.com/office/drawing/2014/main" id="{AC190087-B2CC-4575-78E0-8C3D716F5674}"/>
                  </a:ext>
                </a:extLst>
              </p:cNvPr>
              <p:cNvSpPr/>
              <p:nvPr/>
            </p:nvSpPr>
            <p:spPr bwMode="auto">
              <a:xfrm>
                <a:off x="5724128" y="5091568"/>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94" name="Elipse 191593">
                <a:extLst>
                  <a:ext uri="{FF2B5EF4-FFF2-40B4-BE49-F238E27FC236}">
                    <a16:creationId xmlns:a16="http://schemas.microsoft.com/office/drawing/2014/main" id="{9BB7EB76-4CDE-E67F-D720-9FBD79CFBA98}"/>
                  </a:ext>
                </a:extLst>
              </p:cNvPr>
              <p:cNvSpPr/>
              <p:nvPr/>
            </p:nvSpPr>
            <p:spPr bwMode="auto">
              <a:xfrm>
                <a:off x="5796136" y="5618700"/>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95" name="Elipse 191594">
                <a:extLst>
                  <a:ext uri="{FF2B5EF4-FFF2-40B4-BE49-F238E27FC236}">
                    <a16:creationId xmlns:a16="http://schemas.microsoft.com/office/drawing/2014/main" id="{B2074167-634B-CEFE-1867-1AC1ECEF0360}"/>
                  </a:ext>
                </a:extLst>
              </p:cNvPr>
              <p:cNvSpPr/>
              <p:nvPr/>
            </p:nvSpPr>
            <p:spPr bwMode="auto">
              <a:xfrm>
                <a:off x="5184072" y="5379600"/>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
          <p:nvSpPr>
            <p:cNvPr id="191618" name="Seta: para a Direita 191617">
              <a:extLst>
                <a:ext uri="{FF2B5EF4-FFF2-40B4-BE49-F238E27FC236}">
                  <a16:creationId xmlns:a16="http://schemas.microsoft.com/office/drawing/2014/main" id="{299378CE-BFBD-3687-F886-C79425D7D823}"/>
                </a:ext>
              </a:extLst>
            </p:cNvPr>
            <p:cNvSpPr/>
            <p:nvPr/>
          </p:nvSpPr>
          <p:spPr bwMode="auto">
            <a:xfrm>
              <a:off x="5353613" y="5770259"/>
              <a:ext cx="336606"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191662" name="Agrupar 191661">
            <a:extLst>
              <a:ext uri="{FF2B5EF4-FFF2-40B4-BE49-F238E27FC236}">
                <a16:creationId xmlns:a16="http://schemas.microsoft.com/office/drawing/2014/main" id="{89CF415A-A982-31DE-DBA6-8C748BD3AF1B}"/>
              </a:ext>
            </a:extLst>
          </p:cNvPr>
          <p:cNvGrpSpPr/>
          <p:nvPr/>
        </p:nvGrpSpPr>
        <p:grpSpPr>
          <a:xfrm>
            <a:off x="7520662" y="5486427"/>
            <a:ext cx="1047778" cy="707148"/>
            <a:chOff x="7520662" y="5486427"/>
            <a:chExt cx="1047778" cy="707148"/>
          </a:xfrm>
          <a:solidFill>
            <a:schemeClr val="tx1"/>
          </a:solidFill>
        </p:grpSpPr>
        <p:grpSp>
          <p:nvGrpSpPr>
            <p:cNvPr id="191596" name="Agrupar 191595">
              <a:extLst>
                <a:ext uri="{FF2B5EF4-FFF2-40B4-BE49-F238E27FC236}">
                  <a16:creationId xmlns:a16="http://schemas.microsoft.com/office/drawing/2014/main" id="{0E15D0CD-A89F-A290-2851-C756CA521A62}"/>
                </a:ext>
              </a:extLst>
            </p:cNvPr>
            <p:cNvGrpSpPr/>
            <p:nvPr/>
          </p:nvGrpSpPr>
          <p:grpSpPr>
            <a:xfrm>
              <a:off x="7848368" y="5486427"/>
              <a:ext cx="720072" cy="707148"/>
              <a:chOff x="7271014" y="5055568"/>
              <a:chExt cx="720072" cy="707148"/>
            </a:xfrm>
            <a:grpFill/>
          </p:grpSpPr>
          <p:sp>
            <p:nvSpPr>
              <p:cNvPr id="191598" name="Elipse 191597">
                <a:extLst>
                  <a:ext uri="{FF2B5EF4-FFF2-40B4-BE49-F238E27FC236}">
                    <a16:creationId xmlns:a16="http://schemas.microsoft.com/office/drawing/2014/main" id="{04DCA2E4-1DB9-EF65-8CFE-DFAE3E6829F0}"/>
                  </a:ext>
                </a:extLst>
              </p:cNvPr>
              <p:cNvSpPr/>
              <p:nvPr/>
            </p:nvSpPr>
            <p:spPr bwMode="auto">
              <a:xfrm>
                <a:off x="7344312" y="5055568"/>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599" name="Elipse 191598">
                <a:extLst>
                  <a:ext uri="{FF2B5EF4-FFF2-40B4-BE49-F238E27FC236}">
                    <a16:creationId xmlns:a16="http://schemas.microsoft.com/office/drawing/2014/main" id="{6D3A9F79-8785-D80F-55FB-4AC698FE45C6}"/>
                  </a:ext>
                </a:extLst>
              </p:cNvPr>
              <p:cNvSpPr/>
              <p:nvPr/>
            </p:nvSpPr>
            <p:spPr bwMode="auto">
              <a:xfrm>
                <a:off x="7459414" y="5330668"/>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00" name="Elipse 191599">
                <a:extLst>
                  <a:ext uri="{FF2B5EF4-FFF2-40B4-BE49-F238E27FC236}">
                    <a16:creationId xmlns:a16="http://schemas.microsoft.com/office/drawing/2014/main" id="{6B4DFF00-DBB4-9964-AB70-72899F2F4148}"/>
                  </a:ext>
                </a:extLst>
              </p:cNvPr>
              <p:cNvSpPr/>
              <p:nvPr/>
            </p:nvSpPr>
            <p:spPr bwMode="auto">
              <a:xfrm>
                <a:off x="7611814" y="5222660"/>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01" name="Elipse 191600">
                <a:extLst>
                  <a:ext uri="{FF2B5EF4-FFF2-40B4-BE49-F238E27FC236}">
                    <a16:creationId xmlns:a16="http://schemas.microsoft.com/office/drawing/2014/main" id="{31903842-ECA0-C96A-52FD-C9522A915A66}"/>
                  </a:ext>
                </a:extLst>
              </p:cNvPr>
              <p:cNvSpPr/>
              <p:nvPr/>
            </p:nvSpPr>
            <p:spPr bwMode="auto">
              <a:xfrm>
                <a:off x="7848368" y="5487616"/>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02" name="Elipse 191601">
                <a:extLst>
                  <a:ext uri="{FF2B5EF4-FFF2-40B4-BE49-F238E27FC236}">
                    <a16:creationId xmlns:a16="http://schemas.microsoft.com/office/drawing/2014/main" id="{983D839E-D1B5-1734-B0BB-38DFA717F220}"/>
                  </a:ext>
                </a:extLst>
              </p:cNvPr>
              <p:cNvSpPr/>
              <p:nvPr/>
            </p:nvSpPr>
            <p:spPr bwMode="auto">
              <a:xfrm>
                <a:off x="7272304" y="5618700"/>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03" name="Elipse 191602">
                <a:extLst>
                  <a:ext uri="{FF2B5EF4-FFF2-40B4-BE49-F238E27FC236}">
                    <a16:creationId xmlns:a16="http://schemas.microsoft.com/office/drawing/2014/main" id="{142A0F05-7732-D3FE-5922-DED9CCCD3732}"/>
                  </a:ext>
                </a:extLst>
              </p:cNvPr>
              <p:cNvSpPr/>
              <p:nvPr/>
            </p:nvSpPr>
            <p:spPr bwMode="auto">
              <a:xfrm>
                <a:off x="7631054" y="5618700"/>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04" name="Elipse 191603">
                <a:extLst>
                  <a:ext uri="{FF2B5EF4-FFF2-40B4-BE49-F238E27FC236}">
                    <a16:creationId xmlns:a16="http://schemas.microsoft.com/office/drawing/2014/main" id="{BEA6D98F-EF02-785B-101E-AE56CC3EA88C}"/>
                  </a:ext>
                </a:extLst>
              </p:cNvPr>
              <p:cNvSpPr/>
              <p:nvPr/>
            </p:nvSpPr>
            <p:spPr bwMode="auto">
              <a:xfrm>
                <a:off x="7740352" y="5379600"/>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05" name="Elipse 191604">
                <a:extLst>
                  <a:ext uri="{FF2B5EF4-FFF2-40B4-BE49-F238E27FC236}">
                    <a16:creationId xmlns:a16="http://schemas.microsoft.com/office/drawing/2014/main" id="{5CC7663F-A925-D2E5-91D0-F4F814489052}"/>
                  </a:ext>
                </a:extLst>
              </p:cNvPr>
              <p:cNvSpPr/>
              <p:nvPr/>
            </p:nvSpPr>
            <p:spPr bwMode="auto">
              <a:xfrm>
                <a:off x="7884368" y="5091568"/>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06" name="Elipse 191605">
                <a:extLst>
                  <a:ext uri="{FF2B5EF4-FFF2-40B4-BE49-F238E27FC236}">
                    <a16:creationId xmlns:a16="http://schemas.microsoft.com/office/drawing/2014/main" id="{A2CB7FB6-279E-E019-9829-86DDE4D8ED58}"/>
                  </a:ext>
                </a:extLst>
              </p:cNvPr>
              <p:cNvSpPr/>
              <p:nvPr/>
            </p:nvSpPr>
            <p:spPr bwMode="auto">
              <a:xfrm>
                <a:off x="7955086" y="5726716"/>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1607" name="Elipse 191606">
                <a:extLst>
                  <a:ext uri="{FF2B5EF4-FFF2-40B4-BE49-F238E27FC236}">
                    <a16:creationId xmlns:a16="http://schemas.microsoft.com/office/drawing/2014/main" id="{A3188EC4-F925-C6DA-80E6-1C9BA31FC740}"/>
                  </a:ext>
                </a:extLst>
              </p:cNvPr>
              <p:cNvSpPr/>
              <p:nvPr/>
            </p:nvSpPr>
            <p:spPr bwMode="auto">
              <a:xfrm>
                <a:off x="7271014" y="5330668"/>
                <a:ext cx="36000" cy="3600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
          <p:nvSpPr>
            <p:cNvPr id="191619" name="Seta: para a Direita 191618">
              <a:extLst>
                <a:ext uri="{FF2B5EF4-FFF2-40B4-BE49-F238E27FC236}">
                  <a16:creationId xmlns:a16="http://schemas.microsoft.com/office/drawing/2014/main" id="{C91508BD-9620-8B9D-77B8-3F4103724226}"/>
                </a:ext>
              </a:extLst>
            </p:cNvPr>
            <p:cNvSpPr/>
            <p:nvPr/>
          </p:nvSpPr>
          <p:spPr bwMode="auto">
            <a:xfrm>
              <a:off x="7520662" y="5770259"/>
              <a:ext cx="336606"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6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6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5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6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6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6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16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1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191533" grpId="0"/>
      <p:bldP spid="1915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06" name="Rectangle 66"/>
          <p:cNvSpPr>
            <a:spLocks noGrp="1" noChangeArrowheads="1"/>
          </p:cNvSpPr>
          <p:nvPr>
            <p:ph type="title"/>
          </p:nvPr>
        </p:nvSpPr>
        <p:spPr>
          <a:xfrm>
            <a:off x="304800" y="332656"/>
            <a:ext cx="8458200" cy="685800"/>
          </a:xfrm>
          <a:noFill/>
        </p:spPr>
        <p:txBody>
          <a:bodyPr/>
          <a:lstStyle/>
          <a:p>
            <a:pPr eaLnBrk="1" hangingPunct="1">
              <a:defRPr/>
            </a:pPr>
            <a:r>
              <a:rPr lang="pt-BR" dirty="0"/>
              <a:t>Avaliação a partir de</a:t>
            </a:r>
            <a:br>
              <a:rPr lang="pt-BR" dirty="0"/>
            </a:br>
            <a:r>
              <a:rPr lang="pt-BR" dirty="0"/>
              <a:t>2 amostragens não relacionadas</a:t>
            </a:r>
          </a:p>
        </p:txBody>
      </p:sp>
      <p:sp>
        <p:nvSpPr>
          <p:cNvPr id="2" name="Espaço Reservado para Número de Slide 1"/>
          <p:cNvSpPr>
            <a:spLocks noGrp="1"/>
          </p:cNvSpPr>
          <p:nvPr>
            <p:ph type="sldNum" sz="quarter" idx="12"/>
          </p:nvPr>
        </p:nvSpPr>
        <p:spPr/>
        <p:txBody>
          <a:bodyPr/>
          <a:lstStyle/>
          <a:p>
            <a:pPr>
              <a:defRPr/>
            </a:pPr>
            <a:fld id="{FEDF627B-EF6D-4AFB-B5DB-E393019D3B20}" type="slidenum">
              <a:rPr lang="pt-BR"/>
              <a:pPr>
                <a:defRPr/>
              </a:pPr>
              <a:t>34</a:t>
            </a:fld>
            <a:endParaRPr lang="pt-BR"/>
          </a:p>
        </p:txBody>
      </p:sp>
      <mc:AlternateContent xmlns:mc="http://schemas.openxmlformats.org/markup-compatibility/2006" xmlns:a14="http://schemas.microsoft.com/office/drawing/2010/main">
        <mc:Choice Requires="a14">
          <p:sp>
            <p:nvSpPr>
              <p:cNvPr id="14" name="Text Box 68"/>
              <p:cNvSpPr txBox="1">
                <a:spLocks noChangeArrowheads="1"/>
              </p:cNvSpPr>
              <p:nvPr/>
            </p:nvSpPr>
            <p:spPr bwMode="auto">
              <a:xfrm>
                <a:off x="684213" y="1700808"/>
                <a:ext cx="8064500" cy="2697983"/>
              </a:xfrm>
              <a:prstGeom prst="rect">
                <a:avLst/>
              </a:prstGeom>
              <a:noFill/>
              <a:ln>
                <a:noFill/>
              </a:ln>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177800" indent="-177800" algn="l" eaLnBrk="1" hangingPunct="1">
                  <a:defRPr/>
                </a:pPr>
                <a:r>
                  <a:rPr lang="pt-BR" sz="1600" dirty="0">
                    <a:latin typeface="Tahoma" panose="020B0604030504040204" pitchFamily="34" charset="0"/>
                  </a:rPr>
                  <a:t>Nesse caso, as avaliações são </a:t>
                </a:r>
                <a:r>
                  <a:rPr lang="pt-BR" sz="1600" dirty="0">
                    <a:solidFill>
                      <a:srgbClr val="FF0000"/>
                    </a:solidFill>
                    <a:latin typeface="Tahoma" panose="020B0604030504040204" pitchFamily="34" charset="0"/>
                  </a:rPr>
                  <a:t>independentes</a:t>
                </a:r>
                <a:r>
                  <a:rPr lang="pt-BR" sz="1600" dirty="0">
                    <a:latin typeface="Tahoma" panose="020B0604030504040204" pitchFamily="34" charset="0"/>
                  </a:rPr>
                  <a:t> entre si!</a:t>
                </a:r>
              </a:p>
              <a:p>
                <a:pPr marL="177800" indent="-177800" algn="l" eaLnBrk="1" hangingPunct="1">
                  <a:defRPr/>
                </a:pPr>
                <a:endParaRPr lang="pt-BR" sz="1600" dirty="0">
                  <a:latin typeface="Tahoma" panose="020B0604030504040204" pitchFamily="34" charset="0"/>
                </a:endParaRPr>
              </a:p>
              <a:p>
                <a:pPr marL="177800" indent="-177800" algn="l" eaLnBrk="1" hangingPunct="1">
                  <a:defRPr/>
                </a:pPr>
                <a:r>
                  <a:rPr lang="pt-BR" altLang="pt-BR" sz="1600" dirty="0">
                    <a:latin typeface="Tahoma" panose="020B0604030504040204" pitchFamily="34" charset="0"/>
                  </a:rPr>
                  <a:t>Pressupondo-se </a:t>
                </a:r>
                <a:r>
                  <a:rPr lang="pt-BR" altLang="pt-BR" sz="1600" dirty="0">
                    <a:solidFill>
                      <a:srgbClr val="FF0000"/>
                    </a:solidFill>
                    <a:latin typeface="Tahoma" panose="020B0604030504040204" pitchFamily="34" charset="0"/>
                  </a:rPr>
                  <a:t>TLC válido </a:t>
                </a:r>
                <a:r>
                  <a:rPr lang="pt-BR" altLang="pt-BR" sz="1600" dirty="0">
                    <a:latin typeface="Tahoma" panose="020B0604030504040204" pitchFamily="34" charset="0"/>
                  </a:rPr>
                  <a:t>(amostra grande), tem-se</a:t>
                </a:r>
              </a:p>
              <a:p>
                <a:pPr marL="177800" indent="-177800" algn="l" eaLnBrk="1" hangingPunct="1">
                  <a:defRPr/>
                </a:pPr>
                <a:endParaRPr lang="pt-BR" sz="1600" dirty="0">
                  <a:latin typeface="Tahoma" panose="020B0604030504040204" pitchFamily="34" charset="0"/>
                </a:endParaRPr>
              </a:p>
              <a:p>
                <a:pPr marL="177800" indent="-177800" algn="l" eaLnBrk="1" hangingPunct="1">
                  <a:defRPr/>
                </a:pPr>
                <a:endParaRPr lang="pt-BR" sz="1600" dirty="0">
                  <a:latin typeface="Tahoma" panose="020B0604030504040204" pitchFamily="34" charset="0"/>
                </a:endParaRPr>
              </a:p>
              <a:p>
                <a:pPr marL="285750" indent="-285750" algn="l" eaLnBrk="1" hangingPunct="1">
                  <a:buFont typeface="Arial" panose="020B0604020202020204" pitchFamily="34" charset="0"/>
                  <a:buChar char="•"/>
                  <a:defRPr/>
                </a:pPr>
                <a:r>
                  <a:rPr lang="pt-BR" sz="1600" dirty="0">
                    <a:latin typeface="Tahoma" panose="020B0604030504040204" pitchFamily="34" charset="0"/>
                  </a:rPr>
                  <a:t>para a exatidão:</a:t>
                </a:r>
              </a:p>
              <a:p>
                <a:pPr marL="285750" indent="-285750" algn="l" eaLnBrk="1" hangingPunct="1">
                  <a:buFont typeface="Arial" panose="020B0604020202020204" pitchFamily="34" charset="0"/>
                  <a:buChar char="•"/>
                  <a:defRPr/>
                </a:pPr>
                <a:endParaRPr lang="pt-BR" sz="1600" dirty="0">
                  <a:latin typeface="Tahoma" panose="020B0604030504040204" pitchFamily="34" charset="0"/>
                </a:endParaRPr>
              </a:p>
              <a:p>
                <a:pPr algn="l" eaLnBrk="1" hangingPunct="1">
                  <a:defRPr/>
                </a:pPr>
                <a14:m>
                  <m:oMathPara xmlns:m="http://schemas.openxmlformats.org/officeDocument/2006/math">
                    <m:oMathParaPr>
                      <m:jc m:val="left"/>
                    </m:oMathParaPr>
                    <m:oMath xmlns:m="http://schemas.openxmlformats.org/officeDocument/2006/math">
                      <m:r>
                        <a:rPr lang="pt-BR" sz="1600" b="0" i="1" smtClean="0">
                          <a:latin typeface="Cambria Math"/>
                        </a:rPr>
                        <m:t>𝑍</m:t>
                      </m:r>
                      <m:r>
                        <a:rPr lang="pt-BR" sz="1600" b="0" i="1" smtClean="0">
                          <a:latin typeface="Cambria Math"/>
                        </a:rPr>
                        <m:t>=</m:t>
                      </m:r>
                      <m:f>
                        <m:fPr>
                          <m:ctrlPr>
                            <a:rPr lang="pt-BR" sz="1600" b="0" i="1" smtClean="0">
                              <a:latin typeface="Cambria Math" panose="02040503050406030204" pitchFamily="18" charset="0"/>
                            </a:rPr>
                          </m:ctrlPr>
                        </m:fPr>
                        <m:num>
                          <m:d>
                            <m:dPr>
                              <m:ctrlPr>
                                <a:rPr lang="pt-BR" sz="1600" b="0" i="1" smtClean="0">
                                  <a:latin typeface="Cambria Math" panose="02040503050406030204" pitchFamily="18" charset="0"/>
                                </a:rPr>
                              </m:ctrlPr>
                            </m:dPr>
                            <m:e>
                              <m:sSub>
                                <m:sSubPr>
                                  <m:ctrlPr>
                                    <a:rPr lang="pt-BR" sz="1600" i="1">
                                      <a:latin typeface="Cambria Math" panose="02040503050406030204" pitchFamily="18" charset="0"/>
                                    </a:rPr>
                                  </m:ctrlPr>
                                </m:sSubPr>
                                <m:e>
                                  <m:acc>
                                    <m:accPr>
                                      <m:chr m:val="̂"/>
                                      <m:ctrlPr>
                                        <a:rPr lang="pt-BR" sz="1600" i="1">
                                          <a:latin typeface="Cambria Math" panose="02040503050406030204" pitchFamily="18" charset="0"/>
                                        </a:rPr>
                                      </m:ctrlPr>
                                    </m:accPr>
                                    <m:e>
                                      <m:r>
                                        <a:rPr lang="pt-BR" sz="1600" i="1">
                                          <a:latin typeface="Cambria Math"/>
                                        </a:rPr>
                                        <m:t>𝑝</m:t>
                                      </m:r>
                                    </m:e>
                                  </m:acc>
                                </m:e>
                                <m:sub>
                                  <m:r>
                                    <a:rPr lang="pt-BR" sz="1600" i="1">
                                      <a:latin typeface="Cambria Math"/>
                                    </a:rPr>
                                    <m:t>1</m:t>
                                  </m:r>
                                </m:sub>
                              </m:sSub>
                              <m:r>
                                <a:rPr lang="pt-BR" sz="1600" i="1">
                                  <a:latin typeface="Cambria Math"/>
                                </a:rPr>
                                <m:t>−</m:t>
                              </m:r>
                              <m:sSub>
                                <m:sSubPr>
                                  <m:ctrlPr>
                                    <a:rPr lang="pt-BR" sz="1600" i="1">
                                      <a:latin typeface="Cambria Math" panose="02040503050406030204" pitchFamily="18" charset="0"/>
                                    </a:rPr>
                                  </m:ctrlPr>
                                </m:sSubPr>
                                <m:e>
                                  <m:acc>
                                    <m:accPr>
                                      <m:chr m:val="̂"/>
                                      <m:ctrlPr>
                                        <a:rPr lang="pt-BR" sz="1600" i="1">
                                          <a:latin typeface="Cambria Math" panose="02040503050406030204" pitchFamily="18" charset="0"/>
                                        </a:rPr>
                                      </m:ctrlPr>
                                    </m:accPr>
                                    <m:e>
                                      <m:r>
                                        <a:rPr lang="pt-BR" sz="1600" i="1">
                                          <a:latin typeface="Cambria Math"/>
                                        </a:rPr>
                                        <m:t>𝑝</m:t>
                                      </m:r>
                                    </m:e>
                                  </m:acc>
                                </m:e>
                                <m:sub>
                                  <m:r>
                                    <a:rPr lang="pt-BR" sz="1600" b="0" i="1" smtClean="0">
                                      <a:latin typeface="Cambria Math"/>
                                    </a:rPr>
                                    <m:t>2</m:t>
                                  </m:r>
                                </m:sub>
                              </m:sSub>
                            </m:e>
                          </m:d>
                          <m:r>
                            <a:rPr lang="pt-BR" sz="1600" b="0" i="1" smtClean="0">
                              <a:latin typeface="Cambria Math"/>
                            </a:rPr>
                            <m:t>−</m:t>
                          </m:r>
                          <m:d>
                            <m:dPr>
                              <m:ctrlPr>
                                <a:rPr lang="pt-BR" sz="1600" b="0" i="1" smtClean="0">
                                  <a:latin typeface="Cambria Math" panose="02040503050406030204" pitchFamily="18" charset="0"/>
                                </a:rPr>
                              </m:ctrlPr>
                            </m:dPr>
                            <m:e>
                              <m:sSub>
                                <m:sSubPr>
                                  <m:ctrlPr>
                                    <a:rPr lang="pt-BR" sz="1600" i="1">
                                      <a:latin typeface="Cambria Math" panose="02040503050406030204" pitchFamily="18" charset="0"/>
                                    </a:rPr>
                                  </m:ctrlPr>
                                </m:sSubPr>
                                <m:e>
                                  <m:r>
                                    <a:rPr lang="pt-BR" sz="1600" i="1">
                                      <a:latin typeface="Cambria Math"/>
                                    </a:rPr>
                                    <m:t>𝑝</m:t>
                                  </m:r>
                                </m:e>
                                <m:sub>
                                  <m:r>
                                    <a:rPr lang="pt-BR" sz="1600" i="1">
                                      <a:latin typeface="Cambria Math"/>
                                    </a:rPr>
                                    <m:t>1</m:t>
                                  </m:r>
                                </m:sub>
                              </m:sSub>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𝑝</m:t>
                                  </m:r>
                                </m:e>
                                <m:sub>
                                  <m:r>
                                    <a:rPr lang="pt-BR" sz="1600" i="1">
                                      <a:latin typeface="Cambria Math"/>
                                    </a:rPr>
                                    <m:t>2</m:t>
                                  </m:r>
                                </m:sub>
                              </m:sSub>
                            </m:e>
                          </m:d>
                        </m:num>
                        <m:den>
                          <m:rad>
                            <m:radPr>
                              <m:degHide m:val="on"/>
                              <m:ctrlPr>
                                <a:rPr lang="pt-BR" sz="1600" b="0" i="1" smtClean="0">
                                  <a:latin typeface="Cambria Math" panose="02040503050406030204" pitchFamily="18" charset="0"/>
                                </a:rPr>
                              </m:ctrlPr>
                            </m:radPr>
                            <m:deg/>
                            <m:e>
                              <m:acc>
                                <m:accPr>
                                  <m:chr m:val="̂"/>
                                  <m:ctrlPr>
                                    <a:rPr lang="pt-BR" sz="1600" b="0" i="1" smtClean="0">
                                      <a:latin typeface="Cambria Math" panose="02040503050406030204" pitchFamily="18" charset="0"/>
                                    </a:rPr>
                                  </m:ctrlPr>
                                </m:accPr>
                                <m:e>
                                  <m:r>
                                    <a:rPr lang="pt-BR" sz="1600" b="0" i="1" smtClean="0">
                                      <a:latin typeface="Cambria Math"/>
                                    </a:rPr>
                                    <m:t>𝑝</m:t>
                                  </m:r>
                                </m:e>
                              </m:acc>
                              <m:r>
                                <a:rPr lang="pt-BR" sz="1600" b="0" i="1" smtClean="0">
                                  <a:latin typeface="Cambria Math"/>
                                </a:rPr>
                                <m:t>(1−</m:t>
                              </m:r>
                              <m:acc>
                                <m:accPr>
                                  <m:chr m:val="̂"/>
                                  <m:ctrlPr>
                                    <a:rPr lang="pt-BR" sz="1600" i="1">
                                      <a:latin typeface="Cambria Math" panose="02040503050406030204" pitchFamily="18" charset="0"/>
                                    </a:rPr>
                                  </m:ctrlPr>
                                </m:accPr>
                                <m:e>
                                  <m:r>
                                    <a:rPr lang="pt-BR" sz="1600" i="1">
                                      <a:latin typeface="Cambria Math"/>
                                    </a:rPr>
                                    <m:t>𝑝</m:t>
                                  </m:r>
                                </m:e>
                              </m:acc>
                              <m:r>
                                <a:rPr lang="pt-BR" sz="1600" b="0" i="1" smtClean="0">
                                  <a:latin typeface="Cambria Math"/>
                                </a:rPr>
                                <m:t>)</m:t>
                              </m:r>
                              <m:d>
                                <m:dPr>
                                  <m:ctrlPr>
                                    <a:rPr lang="pt-BR" sz="1600" b="0" i="1" smtClean="0">
                                      <a:latin typeface="Cambria Math" panose="02040503050406030204" pitchFamily="18" charset="0"/>
                                    </a:rPr>
                                  </m:ctrlPr>
                                </m:dPr>
                                <m:e>
                                  <m:f>
                                    <m:fPr>
                                      <m:ctrlPr>
                                        <a:rPr lang="pt-BR" sz="1600" b="0" i="1" smtClean="0">
                                          <a:latin typeface="Cambria Math" panose="02040503050406030204" pitchFamily="18" charset="0"/>
                                        </a:rPr>
                                      </m:ctrlPr>
                                    </m:fPr>
                                    <m:num>
                                      <m:r>
                                        <a:rPr lang="pt-BR" sz="1600" b="0" i="1" smtClean="0">
                                          <a:latin typeface="Cambria Math"/>
                                        </a:rPr>
                                        <m:t>1</m:t>
                                      </m:r>
                                    </m:num>
                                    <m:den>
                                      <m:sSub>
                                        <m:sSubPr>
                                          <m:ctrlPr>
                                            <a:rPr lang="pt-BR" sz="1600" b="0" i="1" smtClean="0">
                                              <a:latin typeface="Cambria Math" panose="02040503050406030204" pitchFamily="18" charset="0"/>
                                            </a:rPr>
                                          </m:ctrlPr>
                                        </m:sSubPr>
                                        <m:e>
                                          <m:r>
                                            <a:rPr lang="pt-BR" sz="1600" b="0" i="1" smtClean="0">
                                              <a:latin typeface="Cambria Math"/>
                                            </a:rPr>
                                            <m:t>𝑛</m:t>
                                          </m:r>
                                        </m:e>
                                        <m:sub>
                                          <m:r>
                                            <a:rPr lang="pt-BR" sz="1600" b="0" i="1" smtClean="0">
                                              <a:latin typeface="Cambria Math"/>
                                            </a:rPr>
                                            <m:t>1</m:t>
                                          </m:r>
                                        </m:sub>
                                      </m:sSub>
                                    </m:den>
                                  </m:f>
                                  <m:r>
                                    <a:rPr lang="pt-BR" sz="1600" b="0" i="1" smtClean="0">
                                      <a:latin typeface="Cambria Math"/>
                                    </a:rPr>
                                    <m:t>+</m:t>
                                  </m:r>
                                  <m:f>
                                    <m:fPr>
                                      <m:ctrlPr>
                                        <a:rPr lang="pt-BR" sz="1600" b="0" i="1" smtClean="0">
                                          <a:latin typeface="Cambria Math" panose="02040503050406030204" pitchFamily="18" charset="0"/>
                                        </a:rPr>
                                      </m:ctrlPr>
                                    </m:fPr>
                                    <m:num>
                                      <m:r>
                                        <a:rPr lang="pt-BR" sz="1600" b="0" i="1" smtClean="0">
                                          <a:latin typeface="Cambria Math"/>
                                        </a:rPr>
                                        <m:t>1</m:t>
                                      </m:r>
                                    </m:num>
                                    <m:den>
                                      <m:sSub>
                                        <m:sSubPr>
                                          <m:ctrlPr>
                                            <a:rPr lang="pt-BR" sz="1600" b="0" i="1" smtClean="0">
                                              <a:latin typeface="Cambria Math" panose="02040503050406030204" pitchFamily="18" charset="0"/>
                                            </a:rPr>
                                          </m:ctrlPr>
                                        </m:sSubPr>
                                        <m:e>
                                          <m:r>
                                            <a:rPr lang="pt-BR" sz="1600" b="0" i="1" smtClean="0">
                                              <a:latin typeface="Cambria Math"/>
                                            </a:rPr>
                                            <m:t>𝑛</m:t>
                                          </m:r>
                                        </m:e>
                                        <m:sub>
                                          <m:r>
                                            <a:rPr lang="pt-BR" sz="1600" b="0" i="1" smtClean="0">
                                              <a:latin typeface="Cambria Math"/>
                                            </a:rPr>
                                            <m:t>2</m:t>
                                          </m:r>
                                        </m:sub>
                                      </m:sSub>
                                    </m:den>
                                  </m:f>
                                </m:e>
                              </m:d>
                            </m:e>
                          </m:rad>
                        </m:den>
                      </m:f>
                      <m:r>
                        <a:rPr lang="pt-BR" sz="1600" b="0" i="1" smtClean="0">
                          <a:latin typeface="Cambria Math"/>
                        </a:rPr>
                        <m:t>~</m:t>
                      </m:r>
                      <m:r>
                        <a:rPr lang="pt-BR" sz="1600" b="0" i="1" smtClean="0">
                          <a:latin typeface="Cambria Math"/>
                        </a:rPr>
                        <m:t>𝑁</m:t>
                      </m:r>
                      <m:r>
                        <a:rPr lang="pt-BR" sz="1600" b="0" i="1" smtClean="0">
                          <a:latin typeface="Cambria Math"/>
                        </a:rPr>
                        <m:t>(0,1)           </m:t>
                      </m:r>
                      <m:acc>
                        <m:accPr>
                          <m:chr m:val="̂"/>
                          <m:ctrlPr>
                            <a:rPr lang="pt-BR" sz="1600" b="0" i="1" smtClean="0">
                              <a:latin typeface="Cambria Math" panose="02040503050406030204" pitchFamily="18" charset="0"/>
                            </a:rPr>
                          </m:ctrlPr>
                        </m:accPr>
                        <m:e>
                          <m:r>
                            <a:rPr lang="pt-BR" sz="1600" b="0" i="1" smtClean="0">
                              <a:latin typeface="Cambria Math"/>
                            </a:rPr>
                            <m:t>𝑝</m:t>
                          </m:r>
                        </m:e>
                      </m:acc>
                      <m:r>
                        <a:rPr lang="pt-BR" sz="1600" b="0" i="1" smtClean="0">
                          <a:latin typeface="Cambria Math"/>
                        </a:rPr>
                        <m:t>=</m:t>
                      </m:r>
                      <m:f>
                        <m:fPr>
                          <m:ctrlPr>
                            <a:rPr lang="pt-BR" sz="1600" b="0" i="1" smtClean="0">
                              <a:latin typeface="Cambria Math" panose="02040503050406030204" pitchFamily="18" charset="0"/>
                            </a:rPr>
                          </m:ctrlPr>
                        </m:fPr>
                        <m:num>
                          <m:sSub>
                            <m:sSubPr>
                              <m:ctrlPr>
                                <a:rPr lang="pt-BR" sz="1600" i="1">
                                  <a:latin typeface="Cambria Math" panose="02040503050406030204" pitchFamily="18" charset="0"/>
                                </a:rPr>
                              </m:ctrlPr>
                            </m:sSubPr>
                            <m:e>
                              <m:acc>
                                <m:accPr>
                                  <m:chr m:val="̂"/>
                                  <m:ctrlPr>
                                    <a:rPr lang="pt-BR" sz="1600" i="1">
                                      <a:latin typeface="Cambria Math" panose="02040503050406030204" pitchFamily="18" charset="0"/>
                                    </a:rPr>
                                  </m:ctrlPr>
                                </m:accPr>
                                <m:e>
                                  <m:r>
                                    <a:rPr lang="pt-BR" sz="1600" i="1">
                                      <a:latin typeface="Cambria Math"/>
                                    </a:rPr>
                                    <m:t>𝑝</m:t>
                                  </m:r>
                                </m:e>
                              </m:acc>
                            </m:e>
                            <m:sub>
                              <m:r>
                                <a:rPr lang="pt-BR" sz="1600" i="1">
                                  <a:latin typeface="Cambria Math"/>
                                </a:rPr>
                                <m:t>1</m:t>
                              </m:r>
                            </m:sub>
                          </m:sSub>
                          <m:r>
                            <a:rPr lang="pt-BR" sz="1600" b="0" i="1" smtClean="0">
                              <a:latin typeface="Cambria Math"/>
                            </a:rPr>
                            <m:t>+</m:t>
                          </m:r>
                          <m:sSub>
                            <m:sSubPr>
                              <m:ctrlPr>
                                <a:rPr lang="pt-BR" sz="1600" i="1">
                                  <a:latin typeface="Cambria Math" panose="02040503050406030204" pitchFamily="18" charset="0"/>
                                </a:rPr>
                              </m:ctrlPr>
                            </m:sSubPr>
                            <m:e>
                              <m:acc>
                                <m:accPr>
                                  <m:chr m:val="̂"/>
                                  <m:ctrlPr>
                                    <a:rPr lang="pt-BR" sz="1600" i="1">
                                      <a:latin typeface="Cambria Math" panose="02040503050406030204" pitchFamily="18" charset="0"/>
                                    </a:rPr>
                                  </m:ctrlPr>
                                </m:accPr>
                                <m:e>
                                  <m:r>
                                    <a:rPr lang="pt-BR" sz="1600" i="1">
                                      <a:latin typeface="Cambria Math"/>
                                    </a:rPr>
                                    <m:t>𝑝</m:t>
                                  </m:r>
                                </m:e>
                              </m:acc>
                            </m:e>
                            <m:sub>
                              <m:r>
                                <a:rPr lang="pt-BR" sz="1600" i="1">
                                  <a:latin typeface="Cambria Math"/>
                                </a:rPr>
                                <m:t>2</m:t>
                              </m:r>
                            </m:sub>
                          </m:sSub>
                        </m:num>
                        <m:den>
                          <m:r>
                            <a:rPr lang="pt-BR" sz="1600" b="0" i="1" smtClean="0">
                              <a:latin typeface="Cambria Math"/>
                            </a:rPr>
                            <m:t>2</m:t>
                          </m:r>
                        </m:den>
                      </m:f>
                    </m:oMath>
                  </m:oMathPara>
                </a14:m>
                <a:endParaRPr lang="pt-BR" sz="2000" dirty="0">
                  <a:latin typeface="Tahoma" panose="020B0604030504040204" pitchFamily="34" charset="0"/>
                </a:endParaRPr>
              </a:p>
            </p:txBody>
          </p:sp>
        </mc:Choice>
        <mc:Fallback xmlns="">
          <p:sp>
            <p:nvSpPr>
              <p:cNvPr id="14" name="Text Box 68"/>
              <p:cNvSpPr txBox="1">
                <a:spLocks noRot="1" noChangeAspect="1" noMove="1" noResize="1" noEditPoints="1" noAdjustHandles="1" noChangeArrowheads="1" noChangeShapeType="1" noTextEdit="1"/>
              </p:cNvSpPr>
              <p:nvPr/>
            </p:nvSpPr>
            <p:spPr bwMode="auto">
              <a:xfrm>
                <a:off x="684213" y="1700808"/>
                <a:ext cx="8064500" cy="2697983"/>
              </a:xfrm>
              <a:prstGeom prst="rect">
                <a:avLst/>
              </a:prstGeom>
              <a:blipFill>
                <a:blip r:embed="rId2"/>
                <a:stretch>
                  <a:fillRect l="-378" t="-677"/>
                </a:stretch>
              </a:blipFill>
              <a:ln>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Text Box 68"/>
              <p:cNvSpPr txBox="1">
                <a:spLocks noChangeArrowheads="1"/>
              </p:cNvSpPr>
              <p:nvPr/>
            </p:nvSpPr>
            <p:spPr bwMode="auto">
              <a:xfrm>
                <a:off x="656275" y="4576823"/>
                <a:ext cx="8064500" cy="1165960"/>
              </a:xfrm>
              <a:prstGeom prst="rect">
                <a:avLst/>
              </a:prstGeom>
              <a:noFill/>
              <a:ln>
                <a:noFill/>
              </a:ln>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285750" indent="-285750" algn="l" eaLnBrk="1" hangingPunct="1">
                  <a:buFont typeface="Arial" panose="020B0604020202020204" pitchFamily="34" charset="0"/>
                  <a:buChar char="•"/>
                  <a:defRPr/>
                </a:pPr>
                <a:r>
                  <a:rPr lang="pt-BR" sz="1600" dirty="0">
                    <a:latin typeface="Tahoma" panose="020B0604030504040204" pitchFamily="34" charset="0"/>
                  </a:rPr>
                  <a:t>para o </a:t>
                </a:r>
                <a:r>
                  <a:rPr lang="pt-BR" sz="1600" dirty="0" err="1">
                    <a:latin typeface="Tahoma" panose="020B0604030504040204" pitchFamily="34" charset="0"/>
                  </a:rPr>
                  <a:t>Kappa</a:t>
                </a:r>
                <a:r>
                  <a:rPr lang="pt-BR" sz="1600" dirty="0">
                    <a:latin typeface="Tahoma" panose="020B0604030504040204" pitchFamily="34" charset="0"/>
                  </a:rPr>
                  <a:t>:</a:t>
                </a:r>
              </a:p>
              <a:p>
                <a:pPr marL="285750" indent="-285750" algn="l" eaLnBrk="1" hangingPunct="1">
                  <a:buFont typeface="Arial" panose="020B0604020202020204" pitchFamily="34" charset="0"/>
                  <a:buChar char="•"/>
                  <a:defRPr/>
                </a:pPr>
                <a:endParaRPr lang="pt-BR" sz="1600" dirty="0">
                  <a:latin typeface="Tahoma" panose="020B0604030504040204" pitchFamily="34" charset="0"/>
                </a:endParaRPr>
              </a:p>
              <a:p>
                <a:pPr algn="l" eaLnBrk="1" hangingPunct="1">
                  <a:defRPr/>
                </a:pPr>
                <a14:m>
                  <m:oMathPara xmlns:m="http://schemas.openxmlformats.org/officeDocument/2006/math">
                    <m:oMathParaPr>
                      <m:jc m:val="left"/>
                    </m:oMathParaPr>
                    <m:oMath xmlns:m="http://schemas.openxmlformats.org/officeDocument/2006/math">
                      <m:r>
                        <a:rPr lang="pt-BR" sz="1600" b="0" i="1" smtClean="0">
                          <a:latin typeface="Cambria Math"/>
                        </a:rPr>
                        <m:t>𝑍</m:t>
                      </m:r>
                      <m:r>
                        <a:rPr lang="pt-BR" sz="1600" b="0" i="1" smtClean="0">
                          <a:latin typeface="Cambria Math"/>
                        </a:rPr>
                        <m:t>=</m:t>
                      </m:r>
                      <m:f>
                        <m:fPr>
                          <m:ctrlPr>
                            <a:rPr lang="pt-BR" sz="1600" b="0" i="1" smtClean="0">
                              <a:latin typeface="Cambria Math" panose="02040503050406030204" pitchFamily="18" charset="0"/>
                            </a:rPr>
                          </m:ctrlPr>
                        </m:fPr>
                        <m:num>
                          <m:d>
                            <m:dPr>
                              <m:ctrlPr>
                                <a:rPr lang="pt-BR" sz="1600" i="1">
                                  <a:latin typeface="Cambria Math" panose="02040503050406030204" pitchFamily="18" charset="0"/>
                                </a:rPr>
                              </m:ctrlPr>
                            </m:dPr>
                            <m:e>
                              <m:sSub>
                                <m:sSubPr>
                                  <m:ctrlPr>
                                    <a:rPr lang="pt-BR" sz="1600" i="1">
                                      <a:latin typeface="Cambria Math" panose="02040503050406030204" pitchFamily="18" charset="0"/>
                                    </a:rPr>
                                  </m:ctrlPr>
                                </m:sSubPr>
                                <m:e>
                                  <m:acc>
                                    <m:accPr>
                                      <m:chr m:val="̂"/>
                                      <m:ctrlPr>
                                        <a:rPr lang="pt-BR" sz="1600" i="1">
                                          <a:latin typeface="Cambria Math" panose="02040503050406030204" pitchFamily="18" charset="0"/>
                                        </a:rPr>
                                      </m:ctrlPr>
                                    </m:accPr>
                                    <m:e>
                                      <m:r>
                                        <a:rPr lang="pt-BR" sz="1600" i="1">
                                          <a:latin typeface="Cambria Math"/>
                                          <a:sym typeface="Symbol"/>
                                        </a:rPr>
                                        <m:t></m:t>
                                      </m:r>
                                    </m:e>
                                  </m:acc>
                                </m:e>
                                <m:sub>
                                  <m:r>
                                    <a:rPr lang="pt-BR" sz="1600" i="1">
                                      <a:latin typeface="Cambria Math"/>
                                    </a:rPr>
                                    <m:t>1</m:t>
                                  </m:r>
                                </m:sub>
                              </m:sSub>
                              <m:r>
                                <a:rPr lang="pt-BR" sz="1600" i="1">
                                  <a:latin typeface="Cambria Math"/>
                                </a:rPr>
                                <m:t>−</m:t>
                              </m:r>
                              <m:sSub>
                                <m:sSubPr>
                                  <m:ctrlPr>
                                    <a:rPr lang="pt-BR" sz="1600" i="1">
                                      <a:latin typeface="Cambria Math" panose="02040503050406030204" pitchFamily="18" charset="0"/>
                                    </a:rPr>
                                  </m:ctrlPr>
                                </m:sSubPr>
                                <m:e>
                                  <m:acc>
                                    <m:accPr>
                                      <m:chr m:val="̂"/>
                                      <m:ctrlPr>
                                        <a:rPr lang="pt-BR" sz="1600" i="1">
                                          <a:latin typeface="Cambria Math" panose="02040503050406030204" pitchFamily="18" charset="0"/>
                                        </a:rPr>
                                      </m:ctrlPr>
                                    </m:accPr>
                                    <m:e>
                                      <m:r>
                                        <a:rPr lang="pt-BR" sz="1600" i="1">
                                          <a:latin typeface="Cambria Math"/>
                                          <a:sym typeface="Symbol"/>
                                        </a:rPr>
                                        <m:t></m:t>
                                      </m:r>
                                    </m:e>
                                  </m:acc>
                                </m:e>
                                <m:sub>
                                  <m:r>
                                    <a:rPr lang="pt-BR" sz="1600" i="1">
                                      <a:latin typeface="Cambria Math"/>
                                    </a:rPr>
                                    <m:t>2</m:t>
                                  </m:r>
                                </m:sub>
                              </m:sSub>
                            </m:e>
                          </m:d>
                          <m:r>
                            <a:rPr lang="pt-BR" sz="1600" b="0" i="1" smtClean="0">
                              <a:latin typeface="Cambria Math"/>
                            </a:rPr>
                            <m:t>−</m:t>
                          </m:r>
                          <m:d>
                            <m:dPr>
                              <m:ctrlPr>
                                <a:rPr lang="pt-BR" sz="1600" b="0" i="1" smtClean="0">
                                  <a:latin typeface="Cambria Math" panose="02040503050406030204" pitchFamily="18" charset="0"/>
                                </a:rPr>
                              </m:ctrlPr>
                            </m:dPr>
                            <m:e>
                              <m:sSub>
                                <m:sSubPr>
                                  <m:ctrlPr>
                                    <a:rPr lang="pt-BR" sz="1600" b="0" i="1" smtClean="0">
                                      <a:latin typeface="Cambria Math" panose="02040503050406030204" pitchFamily="18" charset="0"/>
                                      <a:sym typeface="Symbol"/>
                                    </a:rPr>
                                  </m:ctrlPr>
                                </m:sSubPr>
                                <m:e>
                                  <m:r>
                                    <a:rPr lang="pt-BR" sz="1600" b="0" i="1" smtClean="0">
                                      <a:latin typeface="Cambria Math"/>
                                      <a:sym typeface="Symbol"/>
                                    </a:rPr>
                                    <m:t></m:t>
                                  </m:r>
                                </m:e>
                                <m:sub>
                                  <m:r>
                                    <a:rPr lang="pt-BR" sz="1600" b="0" i="1" smtClean="0">
                                      <a:latin typeface="Cambria Math"/>
                                      <a:sym typeface="Symbol"/>
                                    </a:rPr>
                                    <m:t>1</m:t>
                                  </m:r>
                                </m:sub>
                              </m:sSub>
                              <m:r>
                                <a:rPr lang="pt-BR" sz="1600" b="0" i="1" smtClean="0">
                                  <a:latin typeface="Cambria Math"/>
                                  <a:sym typeface="Symbol"/>
                                </a:rPr>
                                <m:t>−</m:t>
                              </m:r>
                              <m:sSub>
                                <m:sSubPr>
                                  <m:ctrlPr>
                                    <a:rPr lang="pt-BR" sz="1600" i="1">
                                      <a:latin typeface="Cambria Math" panose="02040503050406030204" pitchFamily="18" charset="0"/>
                                      <a:sym typeface="Symbol"/>
                                    </a:rPr>
                                  </m:ctrlPr>
                                </m:sSubPr>
                                <m:e>
                                  <m:r>
                                    <a:rPr lang="pt-BR" sz="1600" i="1">
                                      <a:latin typeface="Cambria Math"/>
                                      <a:sym typeface="Symbol"/>
                                    </a:rPr>
                                    <m:t></m:t>
                                  </m:r>
                                </m:e>
                                <m:sub>
                                  <m:r>
                                    <a:rPr lang="pt-BR" sz="1600" b="0" i="1" smtClean="0">
                                      <a:latin typeface="Cambria Math"/>
                                      <a:sym typeface="Symbol"/>
                                    </a:rPr>
                                    <m:t>2</m:t>
                                  </m:r>
                                </m:sub>
                              </m:sSub>
                            </m:e>
                          </m:d>
                        </m:num>
                        <m:den>
                          <m:rad>
                            <m:radPr>
                              <m:degHide m:val="on"/>
                              <m:ctrlPr>
                                <a:rPr lang="pt-BR" sz="1600" b="0" i="1" smtClean="0">
                                  <a:latin typeface="Cambria Math" panose="02040503050406030204" pitchFamily="18" charset="0"/>
                                </a:rPr>
                              </m:ctrlPr>
                            </m:radPr>
                            <m:deg/>
                            <m:e>
                              <m:r>
                                <a:rPr lang="pt-BR" sz="1600" b="0" i="1" smtClean="0">
                                  <a:latin typeface="Cambria Math"/>
                                </a:rPr>
                                <m:t>𝑉𝑎𝑟</m:t>
                              </m:r>
                              <m:d>
                                <m:dPr>
                                  <m:ctrlPr>
                                    <a:rPr lang="pt-BR" sz="1600" b="0" i="1" smtClean="0">
                                      <a:latin typeface="Cambria Math" panose="02040503050406030204" pitchFamily="18" charset="0"/>
                                    </a:rPr>
                                  </m:ctrlPr>
                                </m:dPr>
                                <m:e>
                                  <m:sSub>
                                    <m:sSubPr>
                                      <m:ctrlPr>
                                        <a:rPr lang="pt-BR" sz="1600" i="1">
                                          <a:latin typeface="Cambria Math" panose="02040503050406030204" pitchFamily="18" charset="0"/>
                                        </a:rPr>
                                      </m:ctrlPr>
                                    </m:sSubPr>
                                    <m:e>
                                      <m:acc>
                                        <m:accPr>
                                          <m:chr m:val="̂"/>
                                          <m:ctrlPr>
                                            <a:rPr lang="pt-BR" sz="1600" i="1">
                                              <a:latin typeface="Cambria Math" panose="02040503050406030204" pitchFamily="18" charset="0"/>
                                            </a:rPr>
                                          </m:ctrlPr>
                                        </m:accPr>
                                        <m:e>
                                          <m:r>
                                            <a:rPr lang="pt-BR" sz="1600" i="1">
                                              <a:latin typeface="Cambria Math"/>
                                              <a:sym typeface="Symbol"/>
                                            </a:rPr>
                                            <m:t></m:t>
                                          </m:r>
                                        </m:e>
                                      </m:acc>
                                    </m:e>
                                    <m:sub>
                                      <m:r>
                                        <a:rPr lang="pt-BR" sz="1600" i="1">
                                          <a:latin typeface="Cambria Math"/>
                                        </a:rPr>
                                        <m:t>1</m:t>
                                      </m:r>
                                    </m:sub>
                                  </m:sSub>
                                </m:e>
                              </m:d>
                              <m:r>
                                <a:rPr lang="pt-BR" sz="1600" b="0" i="1" smtClean="0">
                                  <a:latin typeface="Cambria Math"/>
                                </a:rPr>
                                <m:t>+</m:t>
                              </m:r>
                              <m:r>
                                <a:rPr lang="pt-BR" sz="1600" b="0" i="1" smtClean="0">
                                  <a:latin typeface="Cambria Math"/>
                                </a:rPr>
                                <m:t>𝑉𝑎𝑟</m:t>
                              </m:r>
                              <m:r>
                                <a:rPr lang="pt-BR" sz="1600" b="0" i="1" smtClean="0">
                                  <a:latin typeface="Cambria Math"/>
                                </a:rPr>
                                <m:t>(</m:t>
                              </m:r>
                              <m:sSub>
                                <m:sSubPr>
                                  <m:ctrlPr>
                                    <a:rPr lang="pt-BR" sz="1600" i="1">
                                      <a:latin typeface="Cambria Math" panose="02040503050406030204" pitchFamily="18" charset="0"/>
                                    </a:rPr>
                                  </m:ctrlPr>
                                </m:sSubPr>
                                <m:e>
                                  <m:acc>
                                    <m:accPr>
                                      <m:chr m:val="̂"/>
                                      <m:ctrlPr>
                                        <a:rPr lang="pt-BR" sz="1600" i="1">
                                          <a:latin typeface="Cambria Math" panose="02040503050406030204" pitchFamily="18" charset="0"/>
                                        </a:rPr>
                                      </m:ctrlPr>
                                    </m:accPr>
                                    <m:e>
                                      <m:r>
                                        <a:rPr lang="pt-BR" sz="1600" i="1">
                                          <a:latin typeface="Cambria Math"/>
                                          <a:sym typeface="Symbol"/>
                                        </a:rPr>
                                        <m:t></m:t>
                                      </m:r>
                                    </m:e>
                                  </m:acc>
                                </m:e>
                                <m:sub>
                                  <m:r>
                                    <a:rPr lang="pt-BR" sz="1600" b="0" i="1" smtClean="0">
                                      <a:latin typeface="Cambria Math"/>
                                    </a:rPr>
                                    <m:t>2</m:t>
                                  </m:r>
                                </m:sub>
                              </m:sSub>
                              <m:r>
                                <a:rPr lang="pt-BR" sz="1600" b="0" i="1" smtClean="0">
                                  <a:latin typeface="Cambria Math"/>
                                </a:rPr>
                                <m:t>)</m:t>
                              </m:r>
                            </m:e>
                          </m:rad>
                        </m:den>
                      </m:f>
                      <m:r>
                        <a:rPr lang="pt-BR" sz="1600" b="0" i="1" smtClean="0">
                          <a:latin typeface="Cambria Math"/>
                        </a:rPr>
                        <m:t>~</m:t>
                      </m:r>
                      <m:r>
                        <a:rPr lang="pt-BR" sz="1600" b="0" i="1" smtClean="0">
                          <a:latin typeface="Cambria Math"/>
                        </a:rPr>
                        <m:t>𝑁</m:t>
                      </m:r>
                      <m:r>
                        <a:rPr lang="pt-BR" sz="1600" b="0" i="1" smtClean="0">
                          <a:latin typeface="Cambria Math"/>
                        </a:rPr>
                        <m:t>(0,1)</m:t>
                      </m:r>
                    </m:oMath>
                  </m:oMathPara>
                </a14:m>
                <a:endParaRPr lang="pt-BR" sz="1600" dirty="0">
                  <a:latin typeface="Tahoma" panose="020B0604030504040204" pitchFamily="34" charset="0"/>
                </a:endParaRPr>
              </a:p>
            </p:txBody>
          </p:sp>
        </mc:Choice>
        <mc:Fallback xmlns="">
          <p:sp>
            <p:nvSpPr>
              <p:cNvPr id="15" name="Text Box 68"/>
              <p:cNvSpPr txBox="1">
                <a:spLocks noRot="1" noChangeAspect="1" noMove="1" noResize="1" noEditPoints="1" noAdjustHandles="1" noChangeArrowheads="1" noChangeShapeType="1" noTextEdit="1"/>
              </p:cNvSpPr>
              <p:nvPr/>
            </p:nvSpPr>
            <p:spPr bwMode="auto">
              <a:xfrm>
                <a:off x="656275" y="4576823"/>
                <a:ext cx="8064500" cy="1165960"/>
              </a:xfrm>
              <a:prstGeom prst="rect">
                <a:avLst/>
              </a:prstGeom>
              <a:blipFill>
                <a:blip r:embed="rId3"/>
                <a:stretch>
                  <a:fillRect l="-302" t="-1571"/>
                </a:stretch>
              </a:blipFill>
              <a:ln>
                <a:noFill/>
              </a:ln>
            </p:spPr>
            <p:txBody>
              <a:bodyPr/>
              <a:lstStyle/>
              <a:p>
                <a:r>
                  <a:rPr lang="pt-BR">
                    <a:noFill/>
                  </a:rPr>
                  <a:t> </a:t>
                </a:r>
              </a:p>
            </p:txBody>
          </p:sp>
        </mc:Fallback>
      </mc:AlternateContent>
    </p:spTree>
    <p:extLst>
      <p:ext uri="{BB962C8B-B14F-4D97-AF65-F5344CB8AC3E}">
        <p14:creationId xmlns:p14="http://schemas.microsoft.com/office/powerpoint/2010/main" val="24419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06" name="Rectangle 66"/>
          <p:cNvSpPr>
            <a:spLocks noGrp="1" noChangeArrowheads="1"/>
          </p:cNvSpPr>
          <p:nvPr>
            <p:ph type="title"/>
          </p:nvPr>
        </p:nvSpPr>
        <p:spPr>
          <a:xfrm>
            <a:off x="304800" y="332656"/>
            <a:ext cx="8458200" cy="685800"/>
          </a:xfrm>
          <a:noFill/>
        </p:spPr>
        <p:txBody>
          <a:bodyPr/>
          <a:lstStyle/>
          <a:p>
            <a:pPr eaLnBrk="1" hangingPunct="1">
              <a:defRPr/>
            </a:pPr>
            <a:r>
              <a:rPr lang="pt-BR" dirty="0"/>
              <a:t>Avaliação a partir de</a:t>
            </a:r>
            <a:br>
              <a:rPr lang="pt-BR" dirty="0"/>
            </a:br>
            <a:r>
              <a:rPr lang="pt-BR" dirty="0"/>
              <a:t>2 amostragens relacionadas</a:t>
            </a:r>
          </a:p>
        </p:txBody>
      </p:sp>
      <p:sp>
        <p:nvSpPr>
          <p:cNvPr id="2" name="Espaço Reservado para Número de Slide 1"/>
          <p:cNvSpPr>
            <a:spLocks noGrp="1"/>
          </p:cNvSpPr>
          <p:nvPr>
            <p:ph type="sldNum" sz="quarter" idx="12"/>
          </p:nvPr>
        </p:nvSpPr>
        <p:spPr/>
        <p:txBody>
          <a:bodyPr/>
          <a:lstStyle/>
          <a:p>
            <a:pPr>
              <a:defRPr/>
            </a:pPr>
            <a:fld id="{FEDF627B-EF6D-4AFB-B5DB-E393019D3B20}" type="slidenum">
              <a:rPr lang="pt-BR"/>
              <a:pPr>
                <a:defRPr/>
              </a:pPr>
              <a:t>35</a:t>
            </a:fld>
            <a:endParaRPr lang="pt-BR"/>
          </a:p>
        </p:txBody>
      </p:sp>
      <p:sp>
        <p:nvSpPr>
          <p:cNvPr id="14" name="Text Box 68"/>
          <p:cNvSpPr txBox="1">
            <a:spLocks noChangeArrowheads="1"/>
          </p:cNvSpPr>
          <p:nvPr/>
        </p:nvSpPr>
        <p:spPr bwMode="auto">
          <a:xfrm>
            <a:off x="684213" y="1628800"/>
            <a:ext cx="8064500" cy="1077218"/>
          </a:xfrm>
          <a:prstGeom prst="rect">
            <a:avLst/>
          </a:prstGeom>
          <a:noFill/>
          <a:ln>
            <a:noFill/>
          </a:ln>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177800" indent="-177800" algn="l" eaLnBrk="1" hangingPunct="1">
              <a:defRPr/>
            </a:pPr>
            <a:r>
              <a:rPr lang="pt-BR" sz="1600" dirty="0">
                <a:latin typeface="Tahoma" panose="020B0604030504040204" pitchFamily="34" charset="0"/>
              </a:rPr>
              <a:t>Nesse caso, as avaliações foram feitas usando-se as mesmas amostras de referência para ambas classificações</a:t>
            </a:r>
          </a:p>
          <a:p>
            <a:pPr marL="177800" indent="-177800" algn="l" eaLnBrk="1" hangingPunct="1">
              <a:defRPr/>
            </a:pPr>
            <a:endParaRPr lang="pt-BR" sz="1600" dirty="0">
              <a:latin typeface="Tahoma" panose="020B0604030504040204" pitchFamily="34" charset="0"/>
            </a:endParaRPr>
          </a:p>
          <a:p>
            <a:pPr marL="285750" indent="-285750" algn="l" eaLnBrk="1" hangingPunct="1">
              <a:buFont typeface="Arial" panose="020B0604020202020204" pitchFamily="34" charset="0"/>
              <a:buChar char="•"/>
              <a:defRPr/>
            </a:pPr>
            <a:r>
              <a:rPr lang="pt-BR" sz="1600" dirty="0">
                <a:latin typeface="Tahoma" panose="020B0604030504040204" pitchFamily="34" charset="0"/>
              </a:rPr>
              <a:t>para a exatidão:</a:t>
            </a:r>
          </a:p>
        </p:txBody>
      </p:sp>
      <p:graphicFrame>
        <p:nvGraphicFramePr>
          <p:cNvPr id="6" name="Tabela 5">
            <a:extLst>
              <a:ext uri="{FF2B5EF4-FFF2-40B4-BE49-F238E27FC236}">
                <a16:creationId xmlns:a16="http://schemas.microsoft.com/office/drawing/2014/main" id="{8A710200-298A-5AD6-8607-34065A3E5B78}"/>
              </a:ext>
            </a:extLst>
          </p:cNvPr>
          <p:cNvGraphicFramePr>
            <a:graphicFrameLocks noGrp="1"/>
          </p:cNvGraphicFramePr>
          <p:nvPr>
            <p:extLst>
              <p:ext uri="{D42A27DB-BD31-4B8C-83A1-F6EECF244321}">
                <p14:modId xmlns:p14="http://schemas.microsoft.com/office/powerpoint/2010/main" val="993795609"/>
              </p:ext>
            </p:extLst>
          </p:nvPr>
        </p:nvGraphicFramePr>
        <p:xfrm>
          <a:off x="827584" y="3427963"/>
          <a:ext cx="2895600" cy="1352550"/>
        </p:xfrm>
        <a:graphic>
          <a:graphicData uri="http://schemas.openxmlformats.org/drawingml/2006/table">
            <a:tbl>
              <a:tblPr/>
              <a:tblGrid>
                <a:gridCol w="504056">
                  <a:extLst>
                    <a:ext uri="{9D8B030D-6E8A-4147-A177-3AD203B41FA5}">
                      <a16:colId xmlns:a16="http://schemas.microsoft.com/office/drawing/2014/main" val="3707483120"/>
                    </a:ext>
                  </a:extLst>
                </a:gridCol>
                <a:gridCol w="715144">
                  <a:extLst>
                    <a:ext uri="{9D8B030D-6E8A-4147-A177-3AD203B41FA5}">
                      <a16:colId xmlns:a16="http://schemas.microsoft.com/office/drawing/2014/main" val="1393894055"/>
                    </a:ext>
                  </a:extLst>
                </a:gridCol>
                <a:gridCol w="838200">
                  <a:extLst>
                    <a:ext uri="{9D8B030D-6E8A-4147-A177-3AD203B41FA5}">
                      <a16:colId xmlns:a16="http://schemas.microsoft.com/office/drawing/2014/main" val="2717881276"/>
                    </a:ext>
                  </a:extLst>
                </a:gridCol>
                <a:gridCol w="838200">
                  <a:extLst>
                    <a:ext uri="{9D8B030D-6E8A-4147-A177-3AD203B41FA5}">
                      <a16:colId xmlns:a16="http://schemas.microsoft.com/office/drawing/2014/main" val="3446313493"/>
                    </a:ext>
                  </a:extLst>
                </a:gridCol>
              </a:tblGrid>
              <a:tr h="190500">
                <a:tc>
                  <a:txBody>
                    <a:bodyPr/>
                    <a:lstStyle/>
                    <a:p>
                      <a:pPr algn="l" fontAlgn="ctr"/>
                      <a:endParaRPr lang="pt-BR" sz="1100" b="0" i="0" u="none" strike="noStrike" dirty="0">
                        <a:solidFill>
                          <a:srgbClr val="000000"/>
                        </a:solidFill>
                        <a:effectLst/>
                        <a:latin typeface="Tahoma" panose="020B0604030504040204" pitchFamily="34" charset="0"/>
                      </a:endParaRPr>
                    </a:p>
                  </a:txBody>
                  <a:tcPr marL="9525" marR="9525" marT="9525" marB="0" anchor="ctr">
                    <a:lnL>
                      <a:noFill/>
                    </a:lnL>
                    <a:lnR>
                      <a:noFill/>
                    </a:lnR>
                    <a:lnT>
                      <a:noFill/>
                    </a:lnT>
                    <a:lnB>
                      <a:noFill/>
                    </a:lnB>
                  </a:tcPr>
                </a:tc>
                <a:tc>
                  <a:txBody>
                    <a:bodyPr/>
                    <a:lstStyle/>
                    <a:p>
                      <a:pPr algn="l" fontAlgn="ctr"/>
                      <a:endParaRPr lang="pt-BR" sz="1100" b="0" i="0" u="none" strike="noStrike" dirty="0">
                        <a:solidFill>
                          <a:srgbClr val="000000"/>
                        </a:solidFill>
                        <a:effectLst/>
                        <a:latin typeface="Tahoma" panose="020B060403050404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pt-BR" sz="1100" b="0" i="0" u="none" strike="noStrike" dirty="0">
                          <a:solidFill>
                            <a:srgbClr val="000000"/>
                          </a:solidFill>
                          <a:effectLst/>
                          <a:latin typeface="Tahoma" panose="020B0604030504040204" pitchFamily="34" charset="0"/>
                        </a:rPr>
                        <a:t>Classificação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2763665473"/>
                  </a:ext>
                </a:extLst>
              </a:tr>
              <a:tr h="190500">
                <a:tc>
                  <a:txBody>
                    <a:bodyPr/>
                    <a:lstStyle/>
                    <a:p>
                      <a:pPr algn="l" fontAlgn="ctr"/>
                      <a:endParaRPr lang="pt-BR" sz="1100" b="0" i="0" u="none" strike="noStrike" dirty="0">
                        <a:solidFill>
                          <a:srgbClr val="000000"/>
                        </a:solidFill>
                        <a:effectLst/>
                        <a:latin typeface="Tahoma" panose="020B060403050404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pt-BR" sz="1100" b="0" i="0" u="none" strike="noStrike" dirty="0">
                        <a:solidFill>
                          <a:srgbClr val="000000"/>
                        </a:solidFill>
                        <a:effectLst/>
                        <a:latin typeface="Tahoma" panose="020B060403050404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Tahoma" panose="020B0604030504040204" pitchFamily="34" charset="0"/>
                        </a:rPr>
                        <a:t>Correto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Tahoma" panose="020B0604030504040204" pitchFamily="34" charset="0"/>
                        </a:rPr>
                        <a:t>Incorreto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101984"/>
                  </a:ext>
                </a:extLst>
              </a:tr>
              <a:tr h="438150">
                <a:tc rowSpan="2">
                  <a:txBody>
                    <a:bodyPr/>
                    <a:lstStyle/>
                    <a:p>
                      <a:pPr algn="ctr" fontAlgn="ctr"/>
                      <a:r>
                        <a:rPr lang="pt-BR" sz="1100" b="0" i="0" u="none" strike="noStrike" dirty="0">
                          <a:solidFill>
                            <a:srgbClr val="000000"/>
                          </a:solidFill>
                          <a:effectLst/>
                          <a:latin typeface="Tahoma" panose="020B0604030504040204" pitchFamily="34" charset="0"/>
                        </a:rPr>
                        <a:t>Classificação 1</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100" b="0" i="0" u="none" strike="noStrike" dirty="0">
                          <a:solidFill>
                            <a:srgbClr val="000000"/>
                          </a:solidFill>
                          <a:effectLst/>
                          <a:latin typeface="Tahoma" panose="020B0604030504040204" pitchFamily="34" charset="0"/>
                        </a:rPr>
                        <a:t>Correto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1" u="none" strike="noStrike" dirty="0">
                          <a:solidFill>
                            <a:srgbClr val="000000"/>
                          </a:solidFill>
                          <a:effectLst/>
                          <a:latin typeface="Times New Roman" panose="02020603050405020304" pitchFamily="18" charset="0"/>
                          <a:cs typeface="Times New Roman" panose="02020603050405020304" pitchFamily="18" charset="0"/>
                        </a:rPr>
                        <a:t>f</a:t>
                      </a:r>
                      <a:r>
                        <a:rPr lang="pt-BR" sz="1600" b="0" i="0" u="none" strike="noStrike" baseline="-25000" dirty="0">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1" u="none" strike="noStrike" dirty="0">
                          <a:solidFill>
                            <a:srgbClr val="000000"/>
                          </a:solidFill>
                          <a:effectLst/>
                          <a:latin typeface="Times New Roman" panose="02020603050405020304" pitchFamily="18" charset="0"/>
                          <a:cs typeface="Times New Roman" panose="02020603050405020304" pitchFamily="18" charset="0"/>
                        </a:rPr>
                        <a:t>f</a:t>
                      </a:r>
                      <a:r>
                        <a:rPr lang="pt-BR" sz="1600" b="0" i="0" u="none" strike="noStrike" baseline="-25000"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940565"/>
                  </a:ext>
                </a:extLst>
              </a:tr>
              <a:tr h="533400">
                <a:tc vMerge="1">
                  <a:txBody>
                    <a:bodyPr/>
                    <a:lstStyle/>
                    <a:p>
                      <a:endParaRPr lang="pt-BR"/>
                    </a:p>
                  </a:txBody>
                  <a:tcPr/>
                </a:tc>
                <a:tc>
                  <a:txBody>
                    <a:bodyPr/>
                    <a:lstStyle/>
                    <a:p>
                      <a:pPr algn="l" fontAlgn="ctr"/>
                      <a:r>
                        <a:rPr lang="pt-BR" sz="1100" b="0" i="0" u="none" strike="noStrike" dirty="0">
                          <a:solidFill>
                            <a:srgbClr val="000000"/>
                          </a:solidFill>
                          <a:effectLst/>
                          <a:latin typeface="Tahoma" panose="020B0604030504040204" pitchFamily="34" charset="0"/>
                        </a:rPr>
                        <a:t>Incorreto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1" u="none" strike="noStrike" dirty="0">
                          <a:solidFill>
                            <a:srgbClr val="000000"/>
                          </a:solidFill>
                          <a:effectLst/>
                          <a:latin typeface="Times New Roman" panose="02020603050405020304" pitchFamily="18" charset="0"/>
                          <a:cs typeface="Times New Roman" panose="02020603050405020304" pitchFamily="18" charset="0"/>
                        </a:rPr>
                        <a:t>f</a:t>
                      </a:r>
                      <a:r>
                        <a:rPr lang="pt-BR" sz="1600" b="0" i="0" u="none" strike="noStrike" baseline="-25000" dirty="0">
                          <a:solidFill>
                            <a:srgbClr val="000000"/>
                          </a:solidFill>
                          <a:effectLst/>
                          <a:latin typeface="Times New Roman" panose="02020603050405020304" pitchFamily="18" charset="0"/>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1" u="none" strike="noStrike" dirty="0">
                          <a:solidFill>
                            <a:srgbClr val="000000"/>
                          </a:solidFill>
                          <a:effectLst/>
                          <a:latin typeface="Times New Roman" panose="02020603050405020304" pitchFamily="18" charset="0"/>
                          <a:cs typeface="Times New Roman" panose="02020603050405020304" pitchFamily="18" charset="0"/>
                        </a:rPr>
                        <a:t>f</a:t>
                      </a:r>
                      <a:r>
                        <a:rPr lang="pt-BR" sz="1600" b="0" i="0" u="none" strike="noStrike" baseline="-25000" dirty="0">
                          <a:solidFill>
                            <a:srgbClr val="000000"/>
                          </a:solidFill>
                          <a:effectLst/>
                          <a:latin typeface="Times New Roman" panose="02020603050405020304" pitchFamily="18" charset="0"/>
                          <a:cs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591528"/>
                  </a:ext>
                </a:extLst>
              </a:tr>
            </a:tbl>
          </a:graphicData>
        </a:graphic>
      </p:graphicFrame>
      <p:grpSp>
        <p:nvGrpSpPr>
          <p:cNvPr id="10" name="Agrupar 9">
            <a:extLst>
              <a:ext uri="{FF2B5EF4-FFF2-40B4-BE49-F238E27FC236}">
                <a16:creationId xmlns:a16="http://schemas.microsoft.com/office/drawing/2014/main" id="{4C068140-F7FE-3E54-36AB-D3FC04539E30}"/>
              </a:ext>
            </a:extLst>
          </p:cNvPr>
          <p:cNvGrpSpPr/>
          <p:nvPr/>
        </p:nvGrpSpPr>
        <p:grpSpPr>
          <a:xfrm>
            <a:off x="26260" y="2863969"/>
            <a:ext cx="8784976" cy="3994031"/>
            <a:chOff x="26260" y="2863969"/>
            <a:chExt cx="8784976" cy="3994031"/>
          </a:xfrm>
        </p:grpSpPr>
        <p:sp>
          <p:nvSpPr>
            <p:cNvPr id="3" name="Retângulo 2"/>
            <p:cNvSpPr/>
            <p:nvPr/>
          </p:nvSpPr>
          <p:spPr>
            <a:xfrm>
              <a:off x="26260" y="6396335"/>
              <a:ext cx="8784976" cy="461665"/>
            </a:xfrm>
            <a:prstGeom prst="rect">
              <a:avLst/>
            </a:prstGeom>
          </p:spPr>
          <p:txBody>
            <a:bodyPr wrap="square">
              <a:spAutoFit/>
            </a:bodyPr>
            <a:lstStyle/>
            <a:p>
              <a:pPr algn="l"/>
              <a:r>
                <a:rPr lang="en-US" dirty="0">
                  <a:latin typeface="Tahoma" panose="020B0604030504040204" pitchFamily="34" charset="0"/>
                </a:rPr>
                <a:t>FOODY, G. M. Thematic map comparison: Evaluating the statistical significance of differences in classification accuracy. </a:t>
              </a:r>
              <a:r>
                <a:rPr lang="en-US" b="1" dirty="0">
                  <a:latin typeface="Tahoma" panose="020B0604030504040204" pitchFamily="34" charset="0"/>
                </a:rPr>
                <a:t>Photogrammetric Engineering and Remote Sensing</a:t>
              </a:r>
              <a:r>
                <a:rPr lang="en-US" dirty="0">
                  <a:latin typeface="Tahoma" panose="020B0604030504040204" pitchFamily="34" charset="0"/>
                </a:rPr>
                <a:t>, v. 70, n. 5, p. 627–633, 2004.</a:t>
              </a:r>
              <a:endParaRPr lang="pt-BR" dirty="0">
                <a:latin typeface="Tahoma" panose="020B0604030504040204" pitchFamily="34" charset="0"/>
              </a:endParaRPr>
            </a:p>
          </p:txBody>
        </p:sp>
        <p:sp>
          <p:nvSpPr>
            <p:cNvPr id="4" name="CaixaDeTexto 3"/>
            <p:cNvSpPr txBox="1"/>
            <p:nvPr/>
          </p:nvSpPr>
          <p:spPr>
            <a:xfrm>
              <a:off x="707877" y="2863969"/>
              <a:ext cx="3286477" cy="338554"/>
            </a:xfrm>
            <a:prstGeom prst="rect">
              <a:avLst/>
            </a:prstGeom>
            <a:noFill/>
          </p:spPr>
          <p:txBody>
            <a:bodyPr wrap="none" rtlCol="0">
              <a:spAutoFit/>
            </a:bodyPr>
            <a:lstStyle/>
            <a:p>
              <a:pPr algn="l"/>
              <a:r>
                <a:rPr lang="pt-BR" sz="1600" dirty="0">
                  <a:latin typeface="Tahoma" panose="020B0604030504040204" pitchFamily="34" charset="0"/>
                </a:rPr>
                <a:t>teste de </a:t>
              </a:r>
              <a:r>
                <a:rPr lang="pt-BR" sz="1600" dirty="0" err="1">
                  <a:latin typeface="Tahoma" panose="020B0604030504040204" pitchFamily="34" charset="0"/>
                </a:rPr>
                <a:t>McNemar</a:t>
              </a:r>
              <a:r>
                <a:rPr lang="pt-BR" sz="1600" dirty="0">
                  <a:latin typeface="Tahoma" panose="020B0604030504040204" pitchFamily="34" charset="0"/>
                </a:rPr>
                <a:t>  (</a:t>
              </a:r>
              <a:r>
                <a:rPr lang="pt-BR" sz="1600" dirty="0" err="1">
                  <a:latin typeface="Tahoma" panose="020B0604030504040204" pitchFamily="34" charset="0"/>
                </a:rPr>
                <a:t>Foody</a:t>
              </a:r>
              <a:r>
                <a:rPr lang="pt-BR" sz="1600" dirty="0">
                  <a:latin typeface="Tahoma" panose="020B0604030504040204" pitchFamily="34" charset="0"/>
                </a:rPr>
                <a:t>, 2004)</a:t>
              </a:r>
            </a:p>
          </p:txBody>
        </p:sp>
        <p:sp>
          <p:nvSpPr>
            <p:cNvPr id="11" name="CaixaDeTexto 10"/>
            <p:cNvSpPr txBox="1"/>
            <p:nvPr/>
          </p:nvSpPr>
          <p:spPr>
            <a:xfrm>
              <a:off x="4499992" y="4520153"/>
              <a:ext cx="2766655" cy="276999"/>
            </a:xfrm>
            <a:prstGeom prst="rect">
              <a:avLst/>
            </a:prstGeom>
            <a:noFill/>
          </p:spPr>
          <p:txBody>
            <a:bodyPr wrap="none" rtlCol="0">
              <a:spAutoFit/>
            </a:bodyPr>
            <a:lstStyle/>
            <a:p>
              <a:pPr algn="l"/>
              <a:r>
                <a:rPr lang="pt-BR" dirty="0">
                  <a:latin typeface="Tahoma" panose="020B0604030504040204" pitchFamily="34" charset="0"/>
                </a:rPr>
                <a:t>Teste </a:t>
              </a:r>
              <a:r>
                <a:rPr lang="pt-BR" dirty="0" err="1">
                  <a:latin typeface="Tahoma" panose="020B0604030504040204" pitchFamily="34" charset="0"/>
                </a:rPr>
                <a:t>qui</a:t>
              </a:r>
              <a:r>
                <a:rPr lang="pt-BR" dirty="0">
                  <a:latin typeface="Tahoma" panose="020B0604030504040204" pitchFamily="34" charset="0"/>
                </a:rPr>
                <a:t>-quadrado unilateral a direita</a:t>
              </a:r>
            </a:p>
          </p:txBody>
        </p:sp>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B7F929A4-4452-94F8-34E8-37E9EC5870A8}"/>
                    </a:ext>
                  </a:extLst>
                </p:cNvPr>
                <p:cNvSpPr txBox="1"/>
                <p:nvPr/>
              </p:nvSpPr>
              <p:spPr>
                <a:xfrm>
                  <a:off x="3953968" y="3742163"/>
                  <a:ext cx="2994296" cy="6967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pt-BR" sz="1800" b="0" i="1" smtClean="0">
                                <a:latin typeface="Cambria Math" panose="02040503050406030204" pitchFamily="18" charset="0"/>
                                <a:sym typeface="Symbol" panose="05050102010706020507" pitchFamily="18" charset="2"/>
                              </a:rPr>
                            </m:ctrlPr>
                          </m:sSupPr>
                          <m:e>
                            <m:r>
                              <a:rPr lang="pt-BR" sz="1800" b="0" i="1" smtClean="0">
                                <a:latin typeface="Cambria Math" panose="02040503050406030204" pitchFamily="18" charset="0"/>
                                <a:sym typeface="Symbol" panose="05050102010706020507" pitchFamily="18" charset="2"/>
                              </a:rPr>
                              <m:t></m:t>
                            </m:r>
                          </m:e>
                          <m:sup>
                            <m:r>
                              <a:rPr lang="pt-BR" sz="1800" b="0" i="1" smtClean="0">
                                <a:latin typeface="Cambria Math" panose="02040503050406030204" pitchFamily="18" charset="0"/>
                                <a:sym typeface="Symbol" panose="05050102010706020507" pitchFamily="18" charset="2"/>
                              </a:rPr>
                              <m:t>2</m:t>
                            </m:r>
                          </m:sup>
                        </m:sSup>
                        <m:r>
                          <a:rPr lang="pt-BR" sz="1800" b="0" i="1" smtClean="0">
                            <a:latin typeface="Cambria Math"/>
                          </a:rPr>
                          <m:t>=</m:t>
                        </m:r>
                        <m:f>
                          <m:fPr>
                            <m:ctrlPr>
                              <a:rPr lang="pt-BR" sz="1800" b="0" i="1" smtClean="0">
                                <a:latin typeface="Cambria Math" panose="02040503050406030204" pitchFamily="18" charset="0"/>
                              </a:rPr>
                            </m:ctrlPr>
                          </m:fPr>
                          <m:num>
                            <m:sSup>
                              <m:sSupPr>
                                <m:ctrlPr>
                                  <a:rPr lang="pt-BR" sz="1800" b="0" i="1" smtClean="0">
                                    <a:latin typeface="Cambria Math" panose="02040503050406030204" pitchFamily="18" charset="0"/>
                                  </a:rPr>
                                </m:ctrlPr>
                              </m:sSupPr>
                              <m:e>
                                <m:d>
                                  <m:dPr>
                                    <m:ctrlPr>
                                      <a:rPr lang="pt-BR" sz="1800" b="0" i="1" smtClean="0">
                                        <a:latin typeface="Cambria Math" panose="02040503050406030204" pitchFamily="18" charset="0"/>
                                      </a:rPr>
                                    </m:ctrlPr>
                                  </m:dPr>
                                  <m:e>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𝑓</m:t>
                                        </m:r>
                                      </m:e>
                                      <m:sub>
                                        <m:r>
                                          <a:rPr lang="pt-BR" sz="1800" b="0" i="1" smtClean="0">
                                            <a:latin typeface="Cambria Math" panose="02040503050406030204" pitchFamily="18" charset="0"/>
                                          </a:rPr>
                                          <m:t>12</m:t>
                                        </m:r>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𝑓</m:t>
                                        </m:r>
                                      </m:e>
                                      <m:sub>
                                        <m:r>
                                          <a:rPr lang="pt-BR" sz="1800" b="0" i="1" smtClean="0">
                                            <a:latin typeface="Cambria Math" panose="02040503050406030204" pitchFamily="18" charset="0"/>
                                          </a:rPr>
                                          <m:t>21</m:t>
                                        </m:r>
                                      </m:sub>
                                    </m:sSub>
                                  </m:e>
                                </m:d>
                              </m:e>
                              <m:sup>
                                <m:r>
                                  <a:rPr lang="pt-BR" sz="1800" b="0" i="1" smtClean="0">
                                    <a:latin typeface="Cambria Math" panose="02040503050406030204" pitchFamily="18" charset="0"/>
                                  </a:rPr>
                                  <m:t>2</m:t>
                                </m:r>
                              </m:sup>
                            </m:sSup>
                          </m:num>
                          <m:den>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𝑓</m:t>
                                </m:r>
                              </m:e>
                              <m:sub>
                                <m:r>
                                  <a:rPr lang="pt-BR" sz="1800" b="0" i="1" smtClean="0">
                                    <a:latin typeface="Cambria Math" panose="02040503050406030204" pitchFamily="18" charset="0"/>
                                  </a:rPr>
                                  <m:t>12</m:t>
                                </m:r>
                              </m:sub>
                            </m:sSub>
                            <m:r>
                              <a:rPr lang="pt-BR" sz="1800" b="0" i="1" smtClean="0">
                                <a:latin typeface="Cambria Math" panose="02040503050406030204" pitchFamily="18" charset="0"/>
                              </a:rPr>
                              <m:t>+</m:t>
                            </m:r>
                            <m:sSub>
                              <m:sSubPr>
                                <m:ctrlPr>
                                  <a:rPr lang="pt-BR" sz="1800" b="0" i="1" smtClean="0">
                                    <a:latin typeface="Cambria Math" panose="02040503050406030204" pitchFamily="18" charset="0"/>
                                  </a:rPr>
                                </m:ctrlPr>
                              </m:sSubPr>
                              <m:e>
                                <m:r>
                                  <a:rPr lang="pt-BR" sz="1800" b="0" i="1" smtClean="0">
                                    <a:latin typeface="Cambria Math" panose="02040503050406030204" pitchFamily="18" charset="0"/>
                                  </a:rPr>
                                  <m:t>𝑓</m:t>
                                </m:r>
                              </m:e>
                              <m:sub>
                                <m:r>
                                  <a:rPr lang="pt-BR" sz="1800" b="0" i="1" smtClean="0">
                                    <a:latin typeface="Cambria Math" panose="02040503050406030204" pitchFamily="18" charset="0"/>
                                  </a:rPr>
                                  <m:t>21</m:t>
                                </m:r>
                              </m:sub>
                            </m:sSub>
                          </m:den>
                        </m:f>
                        <m:r>
                          <a:rPr lang="pt-BR" sz="1800" b="0" i="1" smtClean="0">
                            <a:latin typeface="Cambria Math" panose="02040503050406030204" pitchFamily="18" charset="0"/>
                          </a:rPr>
                          <m:t>~  </m:t>
                        </m:r>
                        <m:sSubSup>
                          <m:sSubSupPr>
                            <m:ctrlPr>
                              <a:rPr lang="pt-BR" sz="1800" b="0" i="1" smtClean="0">
                                <a:latin typeface="Cambria Math" panose="02040503050406030204" pitchFamily="18" charset="0"/>
                                <a:sym typeface="Symbol" panose="05050102010706020507" pitchFamily="18" charset="2"/>
                              </a:rPr>
                            </m:ctrlPr>
                          </m:sSubSupPr>
                          <m:e>
                            <m:r>
                              <a:rPr lang="pt-BR" sz="1800" i="1">
                                <a:latin typeface="Cambria Math" panose="02040503050406030204" pitchFamily="18" charset="0"/>
                                <a:sym typeface="Symbol" panose="05050102010706020507" pitchFamily="18" charset="2"/>
                              </a:rPr>
                              <m:t></m:t>
                            </m:r>
                          </m:e>
                          <m:sub>
                            <m:r>
                              <a:rPr lang="pt-BR" sz="1800" b="0" i="1" smtClean="0">
                                <a:latin typeface="Cambria Math" panose="02040503050406030204" pitchFamily="18" charset="0"/>
                                <a:sym typeface="Symbol" panose="05050102010706020507" pitchFamily="18" charset="2"/>
                              </a:rPr>
                              <m:t>1</m:t>
                            </m:r>
                          </m:sub>
                          <m:sup>
                            <m:r>
                              <a:rPr lang="pt-BR" sz="1800" i="1">
                                <a:latin typeface="Cambria Math" panose="02040503050406030204" pitchFamily="18" charset="0"/>
                                <a:sym typeface="Symbol" panose="05050102010706020507" pitchFamily="18" charset="2"/>
                              </a:rPr>
                              <m:t>2</m:t>
                            </m:r>
                          </m:sup>
                        </m:sSubSup>
                      </m:oMath>
                    </m:oMathPara>
                  </a14:m>
                  <a:endParaRPr lang="pt-BR" sz="1800" dirty="0">
                    <a:latin typeface="Tahoma" panose="020B0604030504040204" pitchFamily="34" charset="0"/>
                  </a:endParaRPr>
                </a:p>
              </p:txBody>
            </p:sp>
          </mc:Choice>
          <mc:Fallback xmlns="">
            <p:sp>
              <p:nvSpPr>
                <p:cNvPr id="8" name="CaixaDeTexto 7">
                  <a:extLst>
                    <a:ext uri="{FF2B5EF4-FFF2-40B4-BE49-F238E27FC236}">
                      <a16:creationId xmlns:a16="http://schemas.microsoft.com/office/drawing/2014/main" id="{B7F929A4-4452-94F8-34E8-37E9EC5870A8}"/>
                    </a:ext>
                  </a:extLst>
                </p:cNvPr>
                <p:cNvSpPr txBox="1">
                  <a:spLocks noRot="1" noChangeAspect="1" noMove="1" noResize="1" noEditPoints="1" noAdjustHandles="1" noChangeArrowheads="1" noChangeShapeType="1" noTextEdit="1"/>
                </p:cNvSpPr>
                <p:nvPr/>
              </p:nvSpPr>
              <p:spPr>
                <a:xfrm>
                  <a:off x="3953968" y="3742163"/>
                  <a:ext cx="2994296" cy="696729"/>
                </a:xfrm>
                <a:prstGeom prst="rect">
                  <a:avLst/>
                </a:prstGeom>
                <a:blipFill>
                  <a:blip r:embed="rId2"/>
                  <a:stretch>
                    <a:fillRect/>
                  </a:stretch>
                </a:blipFill>
              </p:spPr>
              <p:txBody>
                <a:bodyPr/>
                <a:lstStyle/>
                <a:p>
                  <a:r>
                    <a:rPr lang="pt-BR">
                      <a:noFill/>
                    </a:rPr>
                    <a:t> </a:t>
                  </a:r>
                </a:p>
              </p:txBody>
            </p:sp>
          </mc:Fallback>
        </mc:AlternateContent>
      </p:grpSp>
      <p:sp>
        <p:nvSpPr>
          <p:cNvPr id="9" name="Text Box 68">
            <a:extLst>
              <a:ext uri="{FF2B5EF4-FFF2-40B4-BE49-F238E27FC236}">
                <a16:creationId xmlns:a16="http://schemas.microsoft.com/office/drawing/2014/main" id="{793EEA8D-DDE1-75DC-DFDD-26C650CC5A16}"/>
              </a:ext>
            </a:extLst>
          </p:cNvPr>
          <p:cNvSpPr txBox="1">
            <a:spLocks noChangeArrowheads="1"/>
          </p:cNvSpPr>
          <p:nvPr/>
        </p:nvSpPr>
        <p:spPr bwMode="auto">
          <a:xfrm>
            <a:off x="537268" y="5031759"/>
            <a:ext cx="8427219" cy="830997"/>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285750" indent="-285750" algn="l" eaLnBrk="1" hangingPunct="1">
              <a:buFont typeface="Arial" panose="020B0604020202020204" pitchFamily="34" charset="0"/>
              <a:buChar char="•"/>
              <a:defRPr/>
            </a:pPr>
            <a:r>
              <a:rPr lang="pt-BR" sz="1600" dirty="0">
                <a:latin typeface="Tahoma" panose="020B0604030504040204" pitchFamily="34" charset="0"/>
              </a:rPr>
              <a:t>para a Kappa:</a:t>
            </a:r>
          </a:p>
          <a:p>
            <a:pPr algn="l" eaLnBrk="1" hangingPunct="1">
              <a:defRPr/>
            </a:pPr>
            <a:endParaRPr lang="pt-BR" sz="1600" dirty="0">
              <a:latin typeface="Tahoma" panose="020B0604030504040204" pitchFamily="34" charset="0"/>
            </a:endParaRPr>
          </a:p>
          <a:p>
            <a:pPr algn="l" eaLnBrk="1" hangingPunct="1">
              <a:defRPr/>
            </a:pPr>
            <a:r>
              <a:rPr lang="pt-BR" altLang="pt-BR" sz="1600" dirty="0">
                <a:latin typeface="Tahoma" panose="020B0604030504040204" pitchFamily="34" charset="0"/>
              </a:rPr>
              <a:t>Não há  um teste formal para comparar dois índices </a:t>
            </a:r>
            <a:r>
              <a:rPr lang="pt-BR" altLang="pt-BR" sz="1600" dirty="0" err="1">
                <a:latin typeface="Tahoma" panose="020B0604030504040204" pitchFamily="34" charset="0"/>
              </a:rPr>
              <a:t>Kappa</a:t>
            </a:r>
            <a:r>
              <a:rPr lang="pt-BR" altLang="pt-BR" sz="1600" dirty="0">
                <a:latin typeface="Tahoma" panose="020B0604030504040204" pitchFamily="34" charset="0"/>
              </a:rPr>
              <a:t> para amostras relacionadas!</a:t>
            </a:r>
          </a:p>
        </p:txBody>
      </p:sp>
    </p:spTree>
    <p:extLst>
      <p:ext uri="{BB962C8B-B14F-4D97-AF65-F5344CB8AC3E}">
        <p14:creationId xmlns:p14="http://schemas.microsoft.com/office/powerpoint/2010/main" val="25774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pt-BR" dirty="0"/>
              <a:t>Índice </a:t>
            </a:r>
            <a:r>
              <a:rPr lang="pt-BR" dirty="0" err="1"/>
              <a:t>Kappa</a:t>
            </a:r>
            <a:r>
              <a:rPr lang="pt-BR" dirty="0"/>
              <a:t> – Exemplo 2</a:t>
            </a:r>
          </a:p>
        </p:txBody>
      </p:sp>
      <p:sp>
        <p:nvSpPr>
          <p:cNvPr id="2" name="Espaço Reservado para Número de Slide 1"/>
          <p:cNvSpPr>
            <a:spLocks noGrp="1"/>
          </p:cNvSpPr>
          <p:nvPr>
            <p:ph type="sldNum" sz="quarter" idx="12"/>
          </p:nvPr>
        </p:nvSpPr>
        <p:spPr/>
        <p:txBody>
          <a:bodyPr/>
          <a:lstStyle/>
          <a:p>
            <a:pPr>
              <a:defRPr/>
            </a:pPr>
            <a:fld id="{206E93D5-ED05-47F4-A112-00F504A6AA95}" type="slidenum">
              <a:rPr lang="pt-BR"/>
              <a:pPr>
                <a:defRPr/>
              </a:pPr>
              <a:t>36</a:t>
            </a:fld>
            <a:endParaRPr lang="pt-BR"/>
          </a:p>
        </p:txBody>
      </p:sp>
      <p:sp>
        <p:nvSpPr>
          <p:cNvPr id="17" name="Text Box 64"/>
          <p:cNvSpPr txBox="1">
            <a:spLocks noChangeArrowheads="1"/>
          </p:cNvSpPr>
          <p:nvPr/>
        </p:nvSpPr>
        <p:spPr bwMode="auto">
          <a:xfrm>
            <a:off x="490804" y="1412776"/>
            <a:ext cx="82073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latin typeface="Tahoma" panose="020B0604030504040204" pitchFamily="34" charset="0"/>
              </a:rPr>
              <a:t>Dois classificadores foram testados. Há uma suposição de que o segundo classificador gera resultados superiores (melhor exatidão) quando comparado ao primeiro classificador. Para checar esta hipótese, 150 pontos foram escolhidos </a:t>
            </a:r>
            <a:r>
              <a:rPr lang="pt-BR" altLang="pt-BR" sz="1600" dirty="0">
                <a:solidFill>
                  <a:srgbClr val="FF0000"/>
                </a:solidFill>
                <a:latin typeface="Tahoma" panose="020B0604030504040204" pitchFamily="34" charset="0"/>
              </a:rPr>
              <a:t>aleatoriamente</a:t>
            </a:r>
            <a:r>
              <a:rPr lang="pt-BR" altLang="pt-BR" sz="1600" dirty="0">
                <a:latin typeface="Tahoma" panose="020B0604030504040204" pitchFamily="34" charset="0"/>
              </a:rPr>
              <a:t> para cada avaliação. As matrizes de confusão resultantes das avaliações são apresentadas a seguir:</a:t>
            </a:r>
          </a:p>
        </p:txBody>
      </p:sp>
      <p:sp>
        <p:nvSpPr>
          <p:cNvPr id="20" name="Text Box 64"/>
          <p:cNvSpPr txBox="1">
            <a:spLocks noChangeArrowheads="1"/>
          </p:cNvSpPr>
          <p:nvPr/>
        </p:nvSpPr>
        <p:spPr bwMode="auto">
          <a:xfrm>
            <a:off x="490804" y="4725144"/>
            <a:ext cx="820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latin typeface="Tahoma" panose="020B0604030504040204" pitchFamily="34" charset="0"/>
              </a:rPr>
              <a:t>Verifique se o segundo classificador realmente apresenta uma concordância com a referência superior a do primeiro classificador comparando-se os valores </a:t>
            </a:r>
            <a:r>
              <a:rPr lang="pt-BR" altLang="pt-BR" sz="1600" dirty="0" err="1">
                <a:latin typeface="Tahoma" panose="020B0604030504040204" pitchFamily="34" charset="0"/>
              </a:rPr>
              <a:t>Kappa</a:t>
            </a:r>
            <a:r>
              <a:rPr lang="pt-BR" altLang="pt-BR" sz="1600" dirty="0">
                <a:latin typeface="Tahoma" panose="020B0604030504040204" pitchFamily="34" charset="0"/>
              </a:rPr>
              <a:t> de cada avaliação.</a:t>
            </a:r>
          </a:p>
        </p:txBody>
      </p:sp>
      <p:graphicFrame>
        <p:nvGraphicFramePr>
          <p:cNvPr id="9" name="Group 3"/>
          <p:cNvGraphicFramePr>
            <a:graphicFrameLocks noGrp="1"/>
          </p:cNvGraphicFramePr>
          <p:nvPr>
            <p:extLst>
              <p:ext uri="{D42A27DB-BD31-4B8C-83A1-F6EECF244321}">
                <p14:modId xmlns:p14="http://schemas.microsoft.com/office/powerpoint/2010/main" val="4050701992"/>
              </p:ext>
            </p:extLst>
          </p:nvPr>
        </p:nvGraphicFramePr>
        <p:xfrm>
          <a:off x="827088" y="2868215"/>
          <a:ext cx="3302000" cy="1528765"/>
        </p:xfrm>
        <a:graphic>
          <a:graphicData uri="http://schemas.openxmlformats.org/drawingml/2006/table">
            <a:tbl>
              <a:tblPr/>
              <a:tblGrid>
                <a:gridCol w="508000">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27</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bl>
          </a:graphicData>
        </a:graphic>
      </p:graphicFrame>
      <p:sp>
        <p:nvSpPr>
          <p:cNvPr id="10" name="Text Box 56"/>
          <p:cNvSpPr txBox="1">
            <a:spLocks noChangeArrowheads="1"/>
          </p:cNvSpPr>
          <p:nvPr/>
        </p:nvSpPr>
        <p:spPr bwMode="auto">
          <a:xfrm>
            <a:off x="1325563" y="2901553"/>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sp>
        <p:nvSpPr>
          <p:cNvPr id="11" name="Text Box 57"/>
          <p:cNvSpPr txBox="1">
            <a:spLocks noChangeArrowheads="1"/>
          </p:cNvSpPr>
          <p:nvPr/>
        </p:nvSpPr>
        <p:spPr bwMode="auto">
          <a:xfrm rot="16200000">
            <a:off x="124619" y="3751659"/>
            <a:ext cx="1381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 1</a:t>
            </a:r>
          </a:p>
        </p:txBody>
      </p:sp>
      <p:graphicFrame>
        <p:nvGraphicFramePr>
          <p:cNvPr id="12" name="Group 65"/>
          <p:cNvGraphicFramePr>
            <a:graphicFrameLocks noGrp="1"/>
          </p:cNvGraphicFramePr>
          <p:nvPr>
            <p:extLst>
              <p:ext uri="{D42A27DB-BD31-4B8C-83A1-F6EECF244321}">
                <p14:modId xmlns:p14="http://schemas.microsoft.com/office/powerpoint/2010/main" val="958606433"/>
              </p:ext>
            </p:extLst>
          </p:nvPr>
        </p:nvGraphicFramePr>
        <p:xfrm>
          <a:off x="5082852" y="2868215"/>
          <a:ext cx="3302000" cy="1528765"/>
        </p:xfrm>
        <a:graphic>
          <a:graphicData uri="http://schemas.openxmlformats.org/drawingml/2006/table">
            <a:tbl>
              <a:tblPr/>
              <a:tblGrid>
                <a:gridCol w="508000">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30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33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21</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bl>
          </a:graphicData>
        </a:graphic>
      </p:graphicFrame>
      <p:sp>
        <p:nvSpPr>
          <p:cNvPr id="13" name="Text Box 119"/>
          <p:cNvSpPr txBox="1">
            <a:spLocks noChangeArrowheads="1"/>
          </p:cNvSpPr>
          <p:nvPr/>
        </p:nvSpPr>
        <p:spPr bwMode="auto">
          <a:xfrm rot="16200000">
            <a:off x="4410546" y="3751660"/>
            <a:ext cx="1320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 2</a:t>
            </a:r>
          </a:p>
        </p:txBody>
      </p:sp>
      <p:sp>
        <p:nvSpPr>
          <p:cNvPr id="14" name="Text Box 56"/>
          <p:cNvSpPr txBox="1">
            <a:spLocks noChangeArrowheads="1"/>
          </p:cNvSpPr>
          <p:nvPr/>
        </p:nvSpPr>
        <p:spPr bwMode="auto">
          <a:xfrm>
            <a:off x="5580112" y="2901553"/>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spTree>
    <p:extLst>
      <p:ext uri="{BB962C8B-B14F-4D97-AF65-F5344CB8AC3E}">
        <p14:creationId xmlns:p14="http://schemas.microsoft.com/office/powerpoint/2010/main" val="33965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0" grpId="0"/>
      <p:bldP spid="11"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Índice </a:t>
            </a:r>
            <a:r>
              <a:rPr lang="pt-BR" dirty="0" err="1"/>
              <a:t>Kappa</a:t>
            </a:r>
            <a:r>
              <a:rPr lang="pt-BR" dirty="0"/>
              <a:t> – Exemplo 2</a:t>
            </a:r>
          </a:p>
        </p:txBody>
      </p:sp>
      <p:graphicFrame>
        <p:nvGraphicFramePr>
          <p:cNvPr id="191491" name="Group 3"/>
          <p:cNvGraphicFramePr>
            <a:graphicFrameLocks noGrp="1"/>
          </p:cNvGraphicFramePr>
          <p:nvPr>
            <p:extLst>
              <p:ext uri="{D42A27DB-BD31-4B8C-83A1-F6EECF244321}">
                <p14:modId xmlns:p14="http://schemas.microsoft.com/office/powerpoint/2010/main" val="1069311100"/>
              </p:ext>
            </p:extLst>
          </p:nvPr>
        </p:nvGraphicFramePr>
        <p:xfrm>
          <a:off x="827088" y="1311275"/>
          <a:ext cx="3302000" cy="1528765"/>
        </p:xfrm>
        <a:graphic>
          <a:graphicData uri="http://schemas.openxmlformats.org/drawingml/2006/table">
            <a:tbl>
              <a:tblPr/>
              <a:tblGrid>
                <a:gridCol w="508000">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27</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bl>
          </a:graphicData>
        </a:graphic>
      </p:graphicFrame>
      <p:sp>
        <p:nvSpPr>
          <p:cNvPr id="27700" name="Text Box 56"/>
          <p:cNvSpPr txBox="1">
            <a:spLocks noChangeArrowheads="1"/>
          </p:cNvSpPr>
          <p:nvPr/>
        </p:nvSpPr>
        <p:spPr bwMode="auto">
          <a:xfrm>
            <a:off x="1325563" y="1344613"/>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sp>
        <p:nvSpPr>
          <p:cNvPr id="27701" name="Text Box 57"/>
          <p:cNvSpPr txBox="1">
            <a:spLocks noChangeArrowheads="1"/>
          </p:cNvSpPr>
          <p:nvPr/>
        </p:nvSpPr>
        <p:spPr bwMode="auto">
          <a:xfrm rot="16200000">
            <a:off x="124619" y="2194719"/>
            <a:ext cx="1381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 1</a:t>
            </a:r>
          </a:p>
        </p:txBody>
      </p:sp>
      <p:graphicFrame>
        <p:nvGraphicFramePr>
          <p:cNvPr id="191553" name="Group 65"/>
          <p:cNvGraphicFramePr>
            <a:graphicFrameLocks noGrp="1"/>
          </p:cNvGraphicFramePr>
          <p:nvPr>
            <p:extLst>
              <p:ext uri="{D42A27DB-BD31-4B8C-83A1-F6EECF244321}">
                <p14:modId xmlns:p14="http://schemas.microsoft.com/office/powerpoint/2010/main" val="178099605"/>
              </p:ext>
            </p:extLst>
          </p:nvPr>
        </p:nvGraphicFramePr>
        <p:xfrm>
          <a:off x="5082852" y="1311275"/>
          <a:ext cx="3302000" cy="1528765"/>
        </p:xfrm>
        <a:graphic>
          <a:graphicData uri="http://schemas.openxmlformats.org/drawingml/2006/table">
            <a:tbl>
              <a:tblPr/>
              <a:tblGrid>
                <a:gridCol w="508000">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A</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25</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B</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28</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4</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C</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30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D</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1</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33</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2143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E</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0</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800" b="0" i="0" u="none" strike="noStrike" cap="none" normalizeH="0" baseline="0" dirty="0">
                          <a:ln>
                            <a:noFill/>
                          </a:ln>
                          <a:solidFill>
                            <a:schemeClr val="tx1"/>
                          </a:solidFill>
                          <a:effectLst/>
                          <a:latin typeface="Tahoma" panose="020B0604030504040204" pitchFamily="34" charset="0"/>
                          <a:cs typeface="Arial" charset="0"/>
                        </a:rPr>
                        <a:t>21</a:t>
                      </a:r>
                      <a:endParaRPr kumimoji="0" lang="pt-BR" sz="2400" b="0" i="0" u="none" strike="noStrike" cap="none" normalizeH="0" baseline="0" dirty="0">
                        <a:ln>
                          <a:noFill/>
                        </a:ln>
                        <a:solidFill>
                          <a:schemeClr val="tx1"/>
                        </a:solidFill>
                        <a:effectLst/>
                        <a:latin typeface="Tahoma" panose="020B060403050404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bl>
          </a:graphicData>
        </a:graphic>
      </p:graphicFrame>
      <p:sp>
        <p:nvSpPr>
          <p:cNvPr id="27758" name="Text Box 119"/>
          <p:cNvSpPr txBox="1">
            <a:spLocks noChangeArrowheads="1"/>
          </p:cNvSpPr>
          <p:nvPr/>
        </p:nvSpPr>
        <p:spPr bwMode="auto">
          <a:xfrm rot="16200000">
            <a:off x="4410546" y="2194720"/>
            <a:ext cx="1320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 2</a:t>
            </a:r>
          </a:p>
        </p:txBody>
      </p:sp>
      <p:sp>
        <p:nvSpPr>
          <p:cNvPr id="2" name="Espaço Reservado para Número de Slide 1"/>
          <p:cNvSpPr>
            <a:spLocks noGrp="1"/>
          </p:cNvSpPr>
          <p:nvPr>
            <p:ph type="sldNum" sz="quarter" idx="12"/>
          </p:nvPr>
        </p:nvSpPr>
        <p:spPr/>
        <p:txBody>
          <a:bodyPr/>
          <a:lstStyle/>
          <a:p>
            <a:pPr>
              <a:defRPr/>
            </a:pPr>
            <a:fld id="{0ACAC9D2-BE0B-4E5C-B661-F587F0E1D274}" type="slidenum">
              <a:rPr lang="pt-BR"/>
              <a:pPr>
                <a:defRPr/>
              </a:pPr>
              <a:t>37</a:t>
            </a:fld>
            <a:endParaRPr lang="pt-BR"/>
          </a:p>
        </p:txBody>
      </p:sp>
      <p:sp>
        <p:nvSpPr>
          <p:cNvPr id="20" name="Text Box 56"/>
          <p:cNvSpPr txBox="1">
            <a:spLocks noChangeArrowheads="1"/>
          </p:cNvSpPr>
          <p:nvPr/>
        </p:nvSpPr>
        <p:spPr bwMode="auto">
          <a:xfrm>
            <a:off x="5580112" y="1344613"/>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graphicFrame>
        <p:nvGraphicFramePr>
          <p:cNvPr id="3" name="Objeto 2"/>
          <p:cNvGraphicFramePr>
            <a:graphicFrameLocks noChangeAspect="1"/>
          </p:cNvGraphicFramePr>
          <p:nvPr>
            <p:extLst>
              <p:ext uri="{D42A27DB-BD31-4B8C-83A1-F6EECF244321}">
                <p14:modId xmlns:p14="http://schemas.microsoft.com/office/powerpoint/2010/main" val="733611890"/>
              </p:ext>
            </p:extLst>
          </p:nvPr>
        </p:nvGraphicFramePr>
        <p:xfrm>
          <a:off x="755576" y="3032405"/>
          <a:ext cx="1241425" cy="371475"/>
        </p:xfrm>
        <a:graphic>
          <a:graphicData uri="http://schemas.openxmlformats.org/presentationml/2006/ole">
            <mc:AlternateContent xmlns:mc="http://schemas.openxmlformats.org/markup-compatibility/2006">
              <mc:Choice xmlns:v="urn:schemas-microsoft-com:vml" Requires="v">
                <p:oleObj name="Equation" r:id="rId2" imgW="761669" imgH="228501" progId="Equation.DSMT4">
                  <p:embed/>
                </p:oleObj>
              </mc:Choice>
              <mc:Fallback>
                <p:oleObj name="Equation" r:id="rId2" imgW="761669" imgH="228501" progId="Equation.DSMT4">
                  <p:embed/>
                  <p:pic>
                    <p:nvPicPr>
                      <p:cNvPr id="3" name="Obje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032405"/>
                        <a:ext cx="1241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126826329"/>
              </p:ext>
            </p:extLst>
          </p:nvPr>
        </p:nvGraphicFramePr>
        <p:xfrm>
          <a:off x="2063906" y="3032405"/>
          <a:ext cx="2049463" cy="371475"/>
        </p:xfrm>
        <a:graphic>
          <a:graphicData uri="http://schemas.openxmlformats.org/presentationml/2006/ole">
            <mc:AlternateContent xmlns:mc="http://schemas.openxmlformats.org/markup-compatibility/2006">
              <mc:Choice xmlns:v="urn:schemas-microsoft-com:vml" Requires="v">
                <p:oleObj name="Equation" r:id="rId4" imgW="1257300" imgH="228600" progId="Equation.DSMT4">
                  <p:embed/>
                </p:oleObj>
              </mc:Choice>
              <mc:Fallback>
                <p:oleObj name="Equation" r:id="rId4" imgW="1257300" imgH="228600" progId="Equation.DSMT4">
                  <p:embed/>
                  <p:pic>
                    <p:nvPicPr>
                      <p:cNvPr id="4" name="Obje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906" y="3032405"/>
                        <a:ext cx="20494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3275041702"/>
              </p:ext>
            </p:extLst>
          </p:nvPr>
        </p:nvGraphicFramePr>
        <p:xfrm>
          <a:off x="5076056" y="3032405"/>
          <a:ext cx="1241425" cy="371475"/>
        </p:xfrm>
        <a:graphic>
          <a:graphicData uri="http://schemas.openxmlformats.org/presentationml/2006/ole">
            <mc:AlternateContent xmlns:mc="http://schemas.openxmlformats.org/markup-compatibility/2006">
              <mc:Choice xmlns:v="urn:schemas-microsoft-com:vml" Requires="v">
                <p:oleObj name="Equation" r:id="rId6" imgW="761669" imgH="228501" progId="Equation.DSMT4">
                  <p:embed/>
                </p:oleObj>
              </mc:Choice>
              <mc:Fallback>
                <p:oleObj name="Equation" r:id="rId6" imgW="761669" imgH="228501" progId="Equation.DSMT4">
                  <p:embed/>
                  <p:pic>
                    <p:nvPicPr>
                      <p:cNvPr id="5" name="Objeto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3032405"/>
                        <a:ext cx="1241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697763533"/>
              </p:ext>
            </p:extLst>
          </p:nvPr>
        </p:nvGraphicFramePr>
        <p:xfrm>
          <a:off x="6372200" y="3032405"/>
          <a:ext cx="2051050" cy="371475"/>
        </p:xfrm>
        <a:graphic>
          <a:graphicData uri="http://schemas.openxmlformats.org/presentationml/2006/ole">
            <mc:AlternateContent xmlns:mc="http://schemas.openxmlformats.org/markup-compatibility/2006">
              <mc:Choice xmlns:v="urn:schemas-microsoft-com:vml" Requires="v">
                <p:oleObj name="Equation" r:id="rId8" imgW="1257300" imgH="228600" progId="Equation.DSMT4">
                  <p:embed/>
                </p:oleObj>
              </mc:Choice>
              <mc:Fallback>
                <p:oleObj name="Equation" r:id="rId8" imgW="1257300" imgH="228600" progId="Equation.DSMT4">
                  <p:embed/>
                  <p:pic>
                    <p:nvPicPr>
                      <p:cNvPr id="6" name="Objeto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00" y="3032405"/>
                        <a:ext cx="2051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328203747"/>
              </p:ext>
            </p:extLst>
          </p:nvPr>
        </p:nvGraphicFramePr>
        <p:xfrm>
          <a:off x="815181" y="3501008"/>
          <a:ext cx="3541712" cy="827088"/>
        </p:xfrm>
        <a:graphic>
          <a:graphicData uri="http://schemas.openxmlformats.org/presentationml/2006/ole">
            <mc:AlternateContent xmlns:mc="http://schemas.openxmlformats.org/markup-compatibility/2006">
              <mc:Choice xmlns:v="urn:schemas-microsoft-com:vml" Requires="v">
                <p:oleObj name="Equation" r:id="rId10" imgW="2171700" imgH="508000" progId="Equation.DSMT4">
                  <p:embed/>
                </p:oleObj>
              </mc:Choice>
              <mc:Fallback>
                <p:oleObj name="Equation" r:id="rId10" imgW="2171700" imgH="508000" progId="Equation.DSMT4">
                  <p:embed/>
                  <p:pic>
                    <p:nvPicPr>
                      <p:cNvPr id="7" name="Objeto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5181" y="3501008"/>
                        <a:ext cx="354171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 Box 64"/>
          <p:cNvSpPr txBox="1">
            <a:spLocks noChangeArrowheads="1"/>
          </p:cNvSpPr>
          <p:nvPr/>
        </p:nvSpPr>
        <p:spPr bwMode="auto">
          <a:xfrm>
            <a:off x="4427984" y="3492207"/>
            <a:ext cx="47160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400" dirty="0">
                <a:solidFill>
                  <a:srgbClr val="FF0000"/>
                </a:solidFill>
                <a:latin typeface="Tahoma" panose="020B0604030504040204" pitchFamily="34" charset="0"/>
              </a:rPr>
              <a:t>Importante: amostragens devem ser independentes.</a:t>
            </a:r>
          </a:p>
          <a:p>
            <a:pPr algn="ctr" eaLnBrk="1" hangingPunct="1">
              <a:spcBef>
                <a:spcPct val="0"/>
              </a:spcBef>
              <a:buFontTx/>
              <a:buNone/>
            </a:pPr>
            <a:r>
              <a:rPr lang="pt-BR" altLang="pt-BR" sz="1400" dirty="0">
                <a:solidFill>
                  <a:srgbClr val="FF0000"/>
                </a:solidFill>
                <a:latin typeface="Tahoma" panose="020B0604030504040204" pitchFamily="34" charset="0"/>
              </a:rPr>
              <a:t>Ou seja, cada avaliação deve usar um conjunto diferente de validação!!!</a:t>
            </a:r>
          </a:p>
        </p:txBody>
      </p:sp>
      <p:graphicFrame>
        <p:nvGraphicFramePr>
          <p:cNvPr id="28" name="Object 60"/>
          <p:cNvGraphicFramePr>
            <a:graphicFrameLocks noChangeAspect="1"/>
          </p:cNvGraphicFramePr>
          <p:nvPr>
            <p:extLst>
              <p:ext uri="{D42A27DB-BD31-4B8C-83A1-F6EECF244321}">
                <p14:modId xmlns:p14="http://schemas.microsoft.com/office/powerpoint/2010/main" val="2529860448"/>
              </p:ext>
            </p:extLst>
          </p:nvPr>
        </p:nvGraphicFramePr>
        <p:xfrm>
          <a:off x="590550" y="4437112"/>
          <a:ext cx="1470025" cy="742950"/>
        </p:xfrm>
        <a:graphic>
          <a:graphicData uri="http://schemas.openxmlformats.org/presentationml/2006/ole">
            <mc:AlternateContent xmlns:mc="http://schemas.openxmlformats.org/markup-compatibility/2006">
              <mc:Choice xmlns:v="urn:schemas-microsoft-com:vml" Requires="v">
                <p:oleObj name="Equation" r:id="rId12" imgW="901700" imgH="457200" progId="Equation.DSMT4">
                  <p:embed/>
                </p:oleObj>
              </mc:Choice>
              <mc:Fallback>
                <p:oleObj name="Equation" r:id="rId12" imgW="901700" imgH="457200" progId="Equation.DSMT4">
                  <p:embed/>
                  <p:pic>
                    <p:nvPicPr>
                      <p:cNvPr id="28" name="Object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550" y="4437112"/>
                        <a:ext cx="1470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61"/>
          <p:cNvGraphicFramePr>
            <a:graphicFrameLocks noChangeAspect="1"/>
          </p:cNvGraphicFramePr>
          <p:nvPr/>
        </p:nvGraphicFramePr>
        <p:xfrm>
          <a:off x="539750" y="5229225"/>
          <a:ext cx="2462213" cy="742950"/>
        </p:xfrm>
        <a:graphic>
          <a:graphicData uri="http://schemas.openxmlformats.org/presentationml/2006/ole">
            <mc:AlternateContent xmlns:mc="http://schemas.openxmlformats.org/markup-compatibility/2006">
              <mc:Choice xmlns:v="urn:schemas-microsoft-com:vml" Requires="v">
                <p:oleObj name="Equation" r:id="rId14" imgW="1511300" imgH="457200" progId="Equation.DSMT4">
                  <p:embed/>
                </p:oleObj>
              </mc:Choice>
              <mc:Fallback>
                <p:oleObj name="Equation" r:id="rId14" imgW="1511300" imgH="457200" progId="Equation.DSMT4">
                  <p:embed/>
                  <p:pic>
                    <p:nvPicPr>
                      <p:cNvPr id="29" name="Object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5229225"/>
                        <a:ext cx="24622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63"/>
          <p:cNvGraphicFramePr>
            <a:graphicFrameLocks noChangeAspect="1"/>
          </p:cNvGraphicFramePr>
          <p:nvPr/>
        </p:nvGraphicFramePr>
        <p:xfrm>
          <a:off x="6659563" y="5397500"/>
          <a:ext cx="1776412" cy="309563"/>
        </p:xfrm>
        <a:graphic>
          <a:graphicData uri="http://schemas.openxmlformats.org/presentationml/2006/ole">
            <mc:AlternateContent xmlns:mc="http://schemas.openxmlformats.org/markup-compatibility/2006">
              <mc:Choice xmlns:v="urn:schemas-microsoft-com:vml" Requires="v">
                <p:oleObj name="Equation" r:id="rId16" imgW="1091726" imgH="190417" progId="Equation.DSMT4">
                  <p:embed/>
                </p:oleObj>
              </mc:Choice>
              <mc:Fallback>
                <p:oleObj name="Equation" r:id="rId16" imgW="1091726" imgH="190417" progId="Equation.DSMT4">
                  <p:embed/>
                  <p:pic>
                    <p:nvPicPr>
                      <p:cNvPr id="30" name="Object 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59563" y="5397500"/>
                        <a:ext cx="17764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 Box 64"/>
          <p:cNvSpPr txBox="1">
            <a:spLocks noChangeArrowheads="1"/>
          </p:cNvSpPr>
          <p:nvPr/>
        </p:nvSpPr>
        <p:spPr bwMode="auto">
          <a:xfrm>
            <a:off x="468313" y="6092825"/>
            <a:ext cx="8207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Conclusão: rejeita-se </a:t>
            </a:r>
            <a:r>
              <a:rPr lang="pt-BR" altLang="pt-BR" sz="1600" dirty="0">
                <a:latin typeface="Times New Roman" charset="0"/>
                <a:cs typeface="Times New Roman" charset="0"/>
              </a:rPr>
              <a:t>H</a:t>
            </a:r>
            <a:r>
              <a:rPr lang="pt-BR" altLang="pt-BR" sz="1600" baseline="-25000" dirty="0">
                <a:latin typeface="Times New Roman" charset="0"/>
                <a:cs typeface="Times New Roman" charset="0"/>
              </a:rPr>
              <a:t>0</a:t>
            </a:r>
            <a:r>
              <a:rPr lang="pt-BR" altLang="pt-BR" sz="1600" dirty="0">
                <a:latin typeface="Tahoma" panose="020B0604030504040204" pitchFamily="34" charset="0"/>
              </a:rPr>
              <a:t> com 5% de significância, ou seja, a concordância entre a classificação e a referência é maior para o classificador 2</a:t>
            </a:r>
          </a:p>
        </p:txBody>
      </p:sp>
      <p:graphicFrame>
        <p:nvGraphicFramePr>
          <p:cNvPr id="8" name="Objeto 7"/>
          <p:cNvGraphicFramePr>
            <a:graphicFrameLocks noChangeAspect="1"/>
          </p:cNvGraphicFramePr>
          <p:nvPr/>
        </p:nvGraphicFramePr>
        <p:xfrm>
          <a:off x="2987675" y="5229225"/>
          <a:ext cx="3389313" cy="701675"/>
        </p:xfrm>
        <a:graphic>
          <a:graphicData uri="http://schemas.openxmlformats.org/presentationml/2006/ole">
            <mc:AlternateContent xmlns:mc="http://schemas.openxmlformats.org/markup-compatibility/2006">
              <mc:Choice xmlns:v="urn:schemas-microsoft-com:vml" Requires="v">
                <p:oleObj name="Equation" r:id="rId18" imgW="2082800" imgH="431800" progId="Equation.DSMT4">
                  <p:embed/>
                </p:oleObj>
              </mc:Choice>
              <mc:Fallback>
                <p:oleObj name="Equation" r:id="rId18" imgW="2082800" imgH="431800" progId="Equation.DSMT4">
                  <p:embed/>
                  <p:pic>
                    <p:nvPicPr>
                      <p:cNvPr id="8" name="Objeto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7675" y="5229225"/>
                        <a:ext cx="3389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 Box 242"/>
          <p:cNvSpPr txBox="1">
            <a:spLocks noChangeArrowheads="1"/>
          </p:cNvSpPr>
          <p:nvPr/>
        </p:nvSpPr>
        <p:spPr bwMode="auto">
          <a:xfrm>
            <a:off x="2306379" y="4653136"/>
            <a:ext cx="30304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Se </a:t>
            </a:r>
            <a:r>
              <a:rPr lang="pt-BR" altLang="pt-BR" sz="1600" dirty="0">
                <a:latin typeface="Times New Roman" panose="02020603050405020304" pitchFamily="18" charset="0"/>
                <a:cs typeface="Times New Roman" panose="02020603050405020304" pitchFamily="18" charset="0"/>
              </a:rPr>
              <a:t>H</a:t>
            </a:r>
            <a:r>
              <a:rPr lang="pt-BR" altLang="pt-BR" sz="1600" baseline="-25000" dirty="0">
                <a:latin typeface="Times New Roman" panose="02020603050405020304" pitchFamily="18" charset="0"/>
                <a:cs typeface="Times New Roman" panose="02020603050405020304" pitchFamily="18" charset="0"/>
              </a:rPr>
              <a:t>0</a:t>
            </a:r>
            <a:r>
              <a:rPr lang="pt-BR" altLang="pt-BR" sz="1600" dirty="0">
                <a:latin typeface="Tahoma" panose="020B0604030504040204" pitchFamily="34" charset="0"/>
              </a:rPr>
              <a:t> for verdadeira, então: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31"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FEDF627B-EF6D-4AFB-B5DB-E393019D3B20}" type="slidenum">
              <a:rPr lang="pt-BR"/>
              <a:pPr>
                <a:defRPr/>
              </a:pPr>
              <a:t>38</a:t>
            </a:fld>
            <a:endParaRPr lang="pt-BR"/>
          </a:p>
        </p:txBody>
      </p:sp>
      <p:sp>
        <p:nvSpPr>
          <p:cNvPr id="4" name="Text Box 68"/>
          <p:cNvSpPr txBox="1">
            <a:spLocks noChangeArrowheads="1"/>
          </p:cNvSpPr>
          <p:nvPr/>
        </p:nvSpPr>
        <p:spPr bwMode="auto">
          <a:xfrm>
            <a:off x="684213" y="1571308"/>
            <a:ext cx="8064500" cy="1815882"/>
          </a:xfrm>
          <a:prstGeom prst="rect">
            <a:avLst/>
          </a:prstGeom>
          <a:noFill/>
          <a:ln>
            <a:noFill/>
          </a:ln>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177800" indent="-177800" algn="l" eaLnBrk="1" hangingPunct="1">
              <a:defRPr/>
            </a:pPr>
            <a:r>
              <a:rPr lang="pt-BR" sz="1600" dirty="0">
                <a:latin typeface="Tahoma" panose="020B0604030504040204" pitchFamily="34" charset="0"/>
              </a:rPr>
              <a:t>Outra questão importante diz respeito a independência (espacial e temporal) na coleta das amostras, pois amostras não independentes representam redundância e portanto podem gerar problemas principalmente na estimação das incertezas (variância) associadas ao índice avaliado.</a:t>
            </a:r>
          </a:p>
          <a:p>
            <a:pPr marL="177800" indent="-177800" algn="l" eaLnBrk="1" hangingPunct="1">
              <a:defRPr/>
            </a:pPr>
            <a:endParaRPr lang="pt-BR" sz="1600" dirty="0">
              <a:latin typeface="Tahoma" panose="020B0604030504040204" pitchFamily="34" charset="0"/>
            </a:endParaRPr>
          </a:p>
          <a:p>
            <a:pPr marL="177800" indent="-177800" algn="l" eaLnBrk="1" hangingPunct="1">
              <a:defRPr/>
            </a:pPr>
            <a:r>
              <a:rPr lang="pt-BR" sz="1600" dirty="0">
                <a:latin typeface="Tahoma" panose="020B0604030504040204" pitchFamily="34" charset="0"/>
              </a:rPr>
              <a:t>Em geral, um grande número de amostras correlacionadas geram a falsa impressão de que as estimativas são muito precisas!        </a:t>
            </a:r>
          </a:p>
        </p:txBody>
      </p:sp>
      <p:graphicFrame>
        <p:nvGraphicFramePr>
          <p:cNvPr id="5" name="Objeto 4"/>
          <p:cNvGraphicFramePr>
            <a:graphicFrameLocks noChangeAspect="1"/>
          </p:cNvGraphicFramePr>
          <p:nvPr>
            <p:extLst>
              <p:ext uri="{D42A27DB-BD31-4B8C-83A1-F6EECF244321}">
                <p14:modId xmlns:p14="http://schemas.microsoft.com/office/powerpoint/2010/main" val="3624309654"/>
              </p:ext>
            </p:extLst>
          </p:nvPr>
        </p:nvGraphicFramePr>
        <p:xfrm>
          <a:off x="933450" y="4640932"/>
          <a:ext cx="6153150" cy="876300"/>
        </p:xfrm>
        <a:graphic>
          <a:graphicData uri="http://schemas.openxmlformats.org/presentationml/2006/ole">
            <mc:AlternateContent xmlns:mc="http://schemas.openxmlformats.org/markup-compatibility/2006">
              <mc:Choice xmlns:v="urn:schemas-microsoft-com:vml" Requires="v">
                <p:oleObj name="Equation" r:id="rId2" imgW="4102100" imgH="584200" progId="Equation.DSMT4">
                  <p:embed/>
                </p:oleObj>
              </mc:Choice>
              <mc:Fallback>
                <p:oleObj name="Equation" r:id="rId2" imgW="4102100" imgH="584200" progId="Equation.DSMT4">
                  <p:embed/>
                  <p:pic>
                    <p:nvPicPr>
                      <p:cNvPr id="5" name="Objeto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4640932"/>
                        <a:ext cx="61531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009793239"/>
              </p:ext>
            </p:extLst>
          </p:nvPr>
        </p:nvGraphicFramePr>
        <p:xfrm>
          <a:off x="933450" y="3789040"/>
          <a:ext cx="1752600" cy="590550"/>
        </p:xfrm>
        <a:graphic>
          <a:graphicData uri="http://schemas.openxmlformats.org/presentationml/2006/ole">
            <mc:AlternateContent xmlns:mc="http://schemas.openxmlformats.org/markup-compatibility/2006">
              <mc:Choice xmlns:v="urn:schemas-microsoft-com:vml" Requires="v">
                <p:oleObj name="Equation" r:id="rId4" imgW="1168200" imgH="393480" progId="Equation.DSMT4">
                  <p:embed/>
                </p:oleObj>
              </mc:Choice>
              <mc:Fallback>
                <p:oleObj name="Equation" r:id="rId4" imgW="1168200" imgH="393480" progId="Equation.DSMT4">
                  <p:embed/>
                  <p:pic>
                    <p:nvPicPr>
                      <p:cNvPr id="6" name="Objeto 5"/>
                      <p:cNvPicPr>
                        <a:picLocks noChangeAspect="1" noChangeArrowheads="1"/>
                      </p:cNvPicPr>
                      <p:nvPr/>
                    </p:nvPicPr>
                    <p:blipFill>
                      <a:blip r:embed="rId5"/>
                      <a:srcRect/>
                      <a:stretch>
                        <a:fillRect/>
                      </a:stretch>
                    </p:blipFill>
                    <p:spPr bwMode="auto">
                      <a:xfrm>
                        <a:off x="933450" y="3789040"/>
                        <a:ext cx="175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Elipse 2">
            <a:extLst>
              <a:ext uri="{FF2B5EF4-FFF2-40B4-BE49-F238E27FC236}">
                <a16:creationId xmlns:a16="http://schemas.microsoft.com/office/drawing/2014/main" id="{51E9C499-5C4C-08D3-114C-33B15DE0C897}"/>
              </a:ext>
            </a:extLst>
          </p:cNvPr>
          <p:cNvSpPr/>
          <p:nvPr/>
        </p:nvSpPr>
        <p:spPr bwMode="auto">
          <a:xfrm>
            <a:off x="2109873" y="4113125"/>
            <a:ext cx="360040" cy="30251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7" name="Elipse 6">
            <a:extLst>
              <a:ext uri="{FF2B5EF4-FFF2-40B4-BE49-F238E27FC236}">
                <a16:creationId xmlns:a16="http://schemas.microsoft.com/office/drawing/2014/main" id="{9BF02FDE-9F9D-0214-87C4-35B74798DF8E}"/>
              </a:ext>
            </a:extLst>
          </p:cNvPr>
          <p:cNvSpPr/>
          <p:nvPr/>
        </p:nvSpPr>
        <p:spPr bwMode="auto">
          <a:xfrm>
            <a:off x="1711215" y="5106792"/>
            <a:ext cx="360040" cy="30251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8" name="Rectangle 2">
            <a:extLst>
              <a:ext uri="{FF2B5EF4-FFF2-40B4-BE49-F238E27FC236}">
                <a16:creationId xmlns:a16="http://schemas.microsoft.com/office/drawing/2014/main" id="{BAD7E231-13E6-4E64-D886-D5809E0D9A54}"/>
              </a:ext>
            </a:extLst>
          </p:cNvPr>
          <p:cNvSpPr txBox="1">
            <a:spLocks noChangeArrowheads="1"/>
          </p:cNvSpPr>
          <p:nvPr/>
        </p:nvSpPr>
        <p:spPr bwMode="auto">
          <a:xfrm>
            <a:off x="304800" y="609600"/>
            <a:ext cx="8458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3200">
                <a:solidFill>
                  <a:srgbClr val="FF3300"/>
                </a:solidFill>
                <a:effectLst>
                  <a:outerShdw blurRad="38100" dist="38100" dir="2700000" algn="tl">
                    <a:srgbClr val="C0C0C0"/>
                  </a:outerShdw>
                </a:effectLst>
                <a:latin typeface="Comic Sans MS" pitchFamily="66" charset="0"/>
              </a:defRPr>
            </a:lvl9pPr>
          </a:lstStyle>
          <a:p>
            <a:pPr eaLnBrk="1" hangingPunct="1">
              <a:defRPr/>
            </a:pPr>
            <a:r>
              <a:rPr lang="pt-BR" dirty="0">
                <a:latin typeface="Tahoma" panose="020B0604030504040204" pitchFamily="34" charset="0"/>
              </a:rPr>
              <a:t>Independência das Amostras</a:t>
            </a:r>
            <a:endParaRPr lang="pt-BR" kern="0" dirty="0">
              <a:latin typeface="Tahoma" panose="020B0604030504040204" pitchFamily="34" charset="0"/>
            </a:endParaRPr>
          </a:p>
        </p:txBody>
      </p:sp>
    </p:spTree>
    <p:extLst>
      <p:ext uri="{BB962C8B-B14F-4D97-AF65-F5344CB8AC3E}">
        <p14:creationId xmlns:p14="http://schemas.microsoft.com/office/powerpoint/2010/main" val="218458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upo 14"/>
          <p:cNvGrpSpPr>
            <a:grpSpLocks/>
          </p:cNvGrpSpPr>
          <p:nvPr/>
        </p:nvGrpSpPr>
        <p:grpSpPr bwMode="auto">
          <a:xfrm>
            <a:off x="1547813" y="2564904"/>
            <a:ext cx="2520950" cy="2797949"/>
            <a:chOff x="5435600" y="1700213"/>
            <a:chExt cx="2520950" cy="2797949"/>
          </a:xfrm>
        </p:grpSpPr>
        <p:pic>
          <p:nvPicPr>
            <p:cNvPr id="236"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1700213"/>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Retângulo 7"/>
            <p:cNvSpPr>
              <a:spLocks noChangeArrowheads="1"/>
            </p:cNvSpPr>
            <p:nvPr/>
          </p:nvSpPr>
          <p:spPr bwMode="auto">
            <a:xfrm>
              <a:off x="6189205" y="4221163"/>
              <a:ext cx="101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a:t>
              </a:r>
            </a:p>
          </p:txBody>
        </p:sp>
      </p:grpSp>
      <p:sp>
        <p:nvSpPr>
          <p:cNvPr id="191490" name="Rectangle 2"/>
          <p:cNvSpPr>
            <a:spLocks noGrp="1" noChangeArrowheads="1"/>
          </p:cNvSpPr>
          <p:nvPr>
            <p:ph type="title"/>
          </p:nvPr>
        </p:nvSpPr>
        <p:spPr/>
        <p:txBody>
          <a:bodyPr/>
          <a:lstStyle/>
          <a:p>
            <a:pPr eaLnBrk="1" hangingPunct="1">
              <a:defRPr/>
            </a:pPr>
            <a:r>
              <a:rPr lang="pt-BR" dirty="0"/>
              <a:t>Índice </a:t>
            </a:r>
            <a:r>
              <a:rPr lang="pt-BR" dirty="0" err="1"/>
              <a:t>Kappa</a:t>
            </a:r>
            <a:r>
              <a:rPr lang="pt-BR" dirty="0"/>
              <a:t> – Exemplo 3</a:t>
            </a:r>
          </a:p>
        </p:txBody>
      </p:sp>
      <p:grpSp>
        <p:nvGrpSpPr>
          <p:cNvPr id="28675" name="Grupo 13"/>
          <p:cNvGrpSpPr>
            <a:grpSpLocks/>
          </p:cNvGrpSpPr>
          <p:nvPr/>
        </p:nvGrpSpPr>
        <p:grpSpPr bwMode="auto">
          <a:xfrm>
            <a:off x="5291138" y="2564904"/>
            <a:ext cx="2519362" cy="2797949"/>
            <a:chOff x="1692275" y="1700213"/>
            <a:chExt cx="2519363" cy="2797949"/>
          </a:xfrm>
        </p:grpSpPr>
        <p:pic>
          <p:nvPicPr>
            <p:cNvPr id="28903"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700213"/>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04" name="Retângulo 6"/>
            <p:cNvSpPr>
              <a:spLocks noChangeArrowheads="1"/>
            </p:cNvSpPr>
            <p:nvPr/>
          </p:nvSpPr>
          <p:spPr bwMode="auto">
            <a:xfrm>
              <a:off x="2520116" y="4221163"/>
              <a:ext cx="862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grpSp>
      <p:sp>
        <p:nvSpPr>
          <p:cNvPr id="4" name="Espaço Reservado para Número de Slide 3"/>
          <p:cNvSpPr>
            <a:spLocks noGrp="1"/>
          </p:cNvSpPr>
          <p:nvPr>
            <p:ph type="sldNum" sz="quarter" idx="12"/>
          </p:nvPr>
        </p:nvSpPr>
        <p:spPr/>
        <p:txBody>
          <a:bodyPr/>
          <a:lstStyle/>
          <a:p>
            <a:pPr>
              <a:defRPr/>
            </a:pPr>
            <a:fld id="{A9FA7BBE-32B2-426B-AA23-4B0C3C002A7A}" type="slidenum">
              <a:rPr lang="pt-BR"/>
              <a:pPr>
                <a:defRPr/>
              </a:pPr>
              <a:t>39</a:t>
            </a:fld>
            <a:endParaRPr lang="pt-BR"/>
          </a:p>
        </p:txBody>
      </p:sp>
      <p:sp>
        <p:nvSpPr>
          <p:cNvPr id="234" name="Text Box 64"/>
          <p:cNvSpPr txBox="1">
            <a:spLocks noChangeArrowheads="1"/>
          </p:cNvSpPr>
          <p:nvPr/>
        </p:nvSpPr>
        <p:spPr bwMode="auto">
          <a:xfrm>
            <a:off x="490804" y="1412776"/>
            <a:ext cx="8207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latin typeface="Tahoma" panose="020B0604030504040204" pitchFamily="34" charset="0"/>
              </a:rPr>
              <a:t>Avalie se a classificação abaixo apresenta </a:t>
            </a:r>
            <a:r>
              <a:rPr lang="pt-BR" altLang="pt-BR" sz="1600" dirty="0" err="1">
                <a:latin typeface="Tahoma" panose="020B0604030504040204" pitchFamily="34" charset="0"/>
              </a:rPr>
              <a:t>Kappa</a:t>
            </a:r>
            <a:r>
              <a:rPr lang="pt-BR" altLang="pt-BR" sz="1600" dirty="0">
                <a:latin typeface="Tahoma" panose="020B0604030504040204" pitchFamily="34" charset="0"/>
              </a:rPr>
              <a:t> superior a 0,7, considerando-se a existência de uma referência que recobre toda a área classificada.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4" t="3552" r="3176" b="3983"/>
          <a:stretch/>
        </p:blipFill>
        <p:spPr bwMode="auto">
          <a:xfrm>
            <a:off x="4860000" y="2710800"/>
            <a:ext cx="3240000" cy="30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CaixaDeTexto 13"/>
          <p:cNvSpPr txBox="1">
            <a:spLocks noChangeArrowheads="1"/>
          </p:cNvSpPr>
          <p:nvPr/>
        </p:nvSpPr>
        <p:spPr bwMode="auto">
          <a:xfrm>
            <a:off x="611188" y="1773238"/>
            <a:ext cx="8064500" cy="51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1" hangingPunct="1">
              <a:lnSpc>
                <a:spcPct val="200000"/>
              </a:lnSpc>
              <a:spcBef>
                <a:spcPts val="1200"/>
              </a:spcBef>
            </a:pPr>
            <a:r>
              <a:rPr lang="pt-BR" altLang="pt-BR" sz="1600" dirty="0">
                <a:latin typeface="Tahoma" panose="020B0604030504040204" pitchFamily="34" charset="0"/>
              </a:rPr>
              <a:t>Pixel a pixel ou por região</a:t>
            </a:r>
          </a:p>
        </p:txBody>
      </p:sp>
      <p:sp>
        <p:nvSpPr>
          <p:cNvPr id="107522" name="Rectangle 2"/>
          <p:cNvSpPr>
            <a:spLocks noGrp="1" noChangeArrowheads="1"/>
          </p:cNvSpPr>
          <p:nvPr>
            <p:ph type="title"/>
          </p:nvPr>
        </p:nvSpPr>
        <p:spPr/>
        <p:txBody>
          <a:bodyPr/>
          <a:lstStyle/>
          <a:p>
            <a:pPr eaLnBrk="1" hangingPunct="1">
              <a:defRPr/>
            </a:pPr>
            <a:r>
              <a:rPr lang="pt-BR" dirty="0"/>
              <a:t>Tipos de Classificação</a:t>
            </a:r>
          </a:p>
        </p:txBody>
      </p:sp>
      <p:sp>
        <p:nvSpPr>
          <p:cNvPr id="2" name="Espaço Reservado para Número de Slide 1"/>
          <p:cNvSpPr>
            <a:spLocks noGrp="1"/>
          </p:cNvSpPr>
          <p:nvPr>
            <p:ph type="sldNum" sz="quarter" idx="12"/>
          </p:nvPr>
        </p:nvSpPr>
        <p:spPr/>
        <p:txBody>
          <a:bodyPr/>
          <a:lstStyle/>
          <a:p>
            <a:pPr>
              <a:defRPr/>
            </a:pPr>
            <a:fld id="{F2F7E390-A0C7-4400-A23B-8CBD9FAF2948}" type="slidenum">
              <a:rPr lang="pt-BR"/>
              <a:pPr>
                <a:defRPr/>
              </a:pPr>
              <a:t>4</a:t>
            </a:fld>
            <a:endParaRPr lang="pt-BR"/>
          </a:p>
        </p:txBody>
      </p:sp>
      <p:pic>
        <p:nvPicPr>
          <p:cNvPr id="5837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3210" r="3153" b="4308"/>
          <a:stretch/>
        </p:blipFill>
        <p:spPr bwMode="auto">
          <a:xfrm>
            <a:off x="4860000" y="2710800"/>
            <a:ext cx="3240000" cy="309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210" r="3153" b="4308"/>
          <a:stretch/>
        </p:blipFill>
        <p:spPr bwMode="auto">
          <a:xfrm>
            <a:off x="1115616" y="2708920"/>
            <a:ext cx="3240000" cy="309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upo 15"/>
          <p:cNvGrpSpPr/>
          <p:nvPr/>
        </p:nvGrpSpPr>
        <p:grpSpPr>
          <a:xfrm>
            <a:off x="1115616" y="2716158"/>
            <a:ext cx="3240000" cy="3093982"/>
            <a:chOff x="1115616" y="2716158"/>
            <a:chExt cx="3240000" cy="3093982"/>
          </a:xfrm>
        </p:grpSpPr>
        <p:grpSp>
          <p:nvGrpSpPr>
            <p:cNvPr id="99" name="Grupo 98"/>
            <p:cNvGrpSpPr/>
            <p:nvPr/>
          </p:nvGrpSpPr>
          <p:grpSpPr>
            <a:xfrm>
              <a:off x="1115616" y="2716158"/>
              <a:ext cx="3214458" cy="3093982"/>
              <a:chOff x="1115616" y="2919014"/>
              <a:chExt cx="3240000" cy="432048"/>
            </a:xfrm>
          </p:grpSpPr>
          <p:cxnSp>
            <p:nvCxnSpPr>
              <p:cNvPr id="100" name="Conector reto 99"/>
              <p:cNvCxnSpPr/>
              <p:nvPr/>
            </p:nvCxnSpPr>
            <p:spPr bwMode="auto">
              <a:xfrm>
                <a:off x="1115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1" name="Conector reto 100"/>
              <p:cNvCxnSpPr/>
              <p:nvPr/>
            </p:nvCxnSpPr>
            <p:spPr bwMode="auto">
              <a:xfrm>
                <a:off x="12168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2" name="Conector reto 101"/>
              <p:cNvCxnSpPr/>
              <p:nvPr/>
            </p:nvCxnSpPr>
            <p:spPr bwMode="auto">
              <a:xfrm>
                <a:off x="13181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3" name="Conector reto 102"/>
              <p:cNvCxnSpPr/>
              <p:nvPr/>
            </p:nvCxnSpPr>
            <p:spPr bwMode="auto">
              <a:xfrm>
                <a:off x="14193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4" name="Conector reto 103"/>
              <p:cNvCxnSpPr/>
              <p:nvPr/>
            </p:nvCxnSpPr>
            <p:spPr bwMode="auto">
              <a:xfrm>
                <a:off x="1520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5" name="Conector reto 104"/>
              <p:cNvCxnSpPr/>
              <p:nvPr/>
            </p:nvCxnSpPr>
            <p:spPr bwMode="auto">
              <a:xfrm>
                <a:off x="16218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6" name="Conector reto 105"/>
              <p:cNvCxnSpPr/>
              <p:nvPr/>
            </p:nvCxnSpPr>
            <p:spPr bwMode="auto">
              <a:xfrm>
                <a:off x="17231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7" name="Conector reto 106"/>
              <p:cNvCxnSpPr/>
              <p:nvPr/>
            </p:nvCxnSpPr>
            <p:spPr bwMode="auto">
              <a:xfrm>
                <a:off x="18243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8" name="Conector reto 107"/>
              <p:cNvCxnSpPr/>
              <p:nvPr/>
            </p:nvCxnSpPr>
            <p:spPr bwMode="auto">
              <a:xfrm>
                <a:off x="1925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9" name="Conector reto 108"/>
              <p:cNvCxnSpPr/>
              <p:nvPr/>
            </p:nvCxnSpPr>
            <p:spPr bwMode="auto">
              <a:xfrm>
                <a:off x="20268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0" name="Conector reto 109"/>
              <p:cNvCxnSpPr/>
              <p:nvPr/>
            </p:nvCxnSpPr>
            <p:spPr bwMode="auto">
              <a:xfrm>
                <a:off x="21281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1" name="Conector reto 110"/>
              <p:cNvCxnSpPr/>
              <p:nvPr/>
            </p:nvCxnSpPr>
            <p:spPr bwMode="auto">
              <a:xfrm>
                <a:off x="22293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2" name="Conector reto 111"/>
              <p:cNvCxnSpPr/>
              <p:nvPr/>
            </p:nvCxnSpPr>
            <p:spPr bwMode="auto">
              <a:xfrm>
                <a:off x="2330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3" name="Conector reto 112"/>
              <p:cNvCxnSpPr/>
              <p:nvPr/>
            </p:nvCxnSpPr>
            <p:spPr bwMode="auto">
              <a:xfrm>
                <a:off x="24318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4" name="Conector reto 113"/>
              <p:cNvCxnSpPr/>
              <p:nvPr/>
            </p:nvCxnSpPr>
            <p:spPr bwMode="auto">
              <a:xfrm>
                <a:off x="25331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5" name="Conector reto 114"/>
              <p:cNvCxnSpPr/>
              <p:nvPr/>
            </p:nvCxnSpPr>
            <p:spPr bwMode="auto">
              <a:xfrm>
                <a:off x="26343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6" name="Conector reto 115"/>
              <p:cNvCxnSpPr/>
              <p:nvPr/>
            </p:nvCxnSpPr>
            <p:spPr bwMode="auto">
              <a:xfrm>
                <a:off x="2735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7" name="Conector reto 116"/>
              <p:cNvCxnSpPr/>
              <p:nvPr/>
            </p:nvCxnSpPr>
            <p:spPr bwMode="auto">
              <a:xfrm>
                <a:off x="28368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8" name="Conector reto 117"/>
              <p:cNvCxnSpPr/>
              <p:nvPr/>
            </p:nvCxnSpPr>
            <p:spPr bwMode="auto">
              <a:xfrm>
                <a:off x="29381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9" name="Conector reto 118"/>
              <p:cNvCxnSpPr/>
              <p:nvPr/>
            </p:nvCxnSpPr>
            <p:spPr bwMode="auto">
              <a:xfrm>
                <a:off x="30393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0" name="Conector reto 119"/>
              <p:cNvCxnSpPr/>
              <p:nvPr/>
            </p:nvCxnSpPr>
            <p:spPr bwMode="auto">
              <a:xfrm>
                <a:off x="3140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1" name="Conector reto 120"/>
              <p:cNvCxnSpPr/>
              <p:nvPr/>
            </p:nvCxnSpPr>
            <p:spPr bwMode="auto">
              <a:xfrm>
                <a:off x="32418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2" name="Conector reto 121"/>
              <p:cNvCxnSpPr/>
              <p:nvPr/>
            </p:nvCxnSpPr>
            <p:spPr bwMode="auto">
              <a:xfrm>
                <a:off x="33431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3" name="Conector reto 122"/>
              <p:cNvCxnSpPr/>
              <p:nvPr/>
            </p:nvCxnSpPr>
            <p:spPr bwMode="auto">
              <a:xfrm>
                <a:off x="34443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4" name="Conector reto 123"/>
              <p:cNvCxnSpPr/>
              <p:nvPr/>
            </p:nvCxnSpPr>
            <p:spPr bwMode="auto">
              <a:xfrm>
                <a:off x="3545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5" name="Conector reto 124"/>
              <p:cNvCxnSpPr/>
              <p:nvPr/>
            </p:nvCxnSpPr>
            <p:spPr bwMode="auto">
              <a:xfrm>
                <a:off x="36468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6" name="Conector reto 125"/>
              <p:cNvCxnSpPr/>
              <p:nvPr/>
            </p:nvCxnSpPr>
            <p:spPr bwMode="auto">
              <a:xfrm>
                <a:off x="37481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7" name="Conector reto 126"/>
              <p:cNvCxnSpPr/>
              <p:nvPr/>
            </p:nvCxnSpPr>
            <p:spPr bwMode="auto">
              <a:xfrm>
                <a:off x="38493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8" name="Conector reto 127"/>
              <p:cNvCxnSpPr/>
              <p:nvPr/>
            </p:nvCxnSpPr>
            <p:spPr bwMode="auto">
              <a:xfrm>
                <a:off x="3950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9" name="Conector reto 128"/>
              <p:cNvCxnSpPr/>
              <p:nvPr/>
            </p:nvCxnSpPr>
            <p:spPr bwMode="auto">
              <a:xfrm>
                <a:off x="40518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0" name="Conector reto 129"/>
              <p:cNvCxnSpPr/>
              <p:nvPr/>
            </p:nvCxnSpPr>
            <p:spPr bwMode="auto">
              <a:xfrm>
                <a:off x="41531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1" name="Conector reto 130"/>
              <p:cNvCxnSpPr/>
              <p:nvPr/>
            </p:nvCxnSpPr>
            <p:spPr bwMode="auto">
              <a:xfrm>
                <a:off x="425436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2" name="Conector reto 131"/>
              <p:cNvCxnSpPr/>
              <p:nvPr/>
            </p:nvCxnSpPr>
            <p:spPr bwMode="auto">
              <a:xfrm>
                <a:off x="4355616" y="2919014"/>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33" name="Grupo 132"/>
            <p:cNvGrpSpPr/>
            <p:nvPr/>
          </p:nvGrpSpPr>
          <p:grpSpPr>
            <a:xfrm>
              <a:off x="1115616" y="2730988"/>
              <a:ext cx="3240000" cy="3025763"/>
              <a:chOff x="1115616" y="2723750"/>
              <a:chExt cx="3240000" cy="3025763"/>
            </a:xfrm>
          </p:grpSpPr>
          <p:cxnSp>
            <p:nvCxnSpPr>
              <p:cNvPr id="134" name="Conector reto 133"/>
              <p:cNvCxnSpPr/>
              <p:nvPr/>
            </p:nvCxnSpPr>
            <p:spPr bwMode="auto">
              <a:xfrm rot="5400000">
                <a:off x="2735616" y="1103750"/>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5" name="Conector reto 134"/>
              <p:cNvCxnSpPr/>
              <p:nvPr/>
            </p:nvCxnSpPr>
            <p:spPr bwMode="auto">
              <a:xfrm rot="5400000">
                <a:off x="2735616" y="1204670"/>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6" name="Conector reto 135"/>
              <p:cNvCxnSpPr/>
              <p:nvPr/>
            </p:nvCxnSpPr>
            <p:spPr bwMode="auto">
              <a:xfrm rot="5400000">
                <a:off x="2735616" y="1305589"/>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7" name="Conector reto 136"/>
              <p:cNvCxnSpPr/>
              <p:nvPr/>
            </p:nvCxnSpPr>
            <p:spPr bwMode="auto">
              <a:xfrm rot="5400000">
                <a:off x="2735616" y="1406509"/>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8" name="Conector reto 137"/>
              <p:cNvCxnSpPr/>
              <p:nvPr/>
            </p:nvCxnSpPr>
            <p:spPr bwMode="auto">
              <a:xfrm rot="5400000">
                <a:off x="2735616" y="1507428"/>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9" name="Conector reto 138"/>
              <p:cNvCxnSpPr/>
              <p:nvPr/>
            </p:nvCxnSpPr>
            <p:spPr bwMode="auto">
              <a:xfrm rot="5400000">
                <a:off x="2735616" y="1608348"/>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0" name="Conector reto 139"/>
              <p:cNvCxnSpPr/>
              <p:nvPr/>
            </p:nvCxnSpPr>
            <p:spPr bwMode="auto">
              <a:xfrm rot="5400000">
                <a:off x="2735616" y="1709268"/>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1" name="Conector reto 140"/>
              <p:cNvCxnSpPr/>
              <p:nvPr/>
            </p:nvCxnSpPr>
            <p:spPr bwMode="auto">
              <a:xfrm rot="5400000">
                <a:off x="2735616" y="1810187"/>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2" name="Conector reto 141"/>
              <p:cNvCxnSpPr/>
              <p:nvPr/>
            </p:nvCxnSpPr>
            <p:spPr bwMode="auto">
              <a:xfrm rot="5400000">
                <a:off x="2735616" y="1911107"/>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3" name="Conector reto 142"/>
              <p:cNvCxnSpPr/>
              <p:nvPr/>
            </p:nvCxnSpPr>
            <p:spPr bwMode="auto">
              <a:xfrm rot="5400000">
                <a:off x="2735616" y="2012026"/>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4" name="Conector reto 143"/>
              <p:cNvCxnSpPr/>
              <p:nvPr/>
            </p:nvCxnSpPr>
            <p:spPr bwMode="auto">
              <a:xfrm rot="5400000">
                <a:off x="2735616" y="2112946"/>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5" name="Conector reto 144"/>
              <p:cNvCxnSpPr/>
              <p:nvPr/>
            </p:nvCxnSpPr>
            <p:spPr bwMode="auto">
              <a:xfrm rot="5400000">
                <a:off x="2735616" y="2213865"/>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6" name="Conector reto 145"/>
              <p:cNvCxnSpPr/>
              <p:nvPr/>
            </p:nvCxnSpPr>
            <p:spPr bwMode="auto">
              <a:xfrm rot="5400000">
                <a:off x="2735616" y="2314785"/>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7" name="Conector reto 146"/>
              <p:cNvCxnSpPr/>
              <p:nvPr/>
            </p:nvCxnSpPr>
            <p:spPr bwMode="auto">
              <a:xfrm rot="5400000">
                <a:off x="2735616" y="2415705"/>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8" name="Conector reto 147"/>
              <p:cNvCxnSpPr/>
              <p:nvPr/>
            </p:nvCxnSpPr>
            <p:spPr bwMode="auto">
              <a:xfrm rot="5400000">
                <a:off x="2735616" y="2516624"/>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9" name="Conector reto 148"/>
              <p:cNvCxnSpPr/>
              <p:nvPr/>
            </p:nvCxnSpPr>
            <p:spPr bwMode="auto">
              <a:xfrm rot="5400000">
                <a:off x="2735616" y="2617544"/>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0" name="Conector reto 149"/>
              <p:cNvCxnSpPr/>
              <p:nvPr/>
            </p:nvCxnSpPr>
            <p:spPr bwMode="auto">
              <a:xfrm rot="5400000">
                <a:off x="2735616" y="2718463"/>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1" name="Conector reto 150"/>
              <p:cNvCxnSpPr/>
              <p:nvPr/>
            </p:nvCxnSpPr>
            <p:spPr bwMode="auto">
              <a:xfrm rot="5400000">
                <a:off x="2735616" y="2819383"/>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2" name="Conector reto 151"/>
              <p:cNvCxnSpPr/>
              <p:nvPr/>
            </p:nvCxnSpPr>
            <p:spPr bwMode="auto">
              <a:xfrm rot="5400000">
                <a:off x="2735616" y="2920303"/>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3" name="Conector reto 152"/>
              <p:cNvCxnSpPr/>
              <p:nvPr/>
            </p:nvCxnSpPr>
            <p:spPr bwMode="auto">
              <a:xfrm rot="5400000">
                <a:off x="2735616" y="3021222"/>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4" name="Conector reto 153"/>
              <p:cNvCxnSpPr/>
              <p:nvPr/>
            </p:nvCxnSpPr>
            <p:spPr bwMode="auto">
              <a:xfrm rot="5400000">
                <a:off x="2735616" y="3122142"/>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5" name="Conector reto 154"/>
              <p:cNvCxnSpPr/>
              <p:nvPr/>
            </p:nvCxnSpPr>
            <p:spPr bwMode="auto">
              <a:xfrm rot="5400000">
                <a:off x="2735616" y="3223061"/>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6" name="Conector reto 155"/>
              <p:cNvCxnSpPr/>
              <p:nvPr/>
            </p:nvCxnSpPr>
            <p:spPr bwMode="auto">
              <a:xfrm rot="5400000">
                <a:off x="2735616" y="3323981"/>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7" name="Conector reto 156"/>
              <p:cNvCxnSpPr/>
              <p:nvPr/>
            </p:nvCxnSpPr>
            <p:spPr bwMode="auto">
              <a:xfrm rot="5400000">
                <a:off x="2735616" y="3424900"/>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8" name="Conector reto 157"/>
              <p:cNvCxnSpPr/>
              <p:nvPr/>
            </p:nvCxnSpPr>
            <p:spPr bwMode="auto">
              <a:xfrm rot="5400000">
                <a:off x="2735616" y="3525820"/>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9" name="Conector reto 158"/>
              <p:cNvCxnSpPr/>
              <p:nvPr/>
            </p:nvCxnSpPr>
            <p:spPr bwMode="auto">
              <a:xfrm rot="5400000">
                <a:off x="2735616" y="3626740"/>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0" name="Conector reto 159"/>
              <p:cNvCxnSpPr/>
              <p:nvPr/>
            </p:nvCxnSpPr>
            <p:spPr bwMode="auto">
              <a:xfrm rot="5400000">
                <a:off x="2735616" y="3727659"/>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1" name="Conector reto 160"/>
              <p:cNvCxnSpPr/>
              <p:nvPr/>
            </p:nvCxnSpPr>
            <p:spPr bwMode="auto">
              <a:xfrm rot="5400000">
                <a:off x="2735616" y="3828579"/>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2" name="Conector reto 161"/>
              <p:cNvCxnSpPr/>
              <p:nvPr/>
            </p:nvCxnSpPr>
            <p:spPr bwMode="auto">
              <a:xfrm rot="5400000">
                <a:off x="2735616" y="3929498"/>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3" name="Conector reto 162"/>
              <p:cNvCxnSpPr/>
              <p:nvPr/>
            </p:nvCxnSpPr>
            <p:spPr bwMode="auto">
              <a:xfrm rot="5400000">
                <a:off x="2735616" y="4030418"/>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4" name="Conector reto 163"/>
              <p:cNvCxnSpPr/>
              <p:nvPr/>
            </p:nvCxnSpPr>
            <p:spPr bwMode="auto">
              <a:xfrm rot="5400000">
                <a:off x="2735616" y="4129513"/>
                <a:ext cx="0" cy="3240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sp>
        <p:nvSpPr>
          <p:cNvPr id="165" name="Retângulo 164"/>
          <p:cNvSpPr/>
          <p:nvPr/>
        </p:nvSpPr>
        <p:spPr bwMode="auto">
          <a:xfrm>
            <a:off x="2618912" y="4244970"/>
            <a:ext cx="106883" cy="10345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Tree>
    <p:extLst>
      <p:ext uri="{BB962C8B-B14F-4D97-AF65-F5344CB8AC3E}">
        <p14:creationId xmlns:p14="http://schemas.microsoft.com/office/powerpoint/2010/main" val="162657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upo 14"/>
          <p:cNvGrpSpPr>
            <a:grpSpLocks/>
          </p:cNvGrpSpPr>
          <p:nvPr/>
        </p:nvGrpSpPr>
        <p:grpSpPr bwMode="auto">
          <a:xfrm>
            <a:off x="1043608" y="1352550"/>
            <a:ext cx="2520950" cy="2797949"/>
            <a:chOff x="5435600" y="1700213"/>
            <a:chExt cx="2520950" cy="2797949"/>
          </a:xfrm>
        </p:grpSpPr>
        <p:pic>
          <p:nvPicPr>
            <p:cNvPr id="28901"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1700213"/>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02" name="Retângulo 7"/>
            <p:cNvSpPr>
              <a:spLocks noChangeArrowheads="1"/>
            </p:cNvSpPr>
            <p:nvPr/>
          </p:nvSpPr>
          <p:spPr bwMode="auto">
            <a:xfrm>
              <a:off x="6189205" y="4221163"/>
              <a:ext cx="101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a:t>
              </a:r>
            </a:p>
          </p:txBody>
        </p:sp>
      </p:grpSp>
      <p:grpSp>
        <p:nvGrpSpPr>
          <p:cNvPr id="234" name="Grupo 13"/>
          <p:cNvGrpSpPr>
            <a:grpSpLocks/>
          </p:cNvGrpSpPr>
          <p:nvPr/>
        </p:nvGrpSpPr>
        <p:grpSpPr bwMode="auto">
          <a:xfrm>
            <a:off x="4067944" y="1352550"/>
            <a:ext cx="2519362" cy="2797949"/>
            <a:chOff x="1692275" y="1700213"/>
            <a:chExt cx="2519363" cy="2797949"/>
          </a:xfrm>
        </p:grpSpPr>
        <p:pic>
          <p:nvPicPr>
            <p:cNvPr id="235"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700213"/>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Retângulo 6"/>
            <p:cNvSpPr>
              <a:spLocks noChangeArrowheads="1"/>
            </p:cNvSpPr>
            <p:nvPr/>
          </p:nvSpPr>
          <p:spPr bwMode="auto">
            <a:xfrm>
              <a:off x="2520116" y="4221163"/>
              <a:ext cx="862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grpSp>
      <p:sp>
        <p:nvSpPr>
          <p:cNvPr id="191490" name="Rectangle 2"/>
          <p:cNvSpPr>
            <a:spLocks noGrp="1" noChangeArrowheads="1"/>
          </p:cNvSpPr>
          <p:nvPr>
            <p:ph type="title"/>
          </p:nvPr>
        </p:nvSpPr>
        <p:spPr/>
        <p:txBody>
          <a:bodyPr/>
          <a:lstStyle/>
          <a:p>
            <a:pPr eaLnBrk="1" hangingPunct="1">
              <a:defRPr/>
            </a:pPr>
            <a:r>
              <a:rPr lang="pt-BR" dirty="0"/>
              <a:t>Índice </a:t>
            </a:r>
            <a:r>
              <a:rPr lang="pt-BR" dirty="0" err="1"/>
              <a:t>Kappa</a:t>
            </a:r>
            <a:r>
              <a:rPr lang="pt-BR" dirty="0"/>
              <a:t> – Exemplo 3</a:t>
            </a:r>
          </a:p>
        </p:txBody>
      </p:sp>
      <p:graphicFrame>
        <p:nvGraphicFramePr>
          <p:cNvPr id="9" name="Tabela 8"/>
          <p:cNvGraphicFramePr>
            <a:graphicFrameLocks noGrp="1"/>
          </p:cNvGraphicFramePr>
          <p:nvPr/>
        </p:nvGraphicFramePr>
        <p:xfrm>
          <a:off x="5150896" y="4281264"/>
          <a:ext cx="3597568" cy="1524000"/>
        </p:xfrm>
        <a:graphic>
          <a:graphicData uri="http://schemas.openxmlformats.org/drawingml/2006/table">
            <a:tbl>
              <a:tblPr/>
              <a:tblGrid>
                <a:gridCol w="321568">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190500">
                <a:tc>
                  <a:txBody>
                    <a:bodyPr/>
                    <a:lstStyle/>
                    <a:p>
                      <a:pPr algn="l" fontAlgn="b"/>
                      <a:endParaRPr lang="pt-BR"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pt-BR"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pt-BR" sz="1050" b="0" i="0" u="none" strike="noStrike" dirty="0">
                          <a:solidFill>
                            <a:srgbClr val="000000"/>
                          </a:solidFill>
                          <a:latin typeface="Tahoma" panose="020B0604030504040204" pitchFamily="34" charset="0"/>
                        </a:rPr>
                        <a:t>REFERÊNCIA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1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endParaRPr lang="pt-BR" sz="11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pt-BR"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FF0000"/>
                          </a:solidFill>
                          <a:latin typeface="Calibri"/>
                        </a:rPr>
                        <a:t>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pt-BR" sz="1100" b="0" i="0" u="none" strike="noStrike">
                          <a:solidFill>
                            <a:srgbClr val="FFFF00"/>
                          </a:solidFill>
                          <a:latin typeface="Calibri"/>
                        </a:rPr>
                        <a:t>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pt-BR" sz="1100" b="0" i="0" u="none" strike="noStrike">
                          <a:solidFill>
                            <a:srgbClr val="00B050"/>
                          </a:solidFill>
                          <a:latin typeface="Calibri"/>
                        </a:rPr>
                        <a:t>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pt-BR" sz="1100" b="0" i="0" u="none" strike="noStrike" dirty="0">
                          <a:solidFill>
                            <a:srgbClr val="0070C0"/>
                          </a:solidFill>
                          <a:latin typeface="Calibri"/>
                        </a:rPr>
                        <a:t>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pt-BR" sz="1100" b="0" i="0" u="none" strike="noStrike" dirty="0">
                          <a:solidFill>
                            <a:srgbClr val="BFBFBF"/>
                          </a:solidFill>
                          <a:latin typeface="Calibri"/>
                        </a:rPr>
                        <a:t>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pt-BR" sz="1100" b="0" i="1" u="none" strike="noStrike" dirty="0" err="1">
                          <a:solidFill>
                            <a:srgbClr val="000000"/>
                          </a:solidFill>
                          <a:latin typeface="Times New Roman" pitchFamily="18" charset="0"/>
                          <a:cs typeface="Times New Roman" pitchFamily="18" charset="0"/>
                        </a:rPr>
                        <a:t>n</a:t>
                      </a:r>
                      <a:r>
                        <a:rPr lang="pt-BR" sz="1100" b="0" i="1" u="none" strike="noStrike" baseline="-25000" dirty="0" err="1">
                          <a:solidFill>
                            <a:srgbClr val="000000"/>
                          </a:solidFill>
                          <a:latin typeface="Times New Roman" pitchFamily="18" charset="0"/>
                          <a:cs typeface="Times New Roman" pitchFamily="18" charset="0"/>
                        </a:rPr>
                        <a:t>it</a:t>
                      </a:r>
                      <a:endParaRPr lang="pt-BR" sz="1100" b="0" i="1" u="none" strike="noStrike" baseline="-25000"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rowSpan="5">
                  <a:txBody>
                    <a:bodyPr/>
                    <a:lstStyle/>
                    <a:p>
                      <a:pPr algn="ctr" fontAlgn="ctr"/>
                      <a:r>
                        <a:rPr lang="pt-BR" sz="1050" b="0" i="0" u="none" strike="noStrike" dirty="0">
                          <a:solidFill>
                            <a:srgbClr val="000000"/>
                          </a:solidFill>
                          <a:latin typeface="Tahoma" panose="020B0604030504040204" pitchFamily="34" charset="0"/>
                        </a:rPr>
                        <a:t>CLASSIF.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FF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pt-BR" sz="1100" b="0" i="0" u="none" strike="noStrike" dirty="0">
                          <a:solidFill>
                            <a:srgbClr val="000000"/>
                          </a:solidFill>
                          <a:latin typeface="Times New Roman" pitchFamily="18" charset="0"/>
                          <a:cs typeface="Times New Roman" pitchFamily="18" charset="0"/>
                        </a:rPr>
                        <a:t>360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Times New Roman" pitchFamily="18" charset="0"/>
                          <a:cs typeface="Times New Roman" pitchFamily="18"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a:solidFill>
                            <a:srgbClr val="000000"/>
                          </a:solidFill>
                          <a:latin typeface="Times New Roman" pitchFamily="18" charset="0"/>
                          <a:cs typeface="Times New Roman" pitchFamily="18" charset="0"/>
                        </a:rPr>
                        <a:t>110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vMerge="1">
                  <a:txBody>
                    <a:bodyPr/>
                    <a:lstStyle/>
                    <a:p>
                      <a:endParaRPr lang="pt-BR"/>
                    </a:p>
                  </a:txBody>
                  <a:tcPr/>
                </a:tc>
                <a:tc>
                  <a:txBody>
                    <a:bodyPr/>
                    <a:lstStyle/>
                    <a:p>
                      <a:pPr algn="ctr" fontAlgn="b"/>
                      <a:r>
                        <a:rPr lang="pt-BR" sz="1100" b="0" i="0" u="none" strike="noStrike" dirty="0">
                          <a:solidFill>
                            <a:srgbClr val="FFFF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pt-BR" sz="1100" b="0" i="0" u="none" strike="noStrike" dirty="0">
                          <a:solidFill>
                            <a:srgbClr val="000000"/>
                          </a:solidFill>
                          <a:latin typeface="Times New Roman" pitchFamily="18" charset="0"/>
                          <a:cs typeface="Times New Roman" pitchFamily="18"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410</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latin typeface="Times New Roman" pitchFamily="18" charset="0"/>
                          <a:cs typeface="Times New Roman" pitchFamily="18" charset="0"/>
                        </a:rPr>
                        <a:t>0</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70</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0500">
                <a:tc vMerge="1">
                  <a:txBody>
                    <a:bodyPr/>
                    <a:lstStyle/>
                    <a:p>
                      <a:endParaRPr lang="pt-BR"/>
                    </a:p>
                  </a:txBody>
                  <a:tcPr/>
                </a:tc>
                <a:tc>
                  <a:txBody>
                    <a:bodyPr/>
                    <a:lstStyle/>
                    <a:p>
                      <a:pPr algn="ctr" fontAlgn="b"/>
                      <a:r>
                        <a:rPr lang="pt-BR" sz="1100" b="0" i="0" u="none" strike="noStrike" dirty="0">
                          <a:solidFill>
                            <a:srgbClr val="00B05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b"/>
                      <a:r>
                        <a:rPr lang="pt-BR" sz="1100" b="0" i="0" u="none" strike="noStrike" dirty="0">
                          <a:solidFill>
                            <a:srgbClr val="000000"/>
                          </a:solidFill>
                          <a:latin typeface="Times New Roman" pitchFamily="18" charset="0"/>
                          <a:cs typeface="Times New Roman" pitchFamily="18"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latin typeface="Times New Roman" pitchFamily="18" charset="0"/>
                          <a:cs typeface="Times New Roman" pitchFamily="18" charset="0"/>
                        </a:rPr>
                        <a:t>90</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390</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0</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50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90500">
                <a:tc vMerge="1">
                  <a:txBody>
                    <a:bodyPr/>
                    <a:lstStyle/>
                    <a:p>
                      <a:endParaRPr lang="pt-BR"/>
                    </a:p>
                  </a:txBody>
                  <a:tcPr/>
                </a:tc>
                <a:tc>
                  <a:txBody>
                    <a:bodyPr/>
                    <a:lstStyle/>
                    <a:p>
                      <a:pPr algn="ctr" fontAlgn="b"/>
                      <a:r>
                        <a:rPr lang="pt-BR" sz="1100" b="0" i="0" u="none" strike="noStrike" dirty="0">
                          <a:solidFill>
                            <a:srgbClr val="0070C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fontAlgn="b"/>
                      <a:r>
                        <a:rPr lang="pt-BR" sz="1100" b="0" i="0" u="none" strike="noStrike" dirty="0">
                          <a:solidFill>
                            <a:srgbClr val="000000"/>
                          </a:solidFill>
                          <a:latin typeface="Times New Roman" pitchFamily="18" charset="0"/>
                          <a:cs typeface="Times New Roman" pitchFamily="18" charset="0"/>
                        </a:rPr>
                        <a:t>80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latin typeface="Times New Roman" pitchFamily="18" charset="0"/>
                          <a:cs typeface="Times New Roman" pitchFamily="18" charset="0"/>
                        </a:rPr>
                        <a:t>0</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latin typeface="Times New Roman" pitchFamily="18" charset="0"/>
                          <a:cs typeface="Times New Roman" pitchFamily="18" charset="0"/>
                        </a:rPr>
                        <a:t>0</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370</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0500">
                <a:tc vMerge="1">
                  <a:txBody>
                    <a:bodyPr/>
                    <a:lstStyle/>
                    <a:p>
                      <a:endParaRPr lang="pt-BR"/>
                    </a:p>
                  </a:txBody>
                  <a:tcPr/>
                </a:tc>
                <a:tc>
                  <a:txBody>
                    <a:bodyPr/>
                    <a:lstStyle/>
                    <a:p>
                      <a:pPr algn="ctr" fontAlgn="b"/>
                      <a:r>
                        <a:rPr lang="pt-BR" sz="1100" b="0" i="0" u="none" strike="noStrike" dirty="0">
                          <a:solidFill>
                            <a:srgbClr val="BFBFBF"/>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pt-BR" sz="1100" b="0" i="0" u="none" strike="noStrike" dirty="0">
                          <a:solidFill>
                            <a:srgbClr val="000000"/>
                          </a:solidFill>
                          <a:latin typeface="Times New Roman" pitchFamily="18" charset="0"/>
                          <a:cs typeface="Times New Roman" pitchFamily="18" charset="0"/>
                        </a:rPr>
                        <a:t>60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Times New Roman" pitchFamily="18" charset="0"/>
                          <a:cs typeface="Times New Roman" pitchFamily="18" charset="0"/>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latin typeface="Times New Roman" pitchFamily="18" charset="0"/>
                          <a:cs typeface="Times New Roman" pitchFamily="18" charset="0"/>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60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450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endParaRPr lang="pt-BR"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1" u="none" strike="noStrike" dirty="0" err="1">
                          <a:solidFill>
                            <a:srgbClr val="000000"/>
                          </a:solidFill>
                          <a:latin typeface="Times New Roman" pitchFamily="18" charset="0"/>
                          <a:cs typeface="Times New Roman" pitchFamily="18" charset="0"/>
                        </a:rPr>
                        <a:t>n</a:t>
                      </a:r>
                      <a:r>
                        <a:rPr lang="pt-BR" sz="1100" b="0" i="1" u="none" strike="noStrike" baseline="-25000" dirty="0" err="1">
                          <a:solidFill>
                            <a:srgbClr val="000000"/>
                          </a:solidFill>
                          <a:latin typeface="Times New Roman" pitchFamily="18" charset="0"/>
                          <a:cs typeface="Times New Roman" pitchFamily="18" charset="0"/>
                        </a:rPr>
                        <a:t>ti</a:t>
                      </a:r>
                      <a:endParaRPr lang="pt-BR" sz="1100" b="0" i="1" u="none" strike="noStrike" baseline="-25000"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500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500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500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500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500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latin typeface="Times New Roman" pitchFamily="18" charset="0"/>
                          <a:cs typeface="Times New Roman" pitchFamily="18" charset="0"/>
                        </a:rPr>
                        <a:t>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90697" name="Object 233"/>
          <p:cNvGraphicFramePr>
            <a:graphicFrameLocks noChangeAspect="1"/>
          </p:cNvGraphicFramePr>
          <p:nvPr/>
        </p:nvGraphicFramePr>
        <p:xfrm>
          <a:off x="179388" y="5022850"/>
          <a:ext cx="1158875" cy="350838"/>
        </p:xfrm>
        <a:graphic>
          <a:graphicData uri="http://schemas.openxmlformats.org/presentationml/2006/ole">
            <mc:AlternateContent xmlns:mc="http://schemas.openxmlformats.org/markup-compatibility/2006">
              <mc:Choice xmlns:v="urn:schemas-microsoft-com:vml" Requires="v">
                <p:oleObj name="Equation" r:id="rId4" imgW="710891" imgH="215806" progId="Equation.DSMT4">
                  <p:embed/>
                </p:oleObj>
              </mc:Choice>
              <mc:Fallback>
                <p:oleObj name="Equation" r:id="rId4" imgW="710891" imgH="215806" progId="Equation.DSMT4">
                  <p:embed/>
                  <p:pic>
                    <p:nvPicPr>
                      <p:cNvPr id="190697" name="Object 2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022850"/>
                        <a:ext cx="11588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0699" name="Object 235"/>
          <p:cNvGraphicFramePr>
            <a:graphicFrameLocks noChangeAspect="1"/>
          </p:cNvGraphicFramePr>
          <p:nvPr/>
        </p:nvGraphicFramePr>
        <p:xfrm>
          <a:off x="179388" y="5381625"/>
          <a:ext cx="1925637" cy="350838"/>
        </p:xfrm>
        <a:graphic>
          <a:graphicData uri="http://schemas.openxmlformats.org/presentationml/2006/ole">
            <mc:AlternateContent xmlns:mc="http://schemas.openxmlformats.org/markup-compatibility/2006">
              <mc:Choice xmlns:v="urn:schemas-microsoft-com:vml" Requires="v">
                <p:oleObj name="Equation" r:id="rId6" imgW="1180588" imgH="215806" progId="Equation.DSMT4">
                  <p:embed/>
                </p:oleObj>
              </mc:Choice>
              <mc:Fallback>
                <p:oleObj name="Equation" r:id="rId6" imgW="1180588" imgH="215806" progId="Equation.DSMT4">
                  <p:embed/>
                  <p:pic>
                    <p:nvPicPr>
                      <p:cNvPr id="190699" name="Object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5381625"/>
                        <a:ext cx="19256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0701" name="Object 237"/>
          <p:cNvGraphicFramePr>
            <a:graphicFrameLocks noChangeAspect="1"/>
          </p:cNvGraphicFramePr>
          <p:nvPr/>
        </p:nvGraphicFramePr>
        <p:xfrm>
          <a:off x="179388" y="4125913"/>
          <a:ext cx="1181100" cy="742950"/>
        </p:xfrm>
        <a:graphic>
          <a:graphicData uri="http://schemas.openxmlformats.org/presentationml/2006/ole">
            <mc:AlternateContent xmlns:mc="http://schemas.openxmlformats.org/markup-compatibility/2006">
              <mc:Choice xmlns:v="urn:schemas-microsoft-com:vml" Requires="v">
                <p:oleObj name="Equation" r:id="rId8" imgW="723586" imgH="457002" progId="Equation.DSMT4">
                  <p:embed/>
                </p:oleObj>
              </mc:Choice>
              <mc:Fallback>
                <p:oleObj name="Equation" r:id="rId8" imgW="723586" imgH="457002" progId="Equation.DSMT4">
                  <p:embed/>
                  <p:pic>
                    <p:nvPicPr>
                      <p:cNvPr id="190701" name="Object 2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4125913"/>
                        <a:ext cx="11811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38"/>
          <p:cNvGraphicFramePr>
            <a:graphicFrameLocks noChangeAspect="1"/>
          </p:cNvGraphicFramePr>
          <p:nvPr/>
        </p:nvGraphicFramePr>
        <p:xfrm>
          <a:off x="2554288" y="5360988"/>
          <a:ext cx="2005012" cy="371475"/>
        </p:xfrm>
        <a:graphic>
          <a:graphicData uri="http://schemas.openxmlformats.org/presentationml/2006/ole">
            <mc:AlternateContent xmlns:mc="http://schemas.openxmlformats.org/markup-compatibility/2006">
              <mc:Choice xmlns:v="urn:schemas-microsoft-com:vml" Requires="v">
                <p:oleObj name="Equation" r:id="rId10" imgW="1231366" imgH="228501" progId="Equation.DSMT4">
                  <p:embed/>
                </p:oleObj>
              </mc:Choice>
              <mc:Fallback>
                <p:oleObj name="Equation" r:id="rId10" imgW="1231366" imgH="228501" progId="Equation.DSMT4">
                  <p:embed/>
                  <p:pic>
                    <p:nvPicPr>
                      <p:cNvPr id="17" name="Object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4288" y="5360988"/>
                        <a:ext cx="20050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238"/>
          <p:cNvGraphicFramePr>
            <a:graphicFrameLocks noChangeAspect="1"/>
          </p:cNvGraphicFramePr>
          <p:nvPr/>
        </p:nvGraphicFramePr>
        <p:xfrm>
          <a:off x="2554288" y="4540250"/>
          <a:ext cx="1303337" cy="722313"/>
        </p:xfrm>
        <a:graphic>
          <a:graphicData uri="http://schemas.openxmlformats.org/presentationml/2006/ole">
            <mc:AlternateContent xmlns:mc="http://schemas.openxmlformats.org/markup-compatibility/2006">
              <mc:Choice xmlns:v="urn:schemas-microsoft-com:vml" Requires="v">
                <p:oleObj name="Equation" r:id="rId12" imgW="799753" imgH="444307" progId="Equation.DSMT4">
                  <p:embed/>
                </p:oleObj>
              </mc:Choice>
              <mc:Fallback>
                <p:oleObj name="Equation" r:id="rId12" imgW="799753" imgH="444307" progId="Equation.DSMT4">
                  <p:embed/>
                  <p:pic>
                    <p:nvPicPr>
                      <p:cNvPr id="2" name="Object 2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4288" y="4540250"/>
                        <a:ext cx="13033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40"/>
          <p:cNvGraphicFramePr>
            <a:graphicFrameLocks noChangeAspect="1"/>
          </p:cNvGraphicFramePr>
          <p:nvPr/>
        </p:nvGraphicFramePr>
        <p:xfrm>
          <a:off x="3851275" y="4673600"/>
          <a:ext cx="1033463" cy="330200"/>
        </p:xfrm>
        <a:graphic>
          <a:graphicData uri="http://schemas.openxmlformats.org/presentationml/2006/ole">
            <mc:AlternateContent xmlns:mc="http://schemas.openxmlformats.org/markup-compatibility/2006">
              <mc:Choice xmlns:v="urn:schemas-microsoft-com:vml" Requires="v">
                <p:oleObj name="Equation" r:id="rId14" imgW="634725" imgH="203112" progId="Equation.DSMT4">
                  <p:embed/>
                </p:oleObj>
              </mc:Choice>
              <mc:Fallback>
                <p:oleObj name="Equation" r:id="rId14" imgW="634725" imgH="203112" progId="Equation.DSMT4">
                  <p:embed/>
                  <p:pic>
                    <p:nvPicPr>
                      <p:cNvPr id="3" name="Object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1275" y="4673600"/>
                        <a:ext cx="10334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64"/>
          <p:cNvSpPr txBox="1">
            <a:spLocks noChangeArrowheads="1"/>
          </p:cNvSpPr>
          <p:nvPr/>
        </p:nvSpPr>
        <p:spPr bwMode="auto">
          <a:xfrm>
            <a:off x="117475" y="5961063"/>
            <a:ext cx="820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Conclusão: rejeita-se </a:t>
            </a:r>
            <a:r>
              <a:rPr lang="pt-BR" altLang="pt-BR" sz="1600" dirty="0">
                <a:latin typeface="Times New Roman" charset="0"/>
                <a:cs typeface="Times New Roman" charset="0"/>
              </a:rPr>
              <a:t>H</a:t>
            </a:r>
            <a:r>
              <a:rPr lang="pt-BR" altLang="pt-BR" sz="1600" baseline="-25000" dirty="0">
                <a:latin typeface="Times New Roman" charset="0"/>
                <a:cs typeface="Times New Roman" charset="0"/>
              </a:rPr>
              <a:t>0</a:t>
            </a:r>
            <a:r>
              <a:rPr lang="pt-BR" altLang="pt-BR" sz="1600" dirty="0">
                <a:latin typeface="Tahoma" panose="020B0604030504040204" pitchFamily="34" charset="0"/>
              </a:rPr>
              <a:t> com 5% de significância, ou seja, o </a:t>
            </a:r>
            <a:r>
              <a:rPr lang="pt-BR" altLang="pt-BR" sz="1600" dirty="0" err="1">
                <a:latin typeface="Tahoma" panose="020B0604030504040204" pitchFamily="34" charset="0"/>
              </a:rPr>
              <a:t>kappa</a:t>
            </a:r>
            <a:r>
              <a:rPr lang="pt-BR" altLang="pt-BR" sz="1600" dirty="0">
                <a:latin typeface="Tahoma" panose="020B0604030504040204" pitchFamily="34" charset="0"/>
              </a:rPr>
              <a:t> dessa classificação é maior que 0,7.</a:t>
            </a:r>
          </a:p>
        </p:txBody>
      </p:sp>
      <p:sp>
        <p:nvSpPr>
          <p:cNvPr id="21" name="Elipse 20"/>
          <p:cNvSpPr>
            <a:spLocks noChangeArrowheads="1"/>
          </p:cNvSpPr>
          <p:nvPr/>
        </p:nvSpPr>
        <p:spPr bwMode="auto">
          <a:xfrm>
            <a:off x="8234363" y="5537200"/>
            <a:ext cx="576262" cy="36036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28" name="Text Box 64"/>
          <p:cNvSpPr txBox="1">
            <a:spLocks noChangeArrowheads="1"/>
          </p:cNvSpPr>
          <p:nvPr/>
        </p:nvSpPr>
        <p:spPr bwMode="auto">
          <a:xfrm>
            <a:off x="117475" y="6451600"/>
            <a:ext cx="8207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solidFill>
                  <a:srgbClr val="FF0000"/>
                </a:solidFill>
                <a:latin typeface="Tahoma" panose="020B0604030504040204" pitchFamily="34" charset="0"/>
              </a:rPr>
              <a:t>(esta conclusão pode estar equivocada pois desconsiderou a dependência espacial)</a:t>
            </a:r>
          </a:p>
        </p:txBody>
      </p:sp>
      <p:grpSp>
        <p:nvGrpSpPr>
          <p:cNvPr id="7" name="Grupo 6"/>
          <p:cNvGrpSpPr>
            <a:grpSpLocks/>
          </p:cNvGrpSpPr>
          <p:nvPr/>
        </p:nvGrpSpPr>
        <p:grpSpPr bwMode="auto">
          <a:xfrm>
            <a:off x="327025" y="5973763"/>
            <a:ext cx="8074025" cy="554037"/>
            <a:chOff x="327720" y="5973763"/>
            <a:chExt cx="8073330" cy="554454"/>
          </a:xfrm>
        </p:grpSpPr>
        <p:cxnSp>
          <p:nvCxnSpPr>
            <p:cNvPr id="28691" name="Conector reto 4"/>
            <p:cNvCxnSpPr>
              <a:cxnSpLocks noChangeShapeType="1"/>
            </p:cNvCxnSpPr>
            <p:nvPr/>
          </p:nvCxnSpPr>
          <p:spPr bwMode="auto">
            <a:xfrm>
              <a:off x="327720" y="5973763"/>
              <a:ext cx="8073330" cy="55445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8692" name="Conector reto 230"/>
            <p:cNvCxnSpPr>
              <a:cxnSpLocks noChangeShapeType="1"/>
            </p:cNvCxnSpPr>
            <p:nvPr/>
          </p:nvCxnSpPr>
          <p:spPr bwMode="auto">
            <a:xfrm flipH="1">
              <a:off x="327720" y="5973763"/>
              <a:ext cx="8073330" cy="554454"/>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4" name="Espaço Reservado para Número de Slide 3"/>
          <p:cNvSpPr>
            <a:spLocks noGrp="1"/>
          </p:cNvSpPr>
          <p:nvPr>
            <p:ph type="sldNum" sz="quarter" idx="12"/>
          </p:nvPr>
        </p:nvSpPr>
        <p:spPr/>
        <p:txBody>
          <a:bodyPr/>
          <a:lstStyle/>
          <a:p>
            <a:pPr>
              <a:defRPr/>
            </a:pPr>
            <a:fld id="{A9FA7BBE-32B2-426B-AA23-4B0C3C002A7A}" type="slidenum">
              <a:rPr lang="pt-BR"/>
              <a:pPr>
                <a:defRPr/>
              </a:pPr>
              <a:t>40</a:t>
            </a:fld>
            <a:endParaRPr lang="pt-BR"/>
          </a:p>
        </p:txBody>
      </p:sp>
      <p:sp>
        <p:nvSpPr>
          <p:cNvPr id="233" name="Text Box 242"/>
          <p:cNvSpPr txBox="1">
            <a:spLocks noChangeArrowheads="1"/>
          </p:cNvSpPr>
          <p:nvPr/>
        </p:nvSpPr>
        <p:spPr bwMode="auto">
          <a:xfrm>
            <a:off x="2472271" y="4176270"/>
            <a:ext cx="30304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Se </a:t>
            </a:r>
            <a:r>
              <a:rPr lang="pt-BR" altLang="pt-BR" sz="1600" dirty="0">
                <a:latin typeface="Times New Roman" panose="02020603050405020304" pitchFamily="18" charset="0"/>
                <a:cs typeface="Times New Roman" panose="02020603050405020304" pitchFamily="18" charset="0"/>
              </a:rPr>
              <a:t>H</a:t>
            </a:r>
            <a:r>
              <a:rPr lang="pt-BR" altLang="pt-BR" sz="1600" baseline="-25000" dirty="0">
                <a:latin typeface="Times New Roman" panose="02020603050405020304" pitchFamily="18" charset="0"/>
                <a:cs typeface="Times New Roman" panose="02020603050405020304" pitchFamily="18" charset="0"/>
              </a:rPr>
              <a:t>0</a:t>
            </a:r>
            <a:r>
              <a:rPr lang="pt-BR" altLang="pt-BR" sz="1600" dirty="0">
                <a:latin typeface="Tahoma" panose="020B0604030504040204" pitchFamily="34" charset="0"/>
              </a:rPr>
              <a:t> for verdadeira, então:</a:t>
            </a:r>
          </a:p>
        </p:txBody>
      </p:sp>
      <p:sp>
        <p:nvSpPr>
          <p:cNvPr id="237" name="Text Box 64"/>
          <p:cNvSpPr txBox="1">
            <a:spLocks noChangeArrowheads="1"/>
          </p:cNvSpPr>
          <p:nvPr/>
        </p:nvSpPr>
        <p:spPr bwMode="auto">
          <a:xfrm>
            <a:off x="6804248" y="2484185"/>
            <a:ext cx="19442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95250" indent="-95250" eaLnBrk="1" hangingPunct="1">
              <a:spcBef>
                <a:spcPct val="0"/>
              </a:spcBef>
              <a:buFontTx/>
              <a:buNone/>
            </a:pPr>
            <a:r>
              <a:rPr lang="pt-BR" altLang="pt-BR" sz="1600" dirty="0">
                <a:latin typeface="Tahoma" panose="020B0604030504040204" pitchFamily="34" charset="0"/>
              </a:rPr>
              <a:t>Selecionando-se todos os pontos...</a:t>
            </a:r>
          </a:p>
        </p:txBody>
      </p:sp>
      <p:pic>
        <p:nvPicPr>
          <p:cNvPr id="5" name="Imagem 4">
            <a:extLst>
              <a:ext uri="{FF2B5EF4-FFF2-40B4-BE49-F238E27FC236}">
                <a16:creationId xmlns:a16="http://schemas.microsoft.com/office/drawing/2014/main" id="{6285CD3F-3D86-8111-C3BE-BA6E8BECAC4E}"/>
              </a:ext>
            </a:extLst>
          </p:cNvPr>
          <p:cNvPicPr>
            <a:picLocks noChangeAspect="1"/>
          </p:cNvPicPr>
          <p:nvPr/>
        </p:nvPicPr>
        <p:blipFill>
          <a:blip r:embed="rId16"/>
          <a:stretch>
            <a:fillRect/>
          </a:stretch>
        </p:blipFill>
        <p:spPr>
          <a:xfrm>
            <a:off x="1043608" y="1352550"/>
            <a:ext cx="5543698" cy="2536156"/>
          </a:xfrm>
          <a:prstGeom prst="rect">
            <a:avLst/>
          </a:prstGeom>
        </p:spPr>
      </p:pic>
    </p:spTree>
    <p:extLst>
      <p:ext uri="{BB962C8B-B14F-4D97-AF65-F5344CB8AC3E}">
        <p14:creationId xmlns:p14="http://schemas.microsoft.com/office/powerpoint/2010/main" val="2617021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6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06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par>
                          <p:cTn id="53" fill="hold" nodeType="afterGroup">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animBg="1"/>
      <p:bldP spid="228" grpId="0" build="p"/>
      <p:bldP spid="233" grpId="0"/>
      <p:bldP spid="2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13"/>
          <p:cNvGrpSpPr>
            <a:grpSpLocks/>
          </p:cNvGrpSpPr>
          <p:nvPr/>
        </p:nvGrpSpPr>
        <p:grpSpPr bwMode="auto">
          <a:xfrm>
            <a:off x="1043608" y="1352550"/>
            <a:ext cx="2520950" cy="2797949"/>
            <a:chOff x="5435600" y="1700213"/>
            <a:chExt cx="2520950" cy="2797949"/>
          </a:xfrm>
        </p:grpSpPr>
        <p:pic>
          <p:nvPicPr>
            <p:cNvPr id="22"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1700213"/>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tângulo 7"/>
            <p:cNvSpPr>
              <a:spLocks noChangeArrowheads="1"/>
            </p:cNvSpPr>
            <p:nvPr/>
          </p:nvSpPr>
          <p:spPr bwMode="auto">
            <a:xfrm>
              <a:off x="6189205" y="4221163"/>
              <a:ext cx="101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a:t>
              </a:r>
            </a:p>
          </p:txBody>
        </p:sp>
      </p:grpSp>
      <p:sp>
        <p:nvSpPr>
          <p:cNvPr id="191490" name="Rectangle 2"/>
          <p:cNvSpPr>
            <a:spLocks noGrp="1" noChangeArrowheads="1"/>
          </p:cNvSpPr>
          <p:nvPr>
            <p:ph type="title"/>
          </p:nvPr>
        </p:nvSpPr>
        <p:spPr/>
        <p:txBody>
          <a:bodyPr/>
          <a:lstStyle/>
          <a:p>
            <a:pPr eaLnBrk="1" hangingPunct="1">
              <a:defRPr/>
            </a:pPr>
            <a:r>
              <a:rPr lang="pt-BR" dirty="0"/>
              <a:t>Índice </a:t>
            </a:r>
            <a:r>
              <a:rPr lang="pt-BR" dirty="0" err="1"/>
              <a:t>Kappa</a:t>
            </a:r>
            <a:r>
              <a:rPr lang="pt-BR" dirty="0"/>
              <a:t> – Exemplo 3</a:t>
            </a:r>
          </a:p>
        </p:txBody>
      </p:sp>
      <p:grpSp>
        <p:nvGrpSpPr>
          <p:cNvPr id="29699" name="Grupo 10"/>
          <p:cNvGrpSpPr>
            <a:grpSpLocks/>
          </p:cNvGrpSpPr>
          <p:nvPr/>
        </p:nvGrpSpPr>
        <p:grpSpPr bwMode="auto">
          <a:xfrm>
            <a:off x="4067944" y="1352550"/>
            <a:ext cx="2519362" cy="2797949"/>
            <a:chOff x="1692275" y="1700213"/>
            <a:chExt cx="2519363" cy="2797949"/>
          </a:xfrm>
        </p:grpSpPr>
        <p:pic>
          <p:nvPicPr>
            <p:cNvPr id="2971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700213"/>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Retângulo 6"/>
            <p:cNvSpPr>
              <a:spLocks noChangeArrowheads="1"/>
            </p:cNvSpPr>
            <p:nvPr/>
          </p:nvSpPr>
          <p:spPr bwMode="auto">
            <a:xfrm>
              <a:off x="2520116" y="4221163"/>
              <a:ext cx="862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grpSp>
      <p:graphicFrame>
        <p:nvGraphicFramePr>
          <p:cNvPr id="19" name="Object 233"/>
          <p:cNvGraphicFramePr>
            <a:graphicFrameLocks noChangeAspect="1"/>
          </p:cNvGraphicFramePr>
          <p:nvPr/>
        </p:nvGraphicFramePr>
        <p:xfrm>
          <a:off x="179388" y="5022850"/>
          <a:ext cx="1158875" cy="350838"/>
        </p:xfrm>
        <a:graphic>
          <a:graphicData uri="http://schemas.openxmlformats.org/presentationml/2006/ole">
            <mc:AlternateContent xmlns:mc="http://schemas.openxmlformats.org/markup-compatibility/2006">
              <mc:Choice xmlns:v="urn:schemas-microsoft-com:vml" Requires="v">
                <p:oleObj name="Equation" r:id="rId4" imgW="710891" imgH="215806" progId="Equation.DSMT4">
                  <p:embed/>
                </p:oleObj>
              </mc:Choice>
              <mc:Fallback>
                <p:oleObj name="Equation" r:id="rId4" imgW="710891" imgH="215806" progId="Equation.DSMT4">
                  <p:embed/>
                  <p:pic>
                    <p:nvPicPr>
                      <p:cNvPr id="19" name="Object 2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022850"/>
                        <a:ext cx="11588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35"/>
          <p:cNvGraphicFramePr>
            <a:graphicFrameLocks noChangeAspect="1"/>
          </p:cNvGraphicFramePr>
          <p:nvPr/>
        </p:nvGraphicFramePr>
        <p:xfrm>
          <a:off x="179388" y="5381625"/>
          <a:ext cx="1801812" cy="350838"/>
        </p:xfrm>
        <a:graphic>
          <a:graphicData uri="http://schemas.openxmlformats.org/presentationml/2006/ole">
            <mc:AlternateContent xmlns:mc="http://schemas.openxmlformats.org/markup-compatibility/2006">
              <mc:Choice xmlns:v="urn:schemas-microsoft-com:vml" Requires="v">
                <p:oleObj name="Equation" r:id="rId6" imgW="1104421" imgH="215806" progId="Equation.DSMT4">
                  <p:embed/>
                </p:oleObj>
              </mc:Choice>
              <mc:Fallback>
                <p:oleObj name="Equation" r:id="rId6" imgW="1104421" imgH="215806" progId="Equation.DSMT4">
                  <p:embed/>
                  <p:pic>
                    <p:nvPicPr>
                      <p:cNvPr id="20" name="Object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5381625"/>
                        <a:ext cx="18018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36"/>
          <p:cNvGraphicFramePr>
            <a:graphicFrameLocks noChangeAspect="1"/>
          </p:cNvGraphicFramePr>
          <p:nvPr/>
        </p:nvGraphicFramePr>
        <p:xfrm>
          <a:off x="2554288" y="5403850"/>
          <a:ext cx="1757362" cy="330200"/>
        </p:xfrm>
        <a:graphic>
          <a:graphicData uri="http://schemas.openxmlformats.org/presentationml/2006/ole">
            <mc:AlternateContent xmlns:mc="http://schemas.openxmlformats.org/markup-compatibility/2006">
              <mc:Choice xmlns:v="urn:schemas-microsoft-com:vml" Requires="v">
                <p:oleObj name="Equation" r:id="rId8" imgW="1079032" imgH="203112" progId="Equation.DSMT4">
                  <p:embed/>
                </p:oleObj>
              </mc:Choice>
              <mc:Fallback>
                <p:oleObj name="Equation" r:id="rId8" imgW="1079032" imgH="203112" progId="Equation.DSMT4">
                  <p:embed/>
                  <p:pic>
                    <p:nvPicPr>
                      <p:cNvPr id="24"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4288" y="5403850"/>
                        <a:ext cx="17573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4" name="Object 237"/>
          <p:cNvGraphicFramePr>
            <a:graphicFrameLocks noChangeAspect="1"/>
          </p:cNvGraphicFramePr>
          <p:nvPr/>
        </p:nvGraphicFramePr>
        <p:xfrm>
          <a:off x="179388" y="4125913"/>
          <a:ext cx="1181100" cy="742950"/>
        </p:xfrm>
        <a:graphic>
          <a:graphicData uri="http://schemas.openxmlformats.org/presentationml/2006/ole">
            <mc:AlternateContent xmlns:mc="http://schemas.openxmlformats.org/markup-compatibility/2006">
              <mc:Choice xmlns:v="urn:schemas-microsoft-com:vml" Requires="v">
                <p:oleObj name="Equation" r:id="rId10" imgW="723586" imgH="457002" progId="Equation.DSMT4">
                  <p:embed/>
                </p:oleObj>
              </mc:Choice>
              <mc:Fallback>
                <p:oleObj name="Equation" r:id="rId10" imgW="723586" imgH="457002" progId="Equation.DSMT4">
                  <p:embed/>
                  <p:pic>
                    <p:nvPicPr>
                      <p:cNvPr id="29704" name="Object 2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4125913"/>
                        <a:ext cx="11811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Tabela 27"/>
          <p:cNvGraphicFramePr>
            <a:graphicFrameLocks noGrp="1"/>
          </p:cNvGraphicFramePr>
          <p:nvPr/>
        </p:nvGraphicFramePr>
        <p:xfrm>
          <a:off x="5150896" y="4281264"/>
          <a:ext cx="3597568" cy="1524000"/>
        </p:xfrm>
        <a:graphic>
          <a:graphicData uri="http://schemas.openxmlformats.org/drawingml/2006/table">
            <a:tbl>
              <a:tblPr/>
              <a:tblGrid>
                <a:gridCol w="321568">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190500">
                <a:tc>
                  <a:txBody>
                    <a:bodyPr/>
                    <a:lstStyle/>
                    <a:p>
                      <a:pPr algn="l" fontAlgn="b"/>
                      <a:endParaRPr lang="pt-BR"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pt-BR"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pt-BR" sz="1050" b="0" i="0" u="none" strike="noStrike" dirty="0">
                          <a:solidFill>
                            <a:srgbClr val="000000"/>
                          </a:solidFill>
                          <a:latin typeface="Tahoma" panose="020B0604030504040204" pitchFamily="34" charset="0"/>
                        </a:rPr>
                        <a:t>REFERÊNCIA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1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endParaRPr lang="pt-BR" sz="11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pt-BR"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FF0000"/>
                          </a:solidFill>
                          <a:latin typeface="Calibri"/>
                        </a:rPr>
                        <a:t>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pt-BR" sz="1100" b="0" i="0" u="none" strike="noStrike">
                          <a:solidFill>
                            <a:srgbClr val="FFFF00"/>
                          </a:solidFill>
                          <a:latin typeface="Calibri"/>
                        </a:rPr>
                        <a:t>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pt-BR" sz="1100" b="0" i="0" u="none" strike="noStrike">
                          <a:solidFill>
                            <a:srgbClr val="00B050"/>
                          </a:solidFill>
                          <a:latin typeface="Calibri"/>
                        </a:rPr>
                        <a:t>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pt-BR" sz="1100" b="0" i="0" u="none" strike="noStrike" dirty="0">
                          <a:solidFill>
                            <a:srgbClr val="0070C0"/>
                          </a:solidFill>
                          <a:latin typeface="Calibri"/>
                        </a:rPr>
                        <a:t>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pt-BR" sz="1100" b="0" i="0" u="none" strike="noStrike" dirty="0">
                          <a:solidFill>
                            <a:srgbClr val="BFBFBF"/>
                          </a:solidFill>
                          <a:latin typeface="Calibri"/>
                        </a:rPr>
                        <a:t>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pt-BR" sz="1100" b="0" i="1" u="none" strike="noStrike" dirty="0" err="1">
                          <a:solidFill>
                            <a:srgbClr val="000000"/>
                          </a:solidFill>
                          <a:latin typeface="Times New Roman" pitchFamily="18" charset="0"/>
                          <a:cs typeface="Times New Roman" pitchFamily="18" charset="0"/>
                        </a:rPr>
                        <a:t>n</a:t>
                      </a:r>
                      <a:r>
                        <a:rPr lang="pt-BR" sz="1100" b="0" i="1" u="none" strike="noStrike" baseline="-25000" dirty="0" err="1">
                          <a:solidFill>
                            <a:srgbClr val="000000"/>
                          </a:solidFill>
                          <a:latin typeface="Times New Roman" pitchFamily="18" charset="0"/>
                          <a:cs typeface="Times New Roman" pitchFamily="18" charset="0"/>
                        </a:rPr>
                        <a:t>it</a:t>
                      </a:r>
                      <a:endParaRPr lang="pt-BR" sz="1100" b="0" i="1" u="none" strike="noStrike" baseline="-25000"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rowSpan="5">
                  <a:txBody>
                    <a:bodyPr/>
                    <a:lstStyle/>
                    <a:p>
                      <a:pPr algn="ctr" fontAlgn="ctr"/>
                      <a:r>
                        <a:rPr lang="pt-BR" sz="1050" b="0" i="0" u="none" strike="noStrike" dirty="0">
                          <a:solidFill>
                            <a:srgbClr val="000000"/>
                          </a:solidFill>
                          <a:latin typeface="Tahoma" panose="020B0604030504040204" pitchFamily="34" charset="0"/>
                        </a:rPr>
                        <a:t>CLASSIF.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FF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26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vMerge="1">
                  <a:txBody>
                    <a:bodyPr/>
                    <a:lstStyle/>
                    <a:p>
                      <a:endParaRPr lang="pt-BR"/>
                    </a:p>
                  </a:txBody>
                  <a:tcPr/>
                </a:tc>
                <a:tc>
                  <a:txBody>
                    <a:bodyPr/>
                    <a:lstStyle/>
                    <a:p>
                      <a:pPr algn="ctr" fontAlgn="b"/>
                      <a:r>
                        <a:rPr lang="pt-BR" sz="1100" b="0" i="0" u="none" strike="noStrike" dirty="0">
                          <a:solidFill>
                            <a:srgbClr val="FFFF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50</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8</a:t>
                      </a:r>
                    </a:p>
                  </a:txBody>
                  <a:tcPr marL="0" marR="0" marT="0" marB="0" anchor="b">
                    <a:lnL>
                      <a:noFill/>
                    </a:lnL>
                    <a:lnR>
                      <a:noFill/>
                    </a:lnR>
                    <a:lnT>
                      <a:noFill/>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0500">
                <a:tc vMerge="1">
                  <a:txBody>
                    <a:bodyPr/>
                    <a:lstStyle/>
                    <a:p>
                      <a:endParaRPr lang="pt-BR"/>
                    </a:p>
                  </a:txBody>
                  <a:tcPr/>
                </a:tc>
                <a:tc>
                  <a:txBody>
                    <a:bodyPr/>
                    <a:lstStyle/>
                    <a:p>
                      <a:pPr algn="ctr" fontAlgn="b"/>
                      <a:r>
                        <a:rPr lang="pt-BR" sz="1100" b="0" i="0" u="none" strike="noStrike" dirty="0">
                          <a:solidFill>
                            <a:srgbClr val="00B05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8</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35</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90500">
                <a:tc vMerge="1">
                  <a:txBody>
                    <a:bodyPr/>
                    <a:lstStyle/>
                    <a:p>
                      <a:endParaRPr lang="pt-BR"/>
                    </a:p>
                  </a:txBody>
                  <a:tcPr/>
                </a:tc>
                <a:tc>
                  <a:txBody>
                    <a:bodyPr/>
                    <a:lstStyle/>
                    <a:p>
                      <a:pPr algn="ctr" fontAlgn="b"/>
                      <a:r>
                        <a:rPr lang="pt-BR" sz="1100" b="0" i="0" u="none" strike="noStrike" dirty="0">
                          <a:solidFill>
                            <a:srgbClr val="0070C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14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33</a:t>
                      </a:r>
                    </a:p>
                  </a:txBody>
                  <a:tcPr marL="0" marR="0" marT="0" marB="0" anchor="b">
                    <a:lnL>
                      <a:noFill/>
                    </a:lnL>
                    <a:lnR>
                      <a:noFill/>
                    </a:lnR>
                    <a:lnT>
                      <a:noFill/>
                    </a:lnT>
                    <a:lnB>
                      <a:noFill/>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0500">
                <a:tc vMerge="1">
                  <a:txBody>
                    <a:bodyPr/>
                    <a:lstStyle/>
                    <a:p>
                      <a:endParaRPr lang="pt-BR"/>
                    </a:p>
                  </a:txBody>
                  <a:tcPr/>
                </a:tc>
                <a:tc>
                  <a:txBody>
                    <a:bodyPr/>
                    <a:lstStyle/>
                    <a:p>
                      <a:pPr algn="ctr" fontAlgn="b"/>
                      <a:r>
                        <a:rPr lang="pt-BR" sz="1100" b="0" i="0" u="none" strike="noStrike" dirty="0">
                          <a:solidFill>
                            <a:srgbClr val="BFBFBF"/>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53</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endParaRPr lang="pt-BR"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100" b="0" i="1" u="none" strike="noStrike" dirty="0" err="1">
                          <a:solidFill>
                            <a:srgbClr val="000000"/>
                          </a:solidFill>
                          <a:latin typeface="Times New Roman" pitchFamily="18" charset="0"/>
                          <a:cs typeface="Times New Roman" pitchFamily="18" charset="0"/>
                        </a:rPr>
                        <a:t>n</a:t>
                      </a:r>
                      <a:r>
                        <a:rPr lang="pt-BR" sz="1100" b="0" i="1" u="none" strike="noStrike" baseline="-25000" dirty="0" err="1">
                          <a:solidFill>
                            <a:srgbClr val="000000"/>
                          </a:solidFill>
                          <a:latin typeface="Times New Roman" pitchFamily="18" charset="0"/>
                          <a:cs typeface="Times New Roman" pitchFamily="18" charset="0"/>
                        </a:rPr>
                        <a:t>ti</a:t>
                      </a:r>
                      <a:endParaRPr lang="pt-BR" sz="1100" b="0" i="1" u="none" strike="noStrike" baseline="-25000"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46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43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44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Times New Roman" pitchFamily="18" charset="0"/>
                          <a:cs typeface="Times New Roman" pitchFamily="18" charset="0"/>
                        </a:rPr>
                        <a:t>59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effectLst/>
                          <a:latin typeface="Times New Roman" pitchFamily="18" charset="0"/>
                          <a:cs typeface="Times New Roman" pitchFamily="18" charset="0"/>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5" name="Object 238"/>
          <p:cNvGraphicFramePr>
            <a:graphicFrameLocks noChangeAspect="1"/>
          </p:cNvGraphicFramePr>
          <p:nvPr/>
        </p:nvGraphicFramePr>
        <p:xfrm>
          <a:off x="2554288" y="4540250"/>
          <a:ext cx="1303337" cy="722313"/>
        </p:xfrm>
        <a:graphic>
          <a:graphicData uri="http://schemas.openxmlformats.org/presentationml/2006/ole">
            <mc:AlternateContent xmlns:mc="http://schemas.openxmlformats.org/markup-compatibility/2006">
              <mc:Choice xmlns:v="urn:schemas-microsoft-com:vml" Requires="v">
                <p:oleObj name="Equation" r:id="rId12" imgW="799753" imgH="444307" progId="Equation.DSMT4">
                  <p:embed/>
                </p:oleObj>
              </mc:Choice>
              <mc:Fallback>
                <p:oleObj name="Equation" r:id="rId12" imgW="799753" imgH="444307" progId="Equation.DSMT4">
                  <p:embed/>
                  <p:pic>
                    <p:nvPicPr>
                      <p:cNvPr id="5" name="Object 2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4288" y="4540250"/>
                        <a:ext cx="13033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43"/>
          <p:cNvGraphicFramePr>
            <a:graphicFrameLocks noChangeAspect="1"/>
          </p:cNvGraphicFramePr>
          <p:nvPr/>
        </p:nvGraphicFramePr>
        <p:xfrm>
          <a:off x="3860800" y="4673600"/>
          <a:ext cx="1012825" cy="330200"/>
        </p:xfrm>
        <a:graphic>
          <a:graphicData uri="http://schemas.openxmlformats.org/presentationml/2006/ole">
            <mc:AlternateContent xmlns:mc="http://schemas.openxmlformats.org/markup-compatibility/2006">
              <mc:Choice xmlns:v="urn:schemas-microsoft-com:vml" Requires="v">
                <p:oleObj name="Equation" r:id="rId14" imgW="622030" imgH="203112" progId="Equation.DSMT4">
                  <p:embed/>
                </p:oleObj>
              </mc:Choice>
              <mc:Fallback>
                <p:oleObj name="Equation" r:id="rId14" imgW="622030" imgH="203112" progId="Equation.DSMT4">
                  <p:embed/>
                  <p:pic>
                    <p:nvPicPr>
                      <p:cNvPr id="6" name="Object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0800" y="4673600"/>
                        <a:ext cx="10128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etângulo 32"/>
          <p:cNvSpPr>
            <a:spLocks noChangeArrowheads="1"/>
          </p:cNvSpPr>
          <p:nvPr/>
        </p:nvSpPr>
        <p:spPr bwMode="auto">
          <a:xfrm>
            <a:off x="107950" y="5935663"/>
            <a:ext cx="8640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90600" indent="-9906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solidFill>
                  <a:srgbClr val="000000"/>
                </a:solidFill>
                <a:latin typeface="Tahoma" panose="020B0604030504040204" pitchFamily="34" charset="0"/>
              </a:rPr>
              <a:t>Conclusão: aceita-se </a:t>
            </a:r>
            <a:r>
              <a:rPr lang="pt-BR" altLang="pt-BR" sz="1600" dirty="0">
                <a:solidFill>
                  <a:srgbClr val="000000"/>
                </a:solidFill>
                <a:latin typeface="Times New Roman" charset="0"/>
                <a:cs typeface="Times New Roman" charset="0"/>
              </a:rPr>
              <a:t>H</a:t>
            </a:r>
            <a:r>
              <a:rPr lang="pt-BR" altLang="pt-BR" sz="1600" baseline="-25000" dirty="0">
                <a:solidFill>
                  <a:srgbClr val="000000"/>
                </a:solidFill>
                <a:latin typeface="Times New Roman" charset="0"/>
                <a:cs typeface="Times New Roman" charset="0"/>
              </a:rPr>
              <a:t>0</a:t>
            </a:r>
            <a:r>
              <a:rPr lang="pt-BR" altLang="pt-BR" sz="1600" dirty="0">
                <a:solidFill>
                  <a:srgbClr val="000000"/>
                </a:solidFill>
                <a:latin typeface="Tahoma" panose="020B0604030504040204" pitchFamily="34" charset="0"/>
              </a:rPr>
              <a:t>, ou seja, o valor de </a:t>
            </a:r>
            <a:r>
              <a:rPr lang="pt-BR" altLang="pt-BR" sz="1600" dirty="0" err="1">
                <a:solidFill>
                  <a:srgbClr val="000000"/>
                </a:solidFill>
                <a:latin typeface="Tahoma" panose="020B0604030504040204" pitchFamily="34" charset="0"/>
              </a:rPr>
              <a:t>kappa</a:t>
            </a:r>
            <a:r>
              <a:rPr lang="pt-BR" altLang="pt-BR" sz="1600" dirty="0">
                <a:solidFill>
                  <a:srgbClr val="000000"/>
                </a:solidFill>
                <a:latin typeface="Tahoma" panose="020B0604030504040204" pitchFamily="34" charset="0"/>
              </a:rPr>
              <a:t> observado não é significativamente (a 5%) maior que 0,7</a:t>
            </a:r>
            <a:endParaRPr lang="pt-BR" altLang="pt-BR" sz="1200" dirty="0">
              <a:latin typeface="Tahoma" panose="020B0604030504040204" pitchFamily="34" charset="0"/>
            </a:endParaRPr>
          </a:p>
        </p:txBody>
      </p:sp>
      <p:pic>
        <p:nvPicPr>
          <p:cNvPr id="29709" name="Picture 19"/>
          <p:cNvPicPr>
            <a:picLocks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1352550"/>
            <a:ext cx="25193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9"/>
          <p:cNvPicPr>
            <a:picLocks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944" y="1352550"/>
            <a:ext cx="25193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Número de Slide 1"/>
          <p:cNvSpPr>
            <a:spLocks noGrp="1"/>
          </p:cNvSpPr>
          <p:nvPr>
            <p:ph type="sldNum" sz="quarter" idx="12"/>
          </p:nvPr>
        </p:nvSpPr>
        <p:spPr/>
        <p:txBody>
          <a:bodyPr/>
          <a:lstStyle/>
          <a:p>
            <a:pPr>
              <a:defRPr/>
            </a:pPr>
            <a:fld id="{06A5D759-A28F-4126-A878-03E89F59B734}" type="slidenum">
              <a:rPr lang="pt-BR"/>
              <a:pPr>
                <a:defRPr/>
              </a:pPr>
              <a:t>41</a:t>
            </a:fld>
            <a:endParaRPr lang="pt-BR"/>
          </a:p>
        </p:txBody>
      </p:sp>
      <p:sp>
        <p:nvSpPr>
          <p:cNvPr id="27" name="Text Box 64"/>
          <p:cNvSpPr txBox="1">
            <a:spLocks noChangeArrowheads="1"/>
          </p:cNvSpPr>
          <p:nvPr/>
        </p:nvSpPr>
        <p:spPr bwMode="auto">
          <a:xfrm>
            <a:off x="6804248" y="2484185"/>
            <a:ext cx="19442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95250" indent="-95250" eaLnBrk="1" hangingPunct="1">
              <a:spcBef>
                <a:spcPct val="0"/>
              </a:spcBef>
              <a:buFontTx/>
              <a:buNone/>
            </a:pPr>
            <a:r>
              <a:rPr lang="pt-BR" altLang="pt-BR" sz="1600" dirty="0">
                <a:latin typeface="Tahoma" panose="020B0604030504040204" pitchFamily="34" charset="0"/>
              </a:rPr>
              <a:t>Selecionando-se 250 pontos...</a:t>
            </a:r>
          </a:p>
        </p:txBody>
      </p:sp>
      <p:sp>
        <p:nvSpPr>
          <p:cNvPr id="29" name="Text Box 242"/>
          <p:cNvSpPr txBox="1">
            <a:spLocks noChangeArrowheads="1"/>
          </p:cNvSpPr>
          <p:nvPr/>
        </p:nvSpPr>
        <p:spPr bwMode="auto">
          <a:xfrm>
            <a:off x="2472271" y="4176270"/>
            <a:ext cx="30304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Se </a:t>
            </a:r>
            <a:r>
              <a:rPr lang="pt-BR" altLang="pt-BR" sz="1600" dirty="0">
                <a:latin typeface="Times New Roman" panose="02020603050405020304" pitchFamily="18" charset="0"/>
                <a:cs typeface="Times New Roman" panose="02020603050405020304" pitchFamily="18" charset="0"/>
              </a:rPr>
              <a:t>H</a:t>
            </a:r>
            <a:r>
              <a:rPr lang="pt-BR" altLang="pt-BR" sz="1600" baseline="-25000" dirty="0">
                <a:latin typeface="Times New Roman" panose="02020603050405020304" pitchFamily="18" charset="0"/>
                <a:cs typeface="Times New Roman" panose="02020603050405020304" pitchFamily="18" charset="0"/>
              </a:rPr>
              <a:t>0</a:t>
            </a:r>
            <a:r>
              <a:rPr lang="pt-BR" altLang="pt-BR" sz="1600" dirty="0">
                <a:latin typeface="Tahoma" panose="020B0604030504040204" pitchFamily="34" charset="0"/>
              </a:rPr>
              <a:t> for verdadeira, então: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9"/>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5"/>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27"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Índice </a:t>
            </a:r>
            <a:r>
              <a:rPr lang="pt-BR" dirty="0" err="1"/>
              <a:t>Kappa</a:t>
            </a:r>
            <a:r>
              <a:rPr lang="pt-BR" dirty="0"/>
              <a:t> – Exemplo 4</a:t>
            </a:r>
          </a:p>
        </p:txBody>
      </p:sp>
      <p:sp>
        <p:nvSpPr>
          <p:cNvPr id="18" name="Text Box 11"/>
          <p:cNvSpPr txBox="1">
            <a:spLocks noChangeArrowheads="1"/>
          </p:cNvSpPr>
          <p:nvPr/>
        </p:nvSpPr>
        <p:spPr bwMode="auto">
          <a:xfrm>
            <a:off x="-1" y="6550025"/>
            <a:ext cx="28501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latin typeface="Tahoma" panose="020B0604030504040204" pitchFamily="34" charset="0"/>
              </a:rPr>
              <a:t>(ver kappaSimulacao.xlsx)</a:t>
            </a:r>
          </a:p>
        </p:txBody>
      </p:sp>
      <p:graphicFrame>
        <p:nvGraphicFramePr>
          <p:cNvPr id="30726" name="Object 237"/>
          <p:cNvGraphicFramePr>
            <a:graphicFrameLocks noChangeAspect="1"/>
          </p:cNvGraphicFramePr>
          <p:nvPr/>
        </p:nvGraphicFramePr>
        <p:xfrm>
          <a:off x="179388" y="4125913"/>
          <a:ext cx="1181100" cy="742950"/>
        </p:xfrm>
        <a:graphic>
          <a:graphicData uri="http://schemas.openxmlformats.org/presentationml/2006/ole">
            <mc:AlternateContent xmlns:mc="http://schemas.openxmlformats.org/markup-compatibility/2006">
              <mc:Choice xmlns:v="urn:schemas-microsoft-com:vml" Requires="v">
                <p:oleObj name="Equation" r:id="rId2" imgW="723586" imgH="457002" progId="Equation.DSMT4">
                  <p:embed/>
                </p:oleObj>
              </mc:Choice>
              <mc:Fallback>
                <p:oleObj name="Equation" r:id="rId2" imgW="723586" imgH="457002" progId="Equation.DSMT4">
                  <p:embed/>
                  <p:pic>
                    <p:nvPicPr>
                      <p:cNvPr id="30726" name="Object 2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25913"/>
                        <a:ext cx="11811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etângulo 32"/>
          <p:cNvSpPr>
            <a:spLocks noChangeArrowheads="1"/>
          </p:cNvSpPr>
          <p:nvPr/>
        </p:nvSpPr>
        <p:spPr bwMode="auto">
          <a:xfrm>
            <a:off x="1547813" y="6173241"/>
            <a:ext cx="1043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solidFill>
                  <a:srgbClr val="000000"/>
                </a:solidFill>
                <a:latin typeface="Tahoma" panose="020B0604030504040204" pitchFamily="34" charset="0"/>
              </a:rPr>
              <a:t>Conclusão:</a:t>
            </a:r>
            <a:endParaRPr lang="pt-BR" altLang="pt-BR" sz="1100" dirty="0">
              <a:latin typeface="Tahoma" panose="020B0604030504040204" pitchFamily="34" charset="0"/>
            </a:endParaRPr>
          </a:p>
        </p:txBody>
      </p:sp>
      <p:sp>
        <p:nvSpPr>
          <p:cNvPr id="21" name="Retângulo 20"/>
          <p:cNvSpPr>
            <a:spLocks noChangeArrowheads="1"/>
          </p:cNvSpPr>
          <p:nvPr/>
        </p:nvSpPr>
        <p:spPr bwMode="auto">
          <a:xfrm>
            <a:off x="1547813" y="4178300"/>
            <a:ext cx="745217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solidFill>
                  <a:srgbClr val="000000"/>
                </a:solidFill>
                <a:latin typeface="Tahoma" panose="020B0604030504040204" pitchFamily="34" charset="0"/>
              </a:rPr>
              <a:t>Nova abordagem:</a:t>
            </a:r>
          </a:p>
          <a:p>
            <a:pPr eaLnBrk="1" hangingPunct="1">
              <a:spcBef>
                <a:spcPct val="0"/>
              </a:spcBef>
              <a:buFontTx/>
              <a:buNone/>
            </a:pPr>
            <a:r>
              <a:rPr lang="pt-BR" altLang="pt-BR" sz="1400" dirty="0">
                <a:solidFill>
                  <a:srgbClr val="000000"/>
                </a:solidFill>
                <a:latin typeface="Tahoma" panose="020B0604030504040204" pitchFamily="34" charset="0"/>
              </a:rPr>
              <a:t>A escolha dos 250 pontos amostrais é repetido muitas vezes (pelo menos 1000 vezes).</a:t>
            </a:r>
          </a:p>
          <a:p>
            <a:pPr eaLnBrk="1" hangingPunct="1">
              <a:spcBef>
                <a:spcPct val="0"/>
              </a:spcBef>
              <a:buFontTx/>
              <a:buNone/>
            </a:pPr>
            <a:r>
              <a:rPr lang="pt-BR" altLang="pt-BR" sz="1400" dirty="0">
                <a:solidFill>
                  <a:srgbClr val="000000"/>
                </a:solidFill>
                <a:latin typeface="Tahoma" panose="020B0604030504040204" pitchFamily="34" charset="0"/>
              </a:rPr>
              <a:t>Para cada amostragem, determina-se a matriz de confusão e calcula-se o </a:t>
            </a:r>
            <a:r>
              <a:rPr lang="pt-BR" altLang="pt-BR" sz="1400" dirty="0" err="1">
                <a:solidFill>
                  <a:srgbClr val="000000"/>
                </a:solidFill>
                <a:latin typeface="Tahoma" panose="020B0604030504040204" pitchFamily="34" charset="0"/>
              </a:rPr>
              <a:t>kappa</a:t>
            </a:r>
            <a:endParaRPr lang="pt-BR" altLang="pt-BR" sz="1400" dirty="0">
              <a:solidFill>
                <a:srgbClr val="000000"/>
              </a:solidFill>
              <a:latin typeface="Tahoma" panose="020B0604030504040204" pitchFamily="34" charset="0"/>
            </a:endParaRPr>
          </a:p>
          <a:p>
            <a:pPr eaLnBrk="1" hangingPunct="1">
              <a:spcBef>
                <a:spcPct val="0"/>
              </a:spcBef>
              <a:buFontTx/>
              <a:buNone/>
            </a:pPr>
            <a:r>
              <a:rPr lang="pt-BR" altLang="pt-BR" sz="1400" dirty="0">
                <a:solidFill>
                  <a:srgbClr val="000000"/>
                </a:solidFill>
                <a:latin typeface="Tahoma" panose="020B0604030504040204" pitchFamily="34" charset="0"/>
              </a:rPr>
              <a:t>Calcula-se a frequência (probabilidade) com que </a:t>
            </a:r>
            <a:r>
              <a:rPr lang="pt-BR" altLang="pt-BR" sz="1400" dirty="0">
                <a:solidFill>
                  <a:srgbClr val="000000"/>
                </a:solidFill>
                <a:latin typeface="Times New Roman" charset="0"/>
                <a:cs typeface="Times New Roman" charset="0"/>
              </a:rPr>
              <a:t>H</a:t>
            </a:r>
            <a:r>
              <a:rPr lang="pt-BR" altLang="pt-BR" sz="1400" baseline="-25000" dirty="0">
                <a:solidFill>
                  <a:srgbClr val="000000"/>
                </a:solidFill>
                <a:latin typeface="Times New Roman" charset="0"/>
                <a:cs typeface="Times New Roman" charset="0"/>
              </a:rPr>
              <a:t>0</a:t>
            </a:r>
            <a:r>
              <a:rPr lang="pt-BR" altLang="pt-BR" sz="1400" dirty="0">
                <a:solidFill>
                  <a:srgbClr val="000000"/>
                </a:solidFill>
                <a:latin typeface="Tahoma" panose="020B0604030504040204" pitchFamily="34" charset="0"/>
              </a:rPr>
              <a:t> é aceita</a:t>
            </a:r>
          </a:p>
          <a:p>
            <a:pPr eaLnBrk="1" hangingPunct="1">
              <a:spcBef>
                <a:spcPct val="0"/>
              </a:spcBef>
              <a:buFontTx/>
              <a:buNone/>
            </a:pPr>
            <a:r>
              <a:rPr lang="pt-BR" altLang="pt-BR" sz="1400" dirty="0">
                <a:solidFill>
                  <a:srgbClr val="000000"/>
                </a:solidFill>
                <a:latin typeface="Tahoma" panose="020B0604030504040204" pitchFamily="34" charset="0"/>
              </a:rPr>
              <a:t>Se esta frequência for baixa (menor que 5%, por exemplo), conclui-se que é relativamente “raro” aceitar  </a:t>
            </a:r>
            <a:r>
              <a:rPr lang="pt-BR" altLang="pt-BR" sz="1400" dirty="0">
                <a:solidFill>
                  <a:srgbClr val="000000"/>
                </a:solidFill>
                <a:latin typeface="Times New Roman" charset="0"/>
                <a:cs typeface="Times New Roman" charset="0"/>
              </a:rPr>
              <a:t>H</a:t>
            </a:r>
            <a:r>
              <a:rPr lang="pt-BR" altLang="pt-BR" sz="1400" baseline="-25000" dirty="0">
                <a:solidFill>
                  <a:srgbClr val="000000"/>
                </a:solidFill>
                <a:latin typeface="Times New Roman" charset="0"/>
                <a:cs typeface="Times New Roman" charset="0"/>
              </a:rPr>
              <a:t>0</a:t>
            </a:r>
            <a:r>
              <a:rPr lang="pt-BR" altLang="pt-BR" sz="1400" dirty="0">
                <a:solidFill>
                  <a:srgbClr val="000000"/>
                </a:solidFill>
                <a:latin typeface="Tahoma" panose="020B0604030504040204" pitchFamily="34" charset="0"/>
              </a:rPr>
              <a:t> e portanto rejeita-se </a:t>
            </a:r>
            <a:r>
              <a:rPr lang="pt-BR" altLang="pt-BR" sz="1400" dirty="0">
                <a:solidFill>
                  <a:srgbClr val="000000"/>
                </a:solidFill>
                <a:latin typeface="Times New Roman" charset="0"/>
                <a:cs typeface="Times New Roman" charset="0"/>
              </a:rPr>
              <a:t>H</a:t>
            </a:r>
            <a:r>
              <a:rPr lang="pt-BR" altLang="pt-BR" sz="1400" baseline="-25000" dirty="0">
                <a:solidFill>
                  <a:srgbClr val="000000"/>
                </a:solidFill>
                <a:latin typeface="Times New Roman" charset="0"/>
                <a:cs typeface="Times New Roman" charset="0"/>
              </a:rPr>
              <a:t>0</a:t>
            </a:r>
            <a:r>
              <a:rPr lang="pt-BR" altLang="pt-BR" sz="1400" dirty="0">
                <a:solidFill>
                  <a:srgbClr val="000000"/>
                </a:solidFill>
                <a:latin typeface="Tahoma" panose="020B0604030504040204" pitchFamily="34" charset="0"/>
              </a:rPr>
              <a:t>.</a:t>
            </a:r>
          </a:p>
          <a:p>
            <a:pPr eaLnBrk="1" hangingPunct="1">
              <a:spcBef>
                <a:spcPct val="0"/>
              </a:spcBef>
              <a:buFontTx/>
              <a:buNone/>
            </a:pPr>
            <a:endParaRPr lang="pt-BR" altLang="pt-BR" sz="1400" dirty="0">
              <a:solidFill>
                <a:srgbClr val="000000"/>
              </a:solidFill>
              <a:latin typeface="Tahoma" panose="020B0604030504040204" pitchFamily="34" charset="0"/>
            </a:endParaRPr>
          </a:p>
          <a:p>
            <a:pPr eaLnBrk="1" hangingPunct="1">
              <a:spcBef>
                <a:spcPct val="0"/>
              </a:spcBef>
              <a:buFontTx/>
              <a:buNone/>
            </a:pPr>
            <a:r>
              <a:rPr lang="pt-BR" altLang="pt-BR" sz="1400" dirty="0">
                <a:solidFill>
                  <a:srgbClr val="000000"/>
                </a:solidFill>
                <a:latin typeface="Tahoma" panose="020B0604030504040204" pitchFamily="34" charset="0"/>
              </a:rPr>
              <a:t>Suponha que, após a simulação de 10000 valores de </a:t>
            </a:r>
            <a:r>
              <a:rPr lang="pt-BR" altLang="pt-BR" sz="1400" dirty="0" err="1">
                <a:solidFill>
                  <a:srgbClr val="000000"/>
                </a:solidFill>
                <a:latin typeface="Tahoma" panose="020B0604030504040204" pitchFamily="34" charset="0"/>
              </a:rPr>
              <a:t>kappa</a:t>
            </a:r>
            <a:r>
              <a:rPr lang="pt-BR" altLang="pt-BR" sz="1400" dirty="0">
                <a:solidFill>
                  <a:srgbClr val="000000"/>
                </a:solidFill>
                <a:latin typeface="Tahoma" panose="020B0604030504040204" pitchFamily="34" charset="0"/>
              </a:rPr>
              <a:t>, 10,78% desses valores são menores ou iguais a 0,7...</a:t>
            </a:r>
            <a:endParaRPr lang="pt-BR" altLang="pt-BR" sz="1100" dirty="0">
              <a:latin typeface="Tahoma" panose="020B0604030504040204" pitchFamily="34" charset="0"/>
            </a:endParaRPr>
          </a:p>
        </p:txBody>
      </p:sp>
      <p:sp>
        <p:nvSpPr>
          <p:cNvPr id="22" name="Retângulo 21"/>
          <p:cNvSpPr>
            <a:spLocks noChangeArrowheads="1"/>
          </p:cNvSpPr>
          <p:nvPr/>
        </p:nvSpPr>
        <p:spPr bwMode="auto">
          <a:xfrm>
            <a:off x="2483768" y="6165304"/>
            <a:ext cx="6242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solidFill>
                  <a:srgbClr val="000000"/>
                </a:solidFill>
                <a:latin typeface="Tahoma" panose="020B0604030504040204" pitchFamily="34" charset="0"/>
              </a:rPr>
              <a:t>aceita-se </a:t>
            </a:r>
            <a:r>
              <a:rPr lang="pt-BR" altLang="pt-BR" sz="1400" dirty="0">
                <a:solidFill>
                  <a:srgbClr val="000000"/>
                </a:solidFill>
                <a:latin typeface="Times New Roman" charset="0"/>
                <a:cs typeface="Times New Roman" charset="0"/>
              </a:rPr>
              <a:t>H</a:t>
            </a:r>
            <a:r>
              <a:rPr lang="pt-BR" altLang="pt-BR" sz="1400" baseline="-25000" dirty="0">
                <a:solidFill>
                  <a:srgbClr val="000000"/>
                </a:solidFill>
                <a:latin typeface="Times New Roman" charset="0"/>
                <a:cs typeface="Times New Roman" charset="0"/>
              </a:rPr>
              <a:t>0</a:t>
            </a:r>
            <a:r>
              <a:rPr lang="pt-BR" altLang="pt-BR" sz="1400" dirty="0">
                <a:solidFill>
                  <a:srgbClr val="000000"/>
                </a:solidFill>
                <a:latin typeface="Tahoma" panose="020B0604030504040204" pitchFamily="34" charset="0"/>
              </a:rPr>
              <a:t>, ou seja, não há fortes evidências que levem a conclusão que o </a:t>
            </a:r>
            <a:r>
              <a:rPr lang="pt-BR" altLang="pt-BR" sz="1400" dirty="0" err="1">
                <a:solidFill>
                  <a:srgbClr val="000000"/>
                </a:solidFill>
                <a:latin typeface="Tahoma" panose="020B0604030504040204" pitchFamily="34" charset="0"/>
              </a:rPr>
              <a:t>kappa</a:t>
            </a:r>
            <a:r>
              <a:rPr lang="pt-BR" altLang="pt-BR" sz="1400" dirty="0">
                <a:solidFill>
                  <a:srgbClr val="000000"/>
                </a:solidFill>
                <a:latin typeface="Tahoma" panose="020B0604030504040204" pitchFamily="34" charset="0"/>
              </a:rPr>
              <a:t> seja de fato maior que 0,7</a:t>
            </a:r>
            <a:endParaRPr lang="pt-BR" altLang="pt-BR" sz="1100" dirty="0">
              <a:latin typeface="Tahoma" panose="020B0604030504040204" pitchFamily="34" charset="0"/>
            </a:endParaRPr>
          </a:p>
        </p:txBody>
      </p:sp>
      <p:sp>
        <p:nvSpPr>
          <p:cNvPr id="2" name="Espaço Reservado para Número de Slide 1"/>
          <p:cNvSpPr>
            <a:spLocks noGrp="1"/>
          </p:cNvSpPr>
          <p:nvPr>
            <p:ph type="sldNum" sz="quarter" idx="12"/>
          </p:nvPr>
        </p:nvSpPr>
        <p:spPr/>
        <p:txBody>
          <a:bodyPr/>
          <a:lstStyle/>
          <a:p>
            <a:pPr>
              <a:defRPr/>
            </a:pPr>
            <a:fld id="{801F3397-B9F1-4382-8F51-0C0E1481AF35}" type="slidenum">
              <a:rPr lang="pt-BR"/>
              <a:pPr>
                <a:defRPr/>
              </a:pPr>
              <a:t>42</a:t>
            </a:fld>
            <a:endParaRPr lang="pt-BR"/>
          </a:p>
        </p:txBody>
      </p:sp>
      <p:grpSp>
        <p:nvGrpSpPr>
          <p:cNvPr id="17" name="Grupo 13"/>
          <p:cNvGrpSpPr>
            <a:grpSpLocks/>
          </p:cNvGrpSpPr>
          <p:nvPr/>
        </p:nvGrpSpPr>
        <p:grpSpPr bwMode="auto">
          <a:xfrm>
            <a:off x="1043608" y="1352550"/>
            <a:ext cx="2520950" cy="2797949"/>
            <a:chOff x="5435600" y="1700213"/>
            <a:chExt cx="2520950" cy="2797949"/>
          </a:xfrm>
        </p:grpSpPr>
        <p:pic>
          <p:nvPicPr>
            <p:cNvPr id="19"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1700213"/>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tângulo 7"/>
            <p:cNvSpPr>
              <a:spLocks noChangeArrowheads="1"/>
            </p:cNvSpPr>
            <p:nvPr/>
          </p:nvSpPr>
          <p:spPr bwMode="auto">
            <a:xfrm>
              <a:off x="6189205" y="4221163"/>
              <a:ext cx="101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a:t>
              </a:r>
            </a:p>
          </p:txBody>
        </p:sp>
      </p:grpSp>
      <p:grpSp>
        <p:nvGrpSpPr>
          <p:cNvPr id="23" name="Grupo 10"/>
          <p:cNvGrpSpPr>
            <a:grpSpLocks/>
          </p:cNvGrpSpPr>
          <p:nvPr/>
        </p:nvGrpSpPr>
        <p:grpSpPr bwMode="auto">
          <a:xfrm>
            <a:off x="4067944" y="1352550"/>
            <a:ext cx="2519362" cy="2797949"/>
            <a:chOff x="1692275" y="1700213"/>
            <a:chExt cx="2519363" cy="2797949"/>
          </a:xfrm>
        </p:grpSpPr>
        <p:pic>
          <p:nvPicPr>
            <p:cNvPr id="24" name="Picture 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1700213"/>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tângulo 6"/>
            <p:cNvSpPr>
              <a:spLocks noChangeArrowheads="1"/>
            </p:cNvSpPr>
            <p:nvPr/>
          </p:nvSpPr>
          <p:spPr bwMode="auto">
            <a:xfrm>
              <a:off x="2520116" y="4221163"/>
              <a:ext cx="862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referência</a:t>
              </a:r>
            </a:p>
          </p:txBody>
        </p:sp>
      </p:grpSp>
      <p:sp>
        <p:nvSpPr>
          <p:cNvPr id="28" name="Text Box 64"/>
          <p:cNvSpPr txBox="1">
            <a:spLocks noChangeArrowheads="1"/>
          </p:cNvSpPr>
          <p:nvPr/>
        </p:nvSpPr>
        <p:spPr bwMode="auto">
          <a:xfrm>
            <a:off x="6660232" y="1340768"/>
            <a:ext cx="233975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11238" indent="-1011238"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95250" indent="-95250" eaLnBrk="1" hangingPunct="1">
              <a:spcBef>
                <a:spcPct val="0"/>
              </a:spcBef>
              <a:buFontTx/>
              <a:buNone/>
            </a:pPr>
            <a:r>
              <a:rPr lang="pt-BR" altLang="pt-BR" sz="1400" dirty="0">
                <a:latin typeface="Tahoma" panose="020B0604030504040204" pitchFamily="34" charset="0"/>
              </a:rPr>
              <a:t>Por que acreditar nesta única amostra de 250 pontos?</a:t>
            </a:r>
          </a:p>
          <a:p>
            <a:pPr marL="95250" indent="-95250" eaLnBrk="1" hangingPunct="1">
              <a:spcBef>
                <a:spcPct val="0"/>
              </a:spcBef>
              <a:buFontTx/>
              <a:buNone/>
            </a:pPr>
            <a:endParaRPr lang="pt-BR" altLang="pt-BR" sz="1400" dirty="0">
              <a:latin typeface="Tahoma" panose="020B0604030504040204" pitchFamily="34" charset="0"/>
            </a:endParaRPr>
          </a:p>
          <a:p>
            <a:pPr marL="95250" indent="-95250" eaLnBrk="1" hangingPunct="1">
              <a:spcBef>
                <a:spcPct val="0"/>
              </a:spcBef>
              <a:buFontTx/>
              <a:buNone/>
            </a:pPr>
            <a:r>
              <a:rPr lang="pt-BR" altLang="pt-BR" sz="1400" dirty="0">
                <a:latin typeface="Tahoma" panose="020B0604030504040204" pitchFamily="34" charset="0"/>
              </a:rPr>
              <a:t>A cada nova amostragem de 250 pontos, uma nova matriz de confusão seria obtida e portanto um novo valor de </a:t>
            </a:r>
            <a:r>
              <a:rPr lang="pt-BR" altLang="pt-BR" sz="1400" dirty="0" err="1">
                <a:latin typeface="Tahoma" panose="020B0604030504040204" pitchFamily="34" charset="0"/>
              </a:rPr>
              <a:t>kappa</a:t>
            </a:r>
            <a:r>
              <a:rPr lang="pt-BR" altLang="pt-BR" sz="1400" dirty="0">
                <a:latin typeface="Tahoma" panose="020B0604030504040204" pitchFamily="34" charset="0"/>
              </a:rPr>
              <a:t> seria estimado...</a:t>
            </a:r>
          </a:p>
        </p:txBody>
      </p:sp>
      <p:pic>
        <p:nvPicPr>
          <p:cNvPr id="36" name="Picture 19"/>
          <p:cNvPicPr>
            <a:picLocks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1352550"/>
            <a:ext cx="25193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
          <p:cNvPicPr>
            <a:picLocks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944" y="1352550"/>
            <a:ext cx="25193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0" name="Picture 4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608" y="1352550"/>
            <a:ext cx="252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1" name="Picture 4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1352550"/>
            <a:ext cx="252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2" name="Picture 4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3608" y="1352550"/>
            <a:ext cx="252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3" name="Picture 43"/>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7944" y="1352550"/>
            <a:ext cx="252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4" name="Picture 44"/>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3608" y="1352550"/>
            <a:ext cx="252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5" name="Picture 45"/>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67944" y="1352550"/>
            <a:ext cx="252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21" grpId="0" build="p"/>
      <p:bldP spid="22" grpId="0"/>
      <p:bldP spid="2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Outros Índices</a:t>
            </a:r>
          </a:p>
        </p:txBody>
      </p:sp>
      <p:sp>
        <p:nvSpPr>
          <p:cNvPr id="19" name="Text Box 68"/>
          <p:cNvSpPr txBox="1">
            <a:spLocks noChangeArrowheads="1"/>
          </p:cNvSpPr>
          <p:nvPr/>
        </p:nvSpPr>
        <p:spPr bwMode="auto">
          <a:xfrm>
            <a:off x="684213" y="1341438"/>
            <a:ext cx="8064500" cy="3292475"/>
          </a:xfrm>
          <a:prstGeom prst="rect">
            <a:avLst/>
          </a:prstGeom>
          <a:noFill/>
          <a:ln>
            <a:noFill/>
          </a:ln>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algn="l" eaLnBrk="1" hangingPunct="1">
              <a:defRPr/>
            </a:pPr>
            <a:r>
              <a:rPr lang="pt-BR" sz="1600" dirty="0" err="1">
                <a:latin typeface="Tahoma" panose="020B0604030504040204" pitchFamily="34" charset="0"/>
              </a:rPr>
              <a:t>Kappa</a:t>
            </a:r>
            <a:r>
              <a:rPr lang="pt-BR" sz="1600" dirty="0">
                <a:latin typeface="Tahoma" panose="020B0604030504040204" pitchFamily="34" charset="0"/>
              </a:rPr>
              <a:t> condicional</a:t>
            </a:r>
          </a:p>
          <a:p>
            <a:pPr marL="360363" algn="l" eaLnBrk="1" hangingPunct="1">
              <a:defRPr/>
            </a:pPr>
            <a:r>
              <a:rPr lang="pt-BR" sz="1600" dirty="0">
                <a:latin typeface="Tahoma" panose="020B0604030504040204" pitchFamily="34" charset="0"/>
              </a:rPr>
              <a:t>Avalia a concordância para uma determinada classe</a:t>
            </a:r>
          </a:p>
          <a:p>
            <a:pPr marL="360363" algn="l" eaLnBrk="1" hangingPunct="1">
              <a:defRPr/>
            </a:pPr>
            <a:endParaRPr lang="pt-BR" sz="1600" dirty="0">
              <a:latin typeface="Tahoma" panose="020B0604030504040204" pitchFamily="34" charset="0"/>
            </a:endParaRPr>
          </a:p>
          <a:p>
            <a:pPr algn="l" eaLnBrk="1" hangingPunct="1">
              <a:defRPr/>
            </a:pPr>
            <a:r>
              <a:rPr lang="pt-BR" sz="1600" dirty="0" err="1">
                <a:latin typeface="Tahoma" panose="020B0604030504040204" pitchFamily="34" charset="0"/>
              </a:rPr>
              <a:t>Kappa</a:t>
            </a:r>
            <a:r>
              <a:rPr lang="pt-BR" sz="1600" dirty="0">
                <a:latin typeface="Tahoma" panose="020B0604030504040204" pitchFamily="34" charset="0"/>
              </a:rPr>
              <a:t> ponderado</a:t>
            </a:r>
          </a:p>
          <a:p>
            <a:pPr marL="534988" indent="-174625" algn="l" eaLnBrk="1" hangingPunct="1">
              <a:defRPr/>
            </a:pPr>
            <a:r>
              <a:rPr lang="pt-BR" sz="1600" dirty="0">
                <a:latin typeface="Tahoma" panose="020B0604030504040204" pitchFamily="34" charset="0"/>
              </a:rPr>
              <a:t>Cada célula </a:t>
            </a:r>
            <a:r>
              <a:rPr lang="pt-BR" sz="1600" i="1" dirty="0" err="1">
                <a:latin typeface="Times New Roman" pitchFamily="18" charset="0"/>
                <a:cs typeface="Times New Roman" pitchFamily="18" charset="0"/>
              </a:rPr>
              <a:t>ij</a:t>
            </a:r>
            <a:r>
              <a:rPr lang="pt-BR" sz="1600" dirty="0">
                <a:latin typeface="Tahoma" panose="020B0604030504040204" pitchFamily="34" charset="0"/>
              </a:rPr>
              <a:t> da matriz de confusão pode receber um peso (</a:t>
            </a:r>
            <a:r>
              <a:rPr lang="pt-BR" sz="1600" dirty="0">
                <a:latin typeface="Times New Roman" pitchFamily="18" charset="0"/>
                <a:cs typeface="Times New Roman" pitchFamily="18" charset="0"/>
              </a:rPr>
              <a:t>0 ≤ </a:t>
            </a:r>
            <a:r>
              <a:rPr lang="pt-BR" sz="1600" i="1" dirty="0" err="1">
                <a:latin typeface="Times New Roman" pitchFamily="18" charset="0"/>
                <a:cs typeface="Times New Roman" pitchFamily="18" charset="0"/>
              </a:rPr>
              <a:t>w</a:t>
            </a:r>
            <a:r>
              <a:rPr lang="pt-BR" sz="1600" i="1" baseline="-25000" dirty="0" err="1">
                <a:latin typeface="Times New Roman" pitchFamily="18" charset="0"/>
                <a:cs typeface="Times New Roman" pitchFamily="18" charset="0"/>
              </a:rPr>
              <a:t>ij</a:t>
            </a:r>
            <a:r>
              <a:rPr lang="pt-BR" sz="1600" dirty="0">
                <a:latin typeface="Times New Roman" pitchFamily="18" charset="0"/>
                <a:cs typeface="Times New Roman" pitchFamily="18" charset="0"/>
              </a:rPr>
              <a:t> ≤ 1</a:t>
            </a:r>
            <a:r>
              <a:rPr lang="pt-BR" sz="1600" dirty="0">
                <a:latin typeface="Tahoma" panose="020B0604030504040204" pitchFamily="34" charset="0"/>
              </a:rPr>
              <a:t>) permitindo que certos erros sejam mais importantes que outros</a:t>
            </a:r>
          </a:p>
          <a:p>
            <a:pPr algn="l" eaLnBrk="1" hangingPunct="1">
              <a:defRPr/>
            </a:pPr>
            <a:endParaRPr lang="pt-BR" sz="1600" dirty="0">
              <a:latin typeface="Tahoma" panose="020B0604030504040204" pitchFamily="34" charset="0"/>
            </a:endParaRPr>
          </a:p>
          <a:p>
            <a:pPr algn="l" eaLnBrk="1" hangingPunct="1">
              <a:defRPr/>
            </a:pPr>
            <a:r>
              <a:rPr lang="pt-BR" sz="1600" dirty="0">
                <a:latin typeface="Tahoma" panose="020B0604030504040204" pitchFamily="34" charset="0"/>
              </a:rPr>
              <a:t>Tau</a:t>
            </a:r>
          </a:p>
          <a:p>
            <a:pPr marL="538163" indent="-177800" algn="l" eaLnBrk="1" hangingPunct="1">
              <a:defRPr/>
            </a:pPr>
            <a:r>
              <a:rPr lang="pt-BR" sz="1600" dirty="0">
                <a:latin typeface="Tahoma" panose="020B0604030504040204" pitchFamily="34" charset="0"/>
              </a:rPr>
              <a:t>O índice </a:t>
            </a:r>
            <a:r>
              <a:rPr lang="pt-BR" sz="1600" dirty="0" err="1">
                <a:latin typeface="Tahoma" panose="020B0604030504040204" pitchFamily="34" charset="0"/>
              </a:rPr>
              <a:t>Kappa</a:t>
            </a:r>
            <a:r>
              <a:rPr lang="pt-BR" sz="1600" dirty="0">
                <a:latin typeface="Tahoma" panose="020B0604030504040204" pitchFamily="34" charset="0"/>
              </a:rPr>
              <a:t> pressupõe que ambas as probabilidades marginais (classificação e referência) sejam conhecidas antes mesmo da classificação</a:t>
            </a:r>
          </a:p>
          <a:p>
            <a:pPr marL="538163" indent="-177800" algn="l" eaLnBrk="1" hangingPunct="1">
              <a:defRPr/>
            </a:pPr>
            <a:r>
              <a:rPr lang="pt-BR" sz="1600" dirty="0">
                <a:latin typeface="Tahoma" panose="020B0604030504040204" pitchFamily="34" charset="0"/>
              </a:rPr>
              <a:t>Para o índice Tau, utiliza-se as probabilidades </a:t>
            </a:r>
            <a:r>
              <a:rPr lang="pt-BR" sz="1600" i="1" dirty="0">
                <a:latin typeface="Tahoma" panose="020B0604030504040204" pitchFamily="34" charset="0"/>
              </a:rPr>
              <a:t>a priori </a:t>
            </a:r>
            <a:r>
              <a:rPr lang="pt-BR" sz="1600" dirty="0">
                <a:latin typeface="Tahoma" panose="020B0604030504040204" pitchFamily="34" charset="0"/>
              </a:rPr>
              <a:t>de cada classe (</a:t>
            </a:r>
            <a:r>
              <a:rPr lang="pt-BR" sz="1600" i="1" dirty="0" err="1">
                <a:latin typeface="Times New Roman" pitchFamily="18" charset="0"/>
                <a:cs typeface="Times New Roman" pitchFamily="18" charset="0"/>
              </a:rPr>
              <a:t>p</a:t>
            </a:r>
            <a:r>
              <a:rPr lang="pt-BR" sz="1600" i="1" baseline="-25000" dirty="0" err="1">
                <a:latin typeface="Times New Roman" pitchFamily="18" charset="0"/>
                <a:cs typeface="Times New Roman" pitchFamily="18" charset="0"/>
              </a:rPr>
              <a:t>k</a:t>
            </a:r>
            <a:r>
              <a:rPr lang="pt-BR" sz="1600" dirty="0">
                <a:latin typeface="Tahoma" panose="020B0604030504040204" pitchFamily="34" charset="0"/>
              </a:rPr>
              <a:t>) ao invés de estimá-las pelas proporções marginais obtidas após a classificação</a:t>
            </a:r>
          </a:p>
          <a:p>
            <a:pPr marL="538163" indent="-177800" algn="l" eaLnBrk="1" hangingPunct="1">
              <a:defRPr/>
            </a:pPr>
            <a:r>
              <a:rPr lang="pt-BR" sz="1600" dirty="0">
                <a:latin typeface="Tahoma" panose="020B0604030504040204" pitchFamily="34" charset="0"/>
              </a:rPr>
              <a:t>Assim, este índice pode ser obtido por:</a:t>
            </a:r>
          </a:p>
        </p:txBody>
      </p:sp>
      <p:graphicFrame>
        <p:nvGraphicFramePr>
          <p:cNvPr id="34" name="Objeto 33"/>
          <p:cNvGraphicFramePr>
            <a:graphicFrameLocks noChangeAspect="1"/>
          </p:cNvGraphicFramePr>
          <p:nvPr/>
        </p:nvGraphicFramePr>
        <p:xfrm>
          <a:off x="1585913" y="5022850"/>
          <a:ext cx="958850" cy="604838"/>
        </p:xfrm>
        <a:graphic>
          <a:graphicData uri="http://schemas.openxmlformats.org/presentationml/2006/ole">
            <mc:AlternateContent xmlns:mc="http://schemas.openxmlformats.org/markup-compatibility/2006">
              <mc:Choice xmlns:v="urn:schemas-microsoft-com:vml" Requires="v">
                <p:oleObj name="Equação" r:id="rId2" imgW="685800" imgH="431800" progId="Equation.3">
                  <p:embed/>
                </p:oleObj>
              </mc:Choice>
              <mc:Fallback>
                <p:oleObj name="Equação" r:id="rId2" imgW="685800" imgH="431800" progId="Equation.3">
                  <p:embed/>
                  <p:pic>
                    <p:nvPicPr>
                      <p:cNvPr id="34" name="Objeto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5022850"/>
                        <a:ext cx="9588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to 34"/>
          <p:cNvGraphicFramePr>
            <a:graphicFrameLocks noChangeAspect="1"/>
          </p:cNvGraphicFramePr>
          <p:nvPr/>
        </p:nvGraphicFramePr>
        <p:xfrm>
          <a:off x="4191000" y="4724400"/>
          <a:ext cx="1244600" cy="852488"/>
        </p:xfrm>
        <a:graphic>
          <a:graphicData uri="http://schemas.openxmlformats.org/presentationml/2006/ole">
            <mc:AlternateContent xmlns:mc="http://schemas.openxmlformats.org/markup-compatibility/2006">
              <mc:Choice xmlns:v="urn:schemas-microsoft-com:vml" Requires="v">
                <p:oleObj name="Equação" r:id="rId4" imgW="889000" imgH="609600" progId="Equation.3">
                  <p:embed/>
                </p:oleObj>
              </mc:Choice>
              <mc:Fallback>
                <p:oleObj name="Equação" r:id="rId4" imgW="889000" imgH="609600" progId="Equation.3">
                  <p:embed/>
                  <p:pic>
                    <p:nvPicPr>
                      <p:cNvPr id="35" name="Objeto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724400"/>
                        <a:ext cx="1244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tângulo 12"/>
          <p:cNvSpPr>
            <a:spLocks noChangeArrowheads="1"/>
          </p:cNvSpPr>
          <p:nvPr/>
        </p:nvSpPr>
        <p:spPr bwMode="auto">
          <a:xfrm>
            <a:off x="684213" y="5732463"/>
            <a:ext cx="77755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solidFill>
                  <a:srgbClr val="000000"/>
                </a:solidFill>
                <a:latin typeface="Tahoma" panose="020B0604030504040204" pitchFamily="34" charset="0"/>
              </a:rPr>
              <a:t>Na ausência de informação, utiliza-se o mesmo valor para todos </a:t>
            </a:r>
            <a:r>
              <a:rPr lang="pt-BR" altLang="pt-BR" sz="1600" i="1" dirty="0" err="1">
                <a:latin typeface="Times New Roman" charset="0"/>
                <a:cs typeface="Times New Roman" charset="0"/>
              </a:rPr>
              <a:t>p</a:t>
            </a:r>
            <a:r>
              <a:rPr lang="pt-BR" altLang="pt-BR" sz="1600" i="1" baseline="-25000" dirty="0" err="1">
                <a:latin typeface="Times New Roman" charset="0"/>
                <a:cs typeface="Times New Roman" charset="0"/>
              </a:rPr>
              <a:t>k</a:t>
            </a:r>
            <a:r>
              <a:rPr lang="pt-BR" altLang="pt-BR" sz="1600" dirty="0">
                <a:solidFill>
                  <a:srgbClr val="000000"/>
                </a:solidFill>
                <a:latin typeface="Tahoma" panose="020B0604030504040204" pitchFamily="34" charset="0"/>
              </a:rPr>
              <a:t> (classes equiprováveis, ou seja, </a:t>
            </a:r>
            <a:r>
              <a:rPr lang="pt-BR" altLang="pt-BR" sz="1600" i="1" dirty="0" err="1">
                <a:latin typeface="Times New Roman" charset="0"/>
                <a:cs typeface="Times New Roman" charset="0"/>
              </a:rPr>
              <a:t>p</a:t>
            </a:r>
            <a:r>
              <a:rPr lang="pt-BR" altLang="pt-BR" sz="1600" i="1" baseline="-25000" dirty="0" err="1">
                <a:latin typeface="Times New Roman" charset="0"/>
                <a:cs typeface="Times New Roman" charset="0"/>
              </a:rPr>
              <a:t>k</a:t>
            </a:r>
            <a:r>
              <a:rPr lang="pt-BR" altLang="pt-BR" sz="1600" dirty="0">
                <a:solidFill>
                  <a:srgbClr val="000000"/>
                </a:solidFill>
                <a:latin typeface="Tahoma" panose="020B0604030504040204" pitchFamily="34" charset="0"/>
              </a:rPr>
              <a:t> </a:t>
            </a:r>
            <a:r>
              <a:rPr lang="pt-BR" altLang="pt-BR" sz="1600" dirty="0">
                <a:solidFill>
                  <a:srgbClr val="000000"/>
                </a:solidFill>
                <a:latin typeface="Times New Roman" charset="0"/>
                <a:cs typeface="Times New Roman" charset="0"/>
              </a:rPr>
              <a:t>= 1/</a:t>
            </a:r>
            <a:r>
              <a:rPr lang="pt-BR" altLang="pt-BR" sz="1600" i="1" dirty="0">
                <a:solidFill>
                  <a:srgbClr val="000000"/>
                </a:solidFill>
                <a:latin typeface="Times New Roman" charset="0"/>
                <a:cs typeface="Times New Roman" charset="0"/>
              </a:rPr>
              <a:t>c</a:t>
            </a:r>
            <a:r>
              <a:rPr lang="pt-BR" altLang="pt-BR" sz="1600" dirty="0">
                <a:solidFill>
                  <a:srgbClr val="000000"/>
                </a:solidFill>
                <a:latin typeface="Tahoma" panose="020B0604030504040204" pitchFamily="34" charset="0"/>
              </a:rPr>
              <a:t>)</a:t>
            </a:r>
          </a:p>
        </p:txBody>
      </p:sp>
      <p:graphicFrame>
        <p:nvGraphicFramePr>
          <p:cNvPr id="39" name="Objeto 38"/>
          <p:cNvGraphicFramePr>
            <a:graphicFrameLocks noChangeAspect="1"/>
          </p:cNvGraphicFramePr>
          <p:nvPr/>
        </p:nvGraphicFramePr>
        <p:xfrm>
          <a:off x="2892425" y="4724400"/>
          <a:ext cx="995363" cy="852488"/>
        </p:xfrm>
        <a:graphic>
          <a:graphicData uri="http://schemas.openxmlformats.org/presentationml/2006/ole">
            <mc:AlternateContent xmlns:mc="http://schemas.openxmlformats.org/markup-compatibility/2006">
              <mc:Choice xmlns:v="urn:schemas-microsoft-com:vml" Requires="v">
                <p:oleObj name="Equação" r:id="rId6" imgW="710891" imgH="609336" progId="Equation.3">
                  <p:embed/>
                </p:oleObj>
              </mc:Choice>
              <mc:Fallback>
                <p:oleObj name="Equação" r:id="rId6" imgW="710891" imgH="609336" progId="Equation.3">
                  <p:embed/>
                  <p:pic>
                    <p:nvPicPr>
                      <p:cNvPr id="39" name="Objeto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2425" y="4724400"/>
                        <a:ext cx="9953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Espaço Reservado para Número de Slide 1"/>
          <p:cNvSpPr>
            <a:spLocks noGrp="1"/>
          </p:cNvSpPr>
          <p:nvPr>
            <p:ph type="sldNum" sz="quarter" idx="12"/>
          </p:nvPr>
        </p:nvSpPr>
        <p:spPr/>
        <p:txBody>
          <a:bodyPr/>
          <a:lstStyle/>
          <a:p>
            <a:pPr>
              <a:defRPr/>
            </a:pPr>
            <a:fld id="{57D9BB1D-E0CB-410C-ACB4-229101EC0304}" type="slidenum">
              <a:rPr lang="pt-BR"/>
              <a:pPr>
                <a:defRPr/>
              </a:pPr>
              <a:t>43</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Críticas ao </a:t>
            </a:r>
            <a:r>
              <a:rPr lang="pt-BR" dirty="0" err="1"/>
              <a:t>Kappa</a:t>
            </a:r>
            <a:r>
              <a:rPr lang="pt-BR" dirty="0"/>
              <a:t>*</a:t>
            </a:r>
          </a:p>
        </p:txBody>
      </p:sp>
      <p:sp>
        <p:nvSpPr>
          <p:cNvPr id="19" name="Text Box 68"/>
          <p:cNvSpPr txBox="1">
            <a:spLocks noChangeArrowheads="1"/>
          </p:cNvSpPr>
          <p:nvPr/>
        </p:nvSpPr>
        <p:spPr bwMode="auto">
          <a:xfrm>
            <a:off x="251520" y="1527170"/>
            <a:ext cx="8640960" cy="4524315"/>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285750" indent="-285750" algn="l" eaLnBrk="1" hangingPunct="1">
              <a:buFont typeface="Arial" panose="020B0604020202020204" pitchFamily="34" charset="0"/>
              <a:buChar char="•"/>
              <a:defRPr/>
            </a:pPr>
            <a:r>
              <a:rPr lang="pt-BR" sz="1600" dirty="0">
                <a:latin typeface="Tahoma" panose="020B0604030504040204" pitchFamily="34" charset="0"/>
              </a:rPr>
              <a:t>É sempre melhor (mais útil) focar na discordância e tentar explicar os erros do que focar na concordância e se preocupar como a aleatoriedade explica parte do acerto observado – o que é a essência do </a:t>
            </a:r>
            <a:r>
              <a:rPr lang="pt-BR" sz="1600" dirty="0" err="1">
                <a:latin typeface="Tahoma" panose="020B0604030504040204" pitchFamily="34" charset="0"/>
              </a:rPr>
              <a:t>Kappa</a:t>
            </a:r>
            <a:r>
              <a:rPr lang="pt-BR" sz="1600" dirty="0">
                <a:latin typeface="Tahoma" panose="020B0604030504040204" pitchFamily="34" charset="0"/>
              </a:rPr>
              <a:t>;</a:t>
            </a:r>
          </a:p>
          <a:p>
            <a:pPr marL="285750" indent="-285750" algn="l" eaLnBrk="1" hangingPunct="1">
              <a:buFont typeface="Arial" panose="020B0604020202020204" pitchFamily="34" charset="0"/>
              <a:buChar char="•"/>
              <a:defRPr/>
            </a:pPr>
            <a:endParaRPr lang="pt-BR" sz="1600" dirty="0">
              <a:latin typeface="Tahoma" panose="020B0604030504040204" pitchFamily="34" charset="0"/>
            </a:endParaRPr>
          </a:p>
          <a:p>
            <a:pPr marL="285750" indent="-285750" algn="l" eaLnBrk="1" hangingPunct="1">
              <a:buFont typeface="Arial" panose="020B0604020202020204" pitchFamily="34" charset="0"/>
              <a:buChar char="•"/>
              <a:defRPr/>
            </a:pPr>
            <a:r>
              <a:rPr lang="pt-BR" sz="1600" dirty="0">
                <a:latin typeface="Tahoma" panose="020B0604030504040204" pitchFamily="34" charset="0"/>
              </a:rPr>
              <a:t>Não se conhece nenhum artigo onde os autores mudaram a conclusão quando compararam a exatidão total e o </a:t>
            </a:r>
            <a:r>
              <a:rPr lang="pt-BR" sz="1600" dirty="0" err="1">
                <a:latin typeface="Tahoma" panose="020B0604030504040204" pitchFamily="34" charset="0"/>
              </a:rPr>
              <a:t>Kappa</a:t>
            </a:r>
            <a:r>
              <a:rPr lang="pt-BR" sz="1600" dirty="0">
                <a:latin typeface="Tahoma" panose="020B0604030504040204" pitchFamily="34" charset="0"/>
              </a:rPr>
              <a:t>. Em geral, os autores apenas apresentam simultaneamente a exatidão total e o </a:t>
            </a:r>
            <a:r>
              <a:rPr lang="pt-BR" sz="1600" dirty="0" err="1">
                <a:latin typeface="Tahoma" panose="020B0604030504040204" pitchFamily="34" charset="0"/>
              </a:rPr>
              <a:t>Kappa</a:t>
            </a:r>
            <a:r>
              <a:rPr lang="pt-BR" sz="1600" dirty="0">
                <a:latin typeface="Tahoma" panose="020B0604030504040204" pitchFamily="34" charset="0"/>
              </a:rPr>
              <a:t> junto ao mapa avaliado (</a:t>
            </a:r>
            <a:r>
              <a:rPr lang="pt-BR" sz="1600" dirty="0">
                <a:solidFill>
                  <a:srgbClr val="FF0000"/>
                </a:solidFill>
                <a:latin typeface="Tahoma" panose="020B0604030504040204" pitchFamily="34" charset="0"/>
              </a:rPr>
              <a:t>desaconselhável!</a:t>
            </a:r>
            <a:r>
              <a:rPr lang="pt-BR" sz="1600" dirty="0">
                <a:latin typeface="Tahoma" panose="020B0604030504040204" pitchFamily="34" charset="0"/>
              </a:rPr>
              <a:t>);</a:t>
            </a:r>
          </a:p>
          <a:p>
            <a:pPr marL="285750" indent="-285750" algn="l" eaLnBrk="1" hangingPunct="1">
              <a:buFont typeface="Arial" panose="020B0604020202020204" pitchFamily="34" charset="0"/>
              <a:buChar char="•"/>
              <a:defRPr/>
            </a:pPr>
            <a:endParaRPr lang="pt-BR" sz="1600" dirty="0">
              <a:latin typeface="Tahoma" panose="020B0604030504040204" pitchFamily="34" charset="0"/>
            </a:endParaRPr>
          </a:p>
          <a:p>
            <a:pPr marL="285750" indent="-285750" algn="l" eaLnBrk="1" hangingPunct="1">
              <a:buFont typeface="Arial" panose="020B0604020202020204" pitchFamily="34" charset="0"/>
              <a:buChar char="•"/>
              <a:defRPr/>
            </a:pPr>
            <a:r>
              <a:rPr lang="pt-BR" sz="1600" dirty="0">
                <a:latin typeface="Tahoma" panose="020B0604030504040204" pitchFamily="34" charset="0"/>
              </a:rPr>
              <a:t>A avaliação da significância do </a:t>
            </a:r>
            <a:r>
              <a:rPr lang="pt-BR" sz="1600" dirty="0" err="1">
                <a:latin typeface="Tahoma" panose="020B0604030504040204" pitchFamily="34" charset="0"/>
              </a:rPr>
              <a:t>Kappa</a:t>
            </a:r>
            <a:r>
              <a:rPr lang="pt-BR" sz="1600" dirty="0">
                <a:latin typeface="Tahoma" panose="020B0604030504040204" pitchFamily="34" charset="0"/>
              </a:rPr>
              <a:t> é feita pressupondo-se que parte da exatidão total observada é casual (</a:t>
            </a:r>
            <a:r>
              <a:rPr lang="pt-BR" sz="1600" dirty="0" err="1">
                <a:latin typeface="Tahoma" panose="020B0604030504040204" pitchFamily="34" charset="0"/>
              </a:rPr>
              <a:t>Kappa</a:t>
            </a:r>
            <a:r>
              <a:rPr lang="pt-BR" sz="1600" dirty="0">
                <a:latin typeface="Tahoma" panose="020B0604030504040204" pitchFamily="34" charset="0"/>
              </a:rPr>
              <a:t> = 0?). </a:t>
            </a:r>
            <a:r>
              <a:rPr lang="pt-BR" sz="1600" dirty="0">
                <a:solidFill>
                  <a:srgbClr val="FF0000"/>
                </a:solidFill>
                <a:latin typeface="Tahoma" panose="020B0604030504040204" pitchFamily="34" charset="0"/>
              </a:rPr>
              <a:t>Isso é quase sempre inútil</a:t>
            </a:r>
            <a:r>
              <a:rPr lang="pt-BR" sz="1600" dirty="0">
                <a:latin typeface="Tahoma" panose="020B0604030504040204" pitchFamily="34" charset="0"/>
              </a:rPr>
              <a:t>;</a:t>
            </a:r>
          </a:p>
          <a:p>
            <a:pPr marL="285750" indent="-285750" algn="l" eaLnBrk="1" hangingPunct="1">
              <a:buFont typeface="Arial" panose="020B0604020202020204" pitchFamily="34" charset="0"/>
              <a:buChar char="•"/>
              <a:defRPr/>
            </a:pPr>
            <a:endParaRPr lang="pt-BR" sz="1600" dirty="0">
              <a:latin typeface="Tahoma" panose="020B0604030504040204" pitchFamily="34" charset="0"/>
            </a:endParaRPr>
          </a:p>
          <a:p>
            <a:pPr marL="285750" indent="-285750" algn="l" eaLnBrk="1" hangingPunct="1">
              <a:buFont typeface="Arial" panose="020B0604020202020204" pitchFamily="34" charset="0"/>
              <a:buChar char="•"/>
              <a:defRPr/>
            </a:pPr>
            <a:r>
              <a:rPr lang="pt-BR" sz="1600" dirty="0" err="1">
                <a:latin typeface="Tahoma" panose="020B0604030504040204" pitchFamily="34" charset="0"/>
              </a:rPr>
              <a:t>Pontius</a:t>
            </a:r>
            <a:r>
              <a:rPr lang="pt-BR" sz="1600" dirty="0">
                <a:latin typeface="Tahoma" panose="020B0604030504040204" pitchFamily="34" charset="0"/>
              </a:rPr>
              <a:t> e </a:t>
            </a:r>
            <a:r>
              <a:rPr lang="pt-BR" sz="1600" dirty="0" err="1">
                <a:latin typeface="Tahoma" panose="020B0604030504040204" pitchFamily="34" charset="0"/>
              </a:rPr>
              <a:t>Millones</a:t>
            </a:r>
            <a:r>
              <a:rPr lang="pt-BR" sz="1600" dirty="0">
                <a:latin typeface="Tahoma" panose="020B0604030504040204" pitchFamily="34" charset="0"/>
              </a:rPr>
              <a:t> (2011) e </a:t>
            </a:r>
            <a:r>
              <a:rPr lang="pt-BR" sz="1600" dirty="0" err="1">
                <a:latin typeface="Tahoma" panose="020B0604030504040204" pitchFamily="34" charset="0"/>
              </a:rPr>
              <a:t>Pontius</a:t>
            </a:r>
            <a:r>
              <a:rPr lang="pt-BR" sz="1600" dirty="0">
                <a:latin typeface="Tahoma" panose="020B0604030504040204" pitchFamily="34" charset="0"/>
              </a:rPr>
              <a:t> e </a:t>
            </a:r>
            <a:r>
              <a:rPr lang="pt-BR" sz="1600" dirty="0" err="1">
                <a:latin typeface="Tahoma" panose="020B0604030504040204" pitchFamily="34" charset="0"/>
              </a:rPr>
              <a:t>Santacruz</a:t>
            </a:r>
            <a:r>
              <a:rPr lang="pt-BR" sz="1600" dirty="0">
                <a:latin typeface="Tahoma" panose="020B0604030504040204" pitchFamily="34" charset="0"/>
              </a:rPr>
              <a:t> (2014) sugerem particionar os erros em diferentes componentes:</a:t>
            </a:r>
          </a:p>
          <a:p>
            <a:pPr marL="285750" indent="-285750" algn="l" eaLnBrk="1" hangingPunct="1">
              <a:buFont typeface="Arial" panose="020B0604020202020204" pitchFamily="34" charset="0"/>
              <a:buChar char="•"/>
              <a:defRPr/>
            </a:pPr>
            <a:endParaRPr lang="pt-BR" sz="1600" dirty="0">
              <a:latin typeface="Tahoma" panose="020B0604030504040204" pitchFamily="34" charset="0"/>
            </a:endParaRPr>
          </a:p>
          <a:p>
            <a:pPr marL="728663" lvl="1" algn="l" eaLnBrk="1" hangingPunct="1">
              <a:buFont typeface="Arial" panose="020B0604020202020204" pitchFamily="34" charset="0"/>
              <a:buChar char="•"/>
              <a:defRPr/>
            </a:pPr>
            <a:r>
              <a:rPr lang="pt-BR" sz="1600" i="1" dirty="0" err="1">
                <a:latin typeface="Tahoma" panose="020B0604030504040204" pitchFamily="34" charset="0"/>
              </a:rPr>
              <a:t>Quantity</a:t>
            </a:r>
            <a:r>
              <a:rPr lang="pt-BR" sz="1600" dirty="0">
                <a:latin typeface="Tahoma" panose="020B0604030504040204" pitchFamily="34" charset="0"/>
              </a:rPr>
              <a:t> (quantidade, grandeza)</a:t>
            </a:r>
          </a:p>
          <a:p>
            <a:pPr marL="728663" lvl="1" algn="l" eaLnBrk="1" hangingPunct="1">
              <a:buFont typeface="Arial" panose="020B0604020202020204" pitchFamily="34" charset="0"/>
              <a:buChar char="•"/>
              <a:defRPr/>
            </a:pPr>
            <a:r>
              <a:rPr lang="pt-BR" sz="1600" i="1" dirty="0" err="1">
                <a:latin typeface="Tahoma" panose="020B0604030504040204" pitchFamily="34" charset="0"/>
              </a:rPr>
              <a:t>Allocation</a:t>
            </a:r>
            <a:r>
              <a:rPr lang="pt-BR" sz="1600" dirty="0">
                <a:latin typeface="Tahoma" panose="020B0604030504040204" pitchFamily="34" charset="0"/>
              </a:rPr>
              <a:t> (alocação, atribuição):</a:t>
            </a:r>
          </a:p>
          <a:p>
            <a:pPr marL="977900" lvl="2" algn="l" eaLnBrk="1" hangingPunct="1">
              <a:buFont typeface="Arial" panose="020B0604020202020204" pitchFamily="34" charset="0"/>
              <a:buChar char="•"/>
              <a:defRPr/>
            </a:pPr>
            <a:r>
              <a:rPr lang="pt-BR" sz="1600" i="1" dirty="0">
                <a:latin typeface="Tahoma" panose="020B0604030504040204" pitchFamily="34" charset="0"/>
              </a:rPr>
              <a:t>Exchange</a:t>
            </a:r>
            <a:r>
              <a:rPr lang="pt-BR" sz="1600" dirty="0">
                <a:latin typeface="Tahoma" panose="020B0604030504040204" pitchFamily="34" charset="0"/>
              </a:rPr>
              <a:t> (troca, permuta)</a:t>
            </a:r>
          </a:p>
          <a:p>
            <a:pPr marL="977900" lvl="2" algn="l" eaLnBrk="1" hangingPunct="1">
              <a:buFont typeface="Arial" panose="020B0604020202020204" pitchFamily="34" charset="0"/>
              <a:buChar char="•"/>
              <a:defRPr/>
            </a:pPr>
            <a:r>
              <a:rPr lang="pt-BR" sz="1600" i="1" dirty="0">
                <a:latin typeface="Tahoma" panose="020B0604030504040204" pitchFamily="34" charset="0"/>
              </a:rPr>
              <a:t>Shift</a:t>
            </a:r>
            <a:r>
              <a:rPr lang="pt-BR" sz="1600" dirty="0">
                <a:latin typeface="Tahoma" panose="020B0604030504040204" pitchFamily="34" charset="0"/>
              </a:rPr>
              <a:t> (mudança, deslocamento)</a:t>
            </a:r>
          </a:p>
        </p:txBody>
      </p:sp>
      <p:sp>
        <p:nvSpPr>
          <p:cNvPr id="5" name="Retângulo 4"/>
          <p:cNvSpPr/>
          <p:nvPr/>
        </p:nvSpPr>
        <p:spPr>
          <a:xfrm>
            <a:off x="0" y="6165304"/>
            <a:ext cx="8820472" cy="738664"/>
          </a:xfrm>
          <a:prstGeom prst="rect">
            <a:avLst/>
          </a:prstGeom>
        </p:spPr>
        <p:txBody>
          <a:bodyPr wrap="square">
            <a:spAutoFit/>
          </a:bodyPr>
          <a:lstStyle/>
          <a:p>
            <a:pPr marL="95250" indent="-95250" algn="l"/>
            <a:r>
              <a:rPr lang="en-US" sz="1050" dirty="0">
                <a:latin typeface="Tahoma" panose="020B0604030504040204" pitchFamily="34" charset="0"/>
              </a:rPr>
              <a:t>*Pontius, R. G.; </a:t>
            </a:r>
            <a:r>
              <a:rPr lang="en-US" sz="1050" dirty="0" err="1">
                <a:latin typeface="Tahoma" panose="020B0604030504040204" pitchFamily="34" charset="0"/>
              </a:rPr>
              <a:t>Millones</a:t>
            </a:r>
            <a:r>
              <a:rPr lang="en-US" sz="1050" dirty="0">
                <a:latin typeface="Tahoma" panose="020B0604030504040204" pitchFamily="34" charset="0"/>
              </a:rPr>
              <a:t>, M. Death to Kappa: birth of quantity disagreement and allocation disagreement for accuracy assessment. International Journal of Remote Sensing, 32(15): 4407-4429, 2011 </a:t>
            </a:r>
          </a:p>
          <a:p>
            <a:pPr marL="95250" indent="-95250" algn="l"/>
            <a:r>
              <a:rPr lang="en-US" sz="1050" dirty="0">
                <a:latin typeface="Tahoma" panose="020B0604030504040204" pitchFamily="34" charset="0"/>
              </a:rPr>
              <a:t>Pontius, R. G.; </a:t>
            </a:r>
            <a:r>
              <a:rPr lang="en-US" sz="1050" dirty="0" err="1">
                <a:latin typeface="Tahoma" panose="020B0604030504040204" pitchFamily="34" charset="0"/>
              </a:rPr>
              <a:t>Santacruz</a:t>
            </a:r>
            <a:r>
              <a:rPr lang="en-US" sz="1050" dirty="0">
                <a:latin typeface="Tahoma" panose="020B0604030504040204" pitchFamily="34" charset="0"/>
              </a:rPr>
              <a:t>, A. Quantity, exchange, and shift components of difference in a square contingency table. International Journal of Remote Sensing, 35(21): 7543-7554, 2014</a:t>
            </a:r>
            <a:endParaRPr lang="en-US" sz="1050" dirty="0">
              <a:solidFill>
                <a:srgbClr val="FF0000"/>
              </a:solidFill>
              <a:latin typeface="Tahoma" panose="020B0604030504040204" pitchFamily="34" charset="0"/>
            </a:endParaRPr>
          </a:p>
        </p:txBody>
      </p:sp>
      <p:sp>
        <p:nvSpPr>
          <p:cNvPr id="6"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44</a:t>
            </a:fld>
            <a:endParaRPr lang="pt-BR" dirty="0"/>
          </a:p>
        </p:txBody>
      </p:sp>
      <p:grpSp>
        <p:nvGrpSpPr>
          <p:cNvPr id="7" name="Grupo 6"/>
          <p:cNvGrpSpPr/>
          <p:nvPr/>
        </p:nvGrpSpPr>
        <p:grpSpPr>
          <a:xfrm>
            <a:off x="4618724" y="4905288"/>
            <a:ext cx="4201748" cy="1116000"/>
            <a:chOff x="4618724" y="4495472"/>
            <a:chExt cx="4201748" cy="1116000"/>
          </a:xfrm>
        </p:grpSpPr>
        <p:sp>
          <p:nvSpPr>
            <p:cNvPr id="3" name="Retângulo 2"/>
            <p:cNvSpPr/>
            <p:nvPr/>
          </p:nvSpPr>
          <p:spPr>
            <a:xfrm>
              <a:off x="4956602" y="4637974"/>
              <a:ext cx="3863870" cy="830997"/>
            </a:xfrm>
            <a:prstGeom prst="rect">
              <a:avLst/>
            </a:prstGeom>
          </p:spPr>
          <p:txBody>
            <a:bodyPr wrap="square">
              <a:spAutoFit/>
            </a:bodyPr>
            <a:lstStyle/>
            <a:p>
              <a:pPr marL="177800" indent="-177800" algn="l" eaLnBrk="1" hangingPunct="1">
                <a:defRPr/>
              </a:pPr>
              <a:r>
                <a:rPr lang="pt-BR" sz="1600" dirty="0">
                  <a:latin typeface="Tahoma" panose="020B0604030504040204" pitchFamily="34" charset="0"/>
                </a:rPr>
                <a:t>Estes índices são mais úteis quando empregados na análise de trajetórias (mapas obtidos em 2 datas)</a:t>
              </a:r>
            </a:p>
          </p:txBody>
        </p:sp>
        <p:sp>
          <p:nvSpPr>
            <p:cNvPr id="4" name="Chave direita 3"/>
            <p:cNvSpPr/>
            <p:nvPr/>
          </p:nvSpPr>
          <p:spPr bwMode="auto">
            <a:xfrm>
              <a:off x="4618724" y="4495472"/>
              <a:ext cx="269454" cy="1116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Tree>
    <p:extLst>
      <p:ext uri="{BB962C8B-B14F-4D97-AF65-F5344CB8AC3E}">
        <p14:creationId xmlns:p14="http://schemas.microsoft.com/office/powerpoint/2010/main" val="11306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Índice </a:t>
            </a:r>
            <a:r>
              <a:rPr lang="pt-BR" i="1" dirty="0" err="1"/>
              <a:t>Quantity</a:t>
            </a:r>
            <a:endParaRPr lang="pt-BR" i="1" dirty="0"/>
          </a:p>
        </p:txBody>
      </p:sp>
      <p:graphicFrame>
        <p:nvGraphicFramePr>
          <p:cNvPr id="4" name="Group 2"/>
          <p:cNvGraphicFramePr>
            <a:graphicFrameLocks noGrp="1"/>
          </p:cNvGraphicFramePr>
          <p:nvPr>
            <p:extLst>
              <p:ext uri="{D42A27DB-BD31-4B8C-83A1-F6EECF244321}">
                <p14:modId xmlns:p14="http://schemas.microsoft.com/office/powerpoint/2010/main" val="4079508090"/>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pt-BR" sz="2000" b="0" i="0" u="none" strike="noStrike" cap="none" normalizeH="0" baseline="0" dirty="0">
                          <a:ln>
                            <a:noFill/>
                          </a:ln>
                          <a:solidFill>
                            <a:schemeClr val="tx1"/>
                          </a:solidFill>
                          <a:effectLst/>
                          <a:latin typeface="Tahoma" panose="020B0604030504040204" pitchFamily="34" charset="0"/>
                        </a:rPr>
                        <a:t>Classificação</a:t>
                      </a:r>
                    </a:p>
                  </a:txBody>
                  <a:tcPr vert="vert270"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tângulo 4"/>
          <p:cNvSpPr>
            <a:spLocks noChangeArrowheads="1"/>
          </p:cNvSpPr>
          <p:nvPr/>
        </p:nvSpPr>
        <p:spPr bwMode="auto">
          <a:xfrm>
            <a:off x="663296" y="4493438"/>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Observe que para a classe A, os erros de omissão são compensados pelos erros de inclusão.</a:t>
            </a:r>
          </a:p>
        </p:txBody>
      </p:sp>
      <p:sp>
        <p:nvSpPr>
          <p:cNvPr id="6" name="Retângulo 5"/>
          <p:cNvSpPr>
            <a:spLocks noChangeArrowheads="1"/>
          </p:cNvSpPr>
          <p:nvPr/>
        </p:nvSpPr>
        <p:spPr bwMode="auto">
          <a:xfrm>
            <a:off x="4103688" y="2420888"/>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7" name="Retângulo 6"/>
          <p:cNvSpPr>
            <a:spLocks noChangeArrowheads="1"/>
          </p:cNvSpPr>
          <p:nvPr/>
        </p:nvSpPr>
        <p:spPr bwMode="auto">
          <a:xfrm>
            <a:off x="3347864" y="2794576"/>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8" name="Retângulo 7"/>
          <p:cNvSpPr>
            <a:spLocks noChangeArrowheads="1"/>
          </p:cNvSpPr>
          <p:nvPr/>
        </p:nvSpPr>
        <p:spPr bwMode="auto">
          <a:xfrm>
            <a:off x="663296" y="5334307"/>
            <a:ext cx="777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Neste caso, a área estimada pela classificação é a mesma da referência, ou seja, a classificação poderia ser utilizada para estimar a </a:t>
            </a:r>
            <a:r>
              <a:rPr lang="pt-BR" altLang="pt-BR" sz="1600" b="1" dirty="0">
                <a:solidFill>
                  <a:srgbClr val="000000"/>
                </a:solidFill>
                <a:latin typeface="Tahoma" panose="020B0604030504040204" pitchFamily="34" charset="0"/>
              </a:rPr>
              <a:t>quantidade</a:t>
            </a:r>
            <a:r>
              <a:rPr lang="pt-BR" altLang="pt-BR" sz="1600" dirty="0">
                <a:solidFill>
                  <a:srgbClr val="000000"/>
                </a:solidFill>
                <a:latin typeface="Tahoma" panose="020B0604030504040204" pitchFamily="34" charset="0"/>
              </a:rPr>
              <a:t> da classe A presente na referência.</a:t>
            </a:r>
          </a:p>
        </p:txBody>
      </p:sp>
      <p:sp>
        <p:nvSpPr>
          <p:cNvPr id="9" name="Retângulo 8"/>
          <p:cNvSpPr>
            <a:spLocks noChangeArrowheads="1"/>
          </p:cNvSpPr>
          <p:nvPr/>
        </p:nvSpPr>
        <p:spPr bwMode="auto">
          <a:xfrm>
            <a:off x="6356721" y="2420888"/>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0" name="Retângulo 9"/>
          <p:cNvSpPr>
            <a:spLocks noChangeArrowheads="1"/>
          </p:cNvSpPr>
          <p:nvPr/>
        </p:nvSpPr>
        <p:spPr bwMode="auto">
          <a:xfrm>
            <a:off x="3350136" y="3963204"/>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1"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45</a:t>
            </a:fld>
            <a:endParaRPr lang="pt-BR" dirty="0"/>
          </a:p>
        </p:txBody>
      </p:sp>
      <p:sp>
        <p:nvSpPr>
          <p:cNvPr id="12" name="Text Box 11"/>
          <p:cNvSpPr txBox="1">
            <a:spLocks noChangeArrowheads="1"/>
          </p:cNvSpPr>
          <p:nvPr/>
        </p:nvSpPr>
        <p:spPr bwMode="auto">
          <a:xfrm>
            <a:off x="0" y="6550025"/>
            <a:ext cx="183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400" dirty="0">
                <a:latin typeface="Tahoma" panose="020B0604030504040204" pitchFamily="34" charset="0"/>
              </a:rPr>
              <a:t>(ver Pontius.xlsx)</a:t>
            </a:r>
          </a:p>
        </p:txBody>
      </p:sp>
    </p:spTree>
    <p:extLst>
      <p:ext uri="{BB962C8B-B14F-4D97-AF65-F5344CB8AC3E}">
        <p14:creationId xmlns:p14="http://schemas.microsoft.com/office/powerpoint/2010/main" val="375278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build="p"/>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Índice </a:t>
            </a:r>
            <a:r>
              <a:rPr lang="pt-BR" i="1" dirty="0" err="1"/>
              <a:t>Quantity</a:t>
            </a:r>
            <a:endParaRPr lang="pt-BR" i="1" dirty="0"/>
          </a:p>
        </p:txBody>
      </p:sp>
      <p:graphicFrame>
        <p:nvGraphicFramePr>
          <p:cNvPr id="4" name="Group 2"/>
          <p:cNvGraphicFramePr>
            <a:graphicFrameLocks noGrp="1"/>
          </p:cNvGraphicFramePr>
          <p:nvPr>
            <p:extLst>
              <p:ext uri="{D42A27DB-BD31-4B8C-83A1-F6EECF244321}">
                <p14:modId xmlns:p14="http://schemas.microsoft.com/office/powerpoint/2010/main" val="2635902854"/>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pt-BR" sz="2000" b="0" i="0" u="none" strike="noStrike" cap="none" normalizeH="0" baseline="0" dirty="0">
                          <a:ln>
                            <a:noFill/>
                          </a:ln>
                          <a:solidFill>
                            <a:schemeClr val="tx1"/>
                          </a:solidFill>
                          <a:effectLst/>
                          <a:latin typeface="Tahoma" panose="020B0604030504040204" pitchFamily="34" charset="0"/>
                        </a:rPr>
                        <a:t>Classificação</a:t>
                      </a:r>
                    </a:p>
                  </a:txBody>
                  <a:tcPr vert="vert270"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tângulo 4"/>
          <p:cNvSpPr>
            <a:spLocks noChangeArrowheads="1"/>
          </p:cNvSpPr>
          <p:nvPr/>
        </p:nvSpPr>
        <p:spPr bwMode="auto">
          <a:xfrm>
            <a:off x="663296" y="4493438"/>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Já para classe B, há 2 amostras a mais na referência do que na classificação, o que representa um erro de 1,8% em relação ao total.</a:t>
            </a:r>
          </a:p>
        </p:txBody>
      </p:sp>
      <p:sp>
        <p:nvSpPr>
          <p:cNvPr id="6" name="Retângulo 5"/>
          <p:cNvSpPr>
            <a:spLocks noChangeArrowheads="1"/>
          </p:cNvSpPr>
          <p:nvPr/>
        </p:nvSpPr>
        <p:spPr bwMode="auto">
          <a:xfrm>
            <a:off x="6352953" y="2797428"/>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7" name="Retângulo 6"/>
          <p:cNvSpPr>
            <a:spLocks noChangeArrowheads="1"/>
          </p:cNvSpPr>
          <p:nvPr/>
        </p:nvSpPr>
        <p:spPr bwMode="auto">
          <a:xfrm>
            <a:off x="4104713" y="3974000"/>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8" name="Retângulo 7"/>
          <p:cNvSpPr>
            <a:spLocks noChangeArrowheads="1"/>
          </p:cNvSpPr>
          <p:nvPr/>
        </p:nvSpPr>
        <p:spPr bwMode="auto">
          <a:xfrm>
            <a:off x="2411760" y="5237038"/>
            <a:ext cx="4824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Considerando todas as classes, </a:t>
            </a:r>
            <a:r>
              <a:rPr lang="pt-BR" altLang="pt-BR" sz="1600" i="1" dirty="0" err="1">
                <a:solidFill>
                  <a:srgbClr val="000000"/>
                </a:solidFill>
                <a:latin typeface="Tahoma" panose="020B0604030504040204" pitchFamily="34" charset="0"/>
              </a:rPr>
              <a:t>Quantity</a:t>
            </a:r>
            <a:r>
              <a:rPr lang="pt-BR" altLang="pt-BR" sz="1600" dirty="0">
                <a:solidFill>
                  <a:srgbClr val="000000"/>
                </a:solidFill>
                <a:latin typeface="Tahoma" panose="020B0604030504040204" pitchFamily="34" charset="0"/>
              </a:rPr>
              <a:t> = 8,2%</a:t>
            </a:r>
          </a:p>
        </p:txBody>
      </p:sp>
      <p:graphicFrame>
        <p:nvGraphicFramePr>
          <p:cNvPr id="2" name="Tabela 1"/>
          <p:cNvGraphicFramePr>
            <a:graphicFrameLocks noGrp="1"/>
          </p:cNvGraphicFramePr>
          <p:nvPr>
            <p:extLst>
              <p:ext uri="{D42A27DB-BD31-4B8C-83A1-F6EECF244321}">
                <p14:modId xmlns:p14="http://schemas.microsoft.com/office/powerpoint/2010/main" val="3844923490"/>
              </p:ext>
            </p:extLst>
          </p:nvPr>
        </p:nvGraphicFramePr>
        <p:xfrm>
          <a:off x="755576" y="5229200"/>
          <a:ext cx="1409096" cy="1254699"/>
        </p:xfrm>
        <a:graphic>
          <a:graphicData uri="http://schemas.openxmlformats.org/drawingml/2006/table">
            <a:tbl>
              <a:tblPr>
                <a:tableStyleId>{5C22544A-7EE6-4342-B048-85BDC9FD1C3A}</a:tableStyleId>
              </a:tblPr>
              <a:tblGrid>
                <a:gridCol w="840798">
                  <a:extLst>
                    <a:ext uri="{9D8B030D-6E8A-4147-A177-3AD203B41FA5}">
                      <a16:colId xmlns:a16="http://schemas.microsoft.com/office/drawing/2014/main" val="20000"/>
                    </a:ext>
                  </a:extLst>
                </a:gridCol>
                <a:gridCol w="568298">
                  <a:extLst>
                    <a:ext uri="{9D8B030D-6E8A-4147-A177-3AD203B41FA5}">
                      <a16:colId xmlns:a16="http://schemas.microsoft.com/office/drawing/2014/main" val="20001"/>
                    </a:ext>
                  </a:extLst>
                </a:gridCol>
              </a:tblGrid>
              <a:tr h="216024">
                <a:tc>
                  <a:txBody>
                    <a:bodyPr/>
                    <a:lstStyle/>
                    <a:p>
                      <a:pPr algn="ctr" fontAlgn="ctr"/>
                      <a:r>
                        <a:rPr lang="pt-BR" sz="1200" u="none" strike="noStrike" dirty="0">
                          <a:effectLst/>
                          <a:latin typeface="Tahoma" panose="020B0604030504040204" pitchFamily="34" charset="0"/>
                        </a:rPr>
                        <a:t>Classe</a:t>
                      </a:r>
                      <a:endParaRPr lang="pt-BR" sz="1200" b="0" i="0" u="none" strike="noStrike" dirty="0">
                        <a:effectLst/>
                        <a:latin typeface="Times New Roman"/>
                      </a:endParaRP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000" i="1" u="none" strike="noStrike" dirty="0" err="1">
                          <a:effectLst/>
                          <a:latin typeface="Tahoma" panose="020B0604030504040204" pitchFamily="34" charset="0"/>
                        </a:rPr>
                        <a:t>Quantity</a:t>
                      </a:r>
                      <a:endParaRPr lang="pt-BR" sz="1000" b="1" i="1" u="none" strike="noStrike" dirty="0">
                        <a:effectLst/>
                        <a:latin typeface="Times New Roman"/>
                      </a:endParaRP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7735">
                <a:tc>
                  <a:txBody>
                    <a:bodyPr/>
                    <a:lstStyle/>
                    <a:p>
                      <a:pPr algn="ctr" fontAlgn="b"/>
                      <a:r>
                        <a:rPr lang="pt-BR" sz="1200" b="0" i="0" u="none" strike="noStrike" dirty="0">
                          <a:effectLst/>
                          <a:latin typeface="Tahoma" panose="020B0604030504040204" pitchFamily="34" charset="0"/>
                        </a:rPr>
                        <a:t>A</a:t>
                      </a: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pt-BR" sz="1200" u="none" strike="noStrike" dirty="0">
                          <a:effectLst/>
                          <a:latin typeface="Tahoma" panose="020B0604030504040204" pitchFamily="34" charset="0"/>
                        </a:rPr>
                        <a:t>0,0%</a:t>
                      </a:r>
                      <a:endParaRPr lang="pt-BR" sz="1200" b="0" i="0" u="none" strike="noStrike" dirty="0">
                        <a:effectLst/>
                        <a:latin typeface="Times New Roman"/>
                      </a:endParaRP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07735">
                <a:tc>
                  <a:txBody>
                    <a:bodyPr/>
                    <a:lstStyle/>
                    <a:p>
                      <a:pPr algn="ctr" fontAlgn="b"/>
                      <a:r>
                        <a:rPr lang="pt-BR" sz="1200" b="0" i="0" u="none" strike="noStrike" dirty="0">
                          <a:effectLst/>
                          <a:latin typeface="Tahoma" panose="020B0604030504040204" pitchFamily="34" charset="0"/>
                        </a:rPr>
                        <a:t>B</a:t>
                      </a: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200" u="none" strike="noStrike" dirty="0">
                          <a:effectLst/>
                          <a:latin typeface="Tahoma" panose="020B0604030504040204" pitchFamily="34" charset="0"/>
                        </a:rPr>
                        <a:t>1,8%</a:t>
                      </a:r>
                      <a:endParaRPr lang="pt-BR" sz="1200" b="0" i="0" u="none" strike="noStrike" dirty="0">
                        <a:effectLst/>
                        <a:latin typeface="Times New Roman"/>
                      </a:endParaRP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207735">
                <a:tc>
                  <a:txBody>
                    <a:bodyPr/>
                    <a:lstStyle/>
                    <a:p>
                      <a:pPr algn="ctr" fontAlgn="b"/>
                      <a:r>
                        <a:rPr lang="pt-BR" sz="1200" b="0" i="0" u="none" strike="noStrike" dirty="0">
                          <a:effectLst/>
                          <a:latin typeface="Tahoma" panose="020B0604030504040204" pitchFamily="34" charset="0"/>
                        </a:rPr>
                        <a:t>C</a:t>
                      </a: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200" u="none" strike="noStrike" dirty="0">
                          <a:effectLst/>
                          <a:latin typeface="Tahoma" panose="020B0604030504040204" pitchFamily="34" charset="0"/>
                        </a:rPr>
                        <a:t>8,2%</a:t>
                      </a:r>
                      <a:endParaRPr lang="pt-BR" sz="1200" b="0" i="0" u="none" strike="noStrike" dirty="0">
                        <a:effectLst/>
                        <a:latin typeface="Times New Roman"/>
                      </a:endParaRP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207735">
                <a:tc>
                  <a:txBody>
                    <a:bodyPr/>
                    <a:lstStyle/>
                    <a:p>
                      <a:pPr algn="ctr" fontAlgn="b"/>
                      <a:r>
                        <a:rPr lang="pt-BR" sz="1200" b="0" i="0" u="none" strike="noStrike" dirty="0">
                          <a:effectLst/>
                          <a:latin typeface="Tahoma" panose="020B0604030504040204" pitchFamily="34" charset="0"/>
                        </a:rPr>
                        <a:t>D</a:t>
                      </a: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pt-BR" sz="1200" u="none" strike="noStrike" dirty="0">
                          <a:effectLst/>
                          <a:latin typeface="Tahoma" panose="020B0604030504040204" pitchFamily="34" charset="0"/>
                        </a:rPr>
                        <a:t>6,4%</a:t>
                      </a:r>
                      <a:endParaRPr lang="pt-BR" sz="1200" b="0" i="0" u="none" strike="noStrike" dirty="0">
                        <a:effectLst/>
                        <a:latin typeface="Times New Roman"/>
                      </a:endParaRP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7735">
                <a:tc>
                  <a:txBody>
                    <a:bodyPr/>
                    <a:lstStyle/>
                    <a:p>
                      <a:pPr algn="ctr" fontAlgn="b"/>
                      <a:r>
                        <a:rPr lang="pt-BR" sz="1200" u="none" strike="noStrike" dirty="0">
                          <a:effectLst/>
                          <a:latin typeface="Tahoma" panose="020B0604030504040204" pitchFamily="34" charset="0"/>
                        </a:rPr>
                        <a:t>Total</a:t>
                      </a:r>
                      <a:endParaRPr lang="pt-BR" sz="1200" b="0" i="0" u="none" strike="noStrike" dirty="0">
                        <a:effectLst/>
                        <a:latin typeface="Times New Roman"/>
                      </a:endParaRP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u="none" strike="noStrike" dirty="0">
                          <a:effectLst/>
                          <a:latin typeface="Tahoma" panose="020B0604030504040204" pitchFamily="34" charset="0"/>
                        </a:rPr>
                        <a:t>8,2%</a:t>
                      </a:r>
                      <a:endParaRPr lang="pt-BR" sz="1200" b="0" i="0" u="none" strike="noStrike" dirty="0">
                        <a:effectLst/>
                        <a:latin typeface="Times New Roman"/>
                      </a:endParaRP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46</a:t>
            </a:fld>
            <a:endParaRPr lang="pt-BR" dirty="0"/>
          </a:p>
        </p:txBody>
      </p:sp>
      <p:graphicFrame>
        <p:nvGraphicFramePr>
          <p:cNvPr id="3" name="Objeto 2"/>
          <p:cNvGraphicFramePr>
            <a:graphicFrameLocks noChangeAspect="1"/>
          </p:cNvGraphicFramePr>
          <p:nvPr>
            <p:extLst>
              <p:ext uri="{D42A27DB-BD31-4B8C-83A1-F6EECF244321}">
                <p14:modId xmlns:p14="http://schemas.microsoft.com/office/powerpoint/2010/main" val="2813713573"/>
              </p:ext>
            </p:extLst>
          </p:nvPr>
        </p:nvGraphicFramePr>
        <p:xfrm>
          <a:off x="3779912" y="5733256"/>
          <a:ext cx="2130425" cy="550863"/>
        </p:xfrm>
        <a:graphic>
          <a:graphicData uri="http://schemas.openxmlformats.org/presentationml/2006/ole">
            <mc:AlternateContent xmlns:mc="http://schemas.openxmlformats.org/markup-compatibility/2006">
              <mc:Choice xmlns:v="urn:schemas-microsoft-com:vml" Requires="v">
                <p:oleObj name="Equation" r:id="rId2" imgW="1523880" imgH="393480" progId="Equation.DSMT4">
                  <p:embed/>
                </p:oleObj>
              </mc:Choice>
              <mc:Fallback>
                <p:oleObj name="Equation" r:id="rId2" imgW="1523880" imgH="393480" progId="Equation.DSMT4">
                  <p:embed/>
                  <p:pic>
                    <p:nvPicPr>
                      <p:cNvPr id="3" name="Objeto 2"/>
                      <p:cNvPicPr>
                        <a:picLocks noChangeAspect="1" noChangeArrowheads="1"/>
                      </p:cNvPicPr>
                      <p:nvPr/>
                    </p:nvPicPr>
                    <p:blipFill>
                      <a:blip r:embed="rId3"/>
                      <a:srcRect/>
                      <a:stretch>
                        <a:fillRect/>
                      </a:stretch>
                    </p:blipFill>
                    <p:spPr bwMode="auto">
                      <a:xfrm>
                        <a:off x="3779912" y="5733256"/>
                        <a:ext cx="21304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12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Índice </a:t>
            </a:r>
            <a:r>
              <a:rPr lang="pt-BR" i="1" dirty="0" err="1"/>
              <a:t>Allocation</a:t>
            </a:r>
            <a:endParaRPr lang="pt-BR" i="1" dirty="0"/>
          </a:p>
        </p:txBody>
      </p:sp>
      <p:graphicFrame>
        <p:nvGraphicFramePr>
          <p:cNvPr id="4" name="Group 2"/>
          <p:cNvGraphicFramePr>
            <a:graphicFrameLocks noGrp="1"/>
          </p:cNvGraphicFramePr>
          <p:nvPr>
            <p:extLst>
              <p:ext uri="{D42A27DB-BD31-4B8C-83A1-F6EECF244321}">
                <p14:modId xmlns:p14="http://schemas.microsoft.com/office/powerpoint/2010/main" val="4210803987"/>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pt-BR" sz="2000" b="0" i="0" u="none" strike="noStrike" cap="none" normalizeH="0" baseline="0" dirty="0">
                          <a:ln>
                            <a:noFill/>
                          </a:ln>
                          <a:solidFill>
                            <a:schemeClr val="tx1"/>
                          </a:solidFill>
                          <a:effectLst/>
                          <a:latin typeface="Tahoma" panose="020B0604030504040204" pitchFamily="34" charset="0"/>
                        </a:rPr>
                        <a:t>Classificação</a:t>
                      </a:r>
                    </a:p>
                  </a:txBody>
                  <a:tcPr vert="vert270"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tângulo 4"/>
          <p:cNvSpPr>
            <a:spLocks noChangeArrowheads="1"/>
          </p:cNvSpPr>
          <p:nvPr/>
        </p:nvSpPr>
        <p:spPr bwMode="auto">
          <a:xfrm>
            <a:off x="663296" y="4493438"/>
            <a:ext cx="77755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Em toda a matriz observa-se um total de 28 amostras erradas, o que representa 25,5%, ou seja, 100% – exatidão.</a:t>
            </a:r>
          </a:p>
          <a:p>
            <a:pPr marL="355600" indent="-355600" eaLnBrk="1" hangingPunct="1">
              <a:spcBef>
                <a:spcPct val="0"/>
              </a:spcBef>
              <a:buFontTx/>
              <a:buNone/>
            </a:pPr>
            <a:endParaRPr lang="pt-BR" altLang="pt-BR" sz="1600" dirty="0">
              <a:solidFill>
                <a:srgbClr val="000000"/>
              </a:solidFill>
              <a:latin typeface="Tahoma" panose="020B0604030504040204" pitchFamily="34" charset="0"/>
            </a:endParaRPr>
          </a:p>
          <a:p>
            <a:pPr marL="355600" indent="-355600" eaLnBrk="1" hangingPunct="1">
              <a:spcBef>
                <a:spcPct val="0"/>
              </a:spcBef>
              <a:buFontTx/>
              <a:buNone/>
            </a:pPr>
            <a:r>
              <a:rPr lang="pt-BR" altLang="pt-BR" sz="1600" dirty="0">
                <a:solidFill>
                  <a:srgbClr val="000000"/>
                </a:solidFill>
                <a:latin typeface="Tahoma" panose="020B0604030504040204" pitchFamily="34" charset="0"/>
              </a:rPr>
              <a:t>Como o erro devido a quantidade foi de 8,2%, então o restante, 17,3%, é devido a problemas de atribuição.</a:t>
            </a:r>
          </a:p>
          <a:p>
            <a:pPr marL="355600" indent="-355600" eaLnBrk="1" hangingPunct="1">
              <a:spcBef>
                <a:spcPct val="0"/>
              </a:spcBef>
              <a:buFontTx/>
              <a:buNone/>
            </a:pPr>
            <a:endParaRPr lang="pt-BR" altLang="pt-BR" sz="1600" dirty="0">
              <a:solidFill>
                <a:srgbClr val="000000"/>
              </a:solidFill>
              <a:latin typeface="Tahoma" panose="020B0604030504040204" pitchFamily="34" charset="0"/>
            </a:endParaRPr>
          </a:p>
          <a:p>
            <a:pPr marL="355600" indent="-355600" eaLnBrk="1" hangingPunct="1">
              <a:spcBef>
                <a:spcPct val="0"/>
              </a:spcBef>
              <a:buFontTx/>
              <a:buNone/>
            </a:pPr>
            <a:r>
              <a:rPr lang="pt-BR" altLang="pt-BR" sz="1600" dirty="0">
                <a:solidFill>
                  <a:srgbClr val="000000"/>
                </a:solidFill>
                <a:latin typeface="Tahoma" panose="020B0604030504040204" pitchFamily="34" charset="0"/>
              </a:rPr>
              <a:t>Mas qual tipo de erro de atribuição? Permuta ou mudança?</a:t>
            </a:r>
          </a:p>
        </p:txBody>
      </p:sp>
      <p:sp>
        <p:nvSpPr>
          <p:cNvPr id="6"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47</a:t>
            </a:fld>
            <a:endParaRPr lang="pt-BR" dirty="0"/>
          </a:p>
        </p:txBody>
      </p:sp>
      <p:grpSp>
        <p:nvGrpSpPr>
          <p:cNvPr id="2" name="Grupo 1"/>
          <p:cNvGrpSpPr/>
          <p:nvPr/>
        </p:nvGrpSpPr>
        <p:grpSpPr>
          <a:xfrm>
            <a:off x="3347864" y="2420888"/>
            <a:ext cx="2969240" cy="1134712"/>
            <a:chOff x="3347864" y="2420888"/>
            <a:chExt cx="2969240" cy="1134712"/>
          </a:xfrm>
        </p:grpSpPr>
        <p:sp>
          <p:nvSpPr>
            <p:cNvPr id="7" name="Retângulo 6"/>
            <p:cNvSpPr>
              <a:spLocks noChangeArrowheads="1"/>
            </p:cNvSpPr>
            <p:nvPr/>
          </p:nvSpPr>
          <p:spPr bwMode="auto">
            <a:xfrm>
              <a:off x="4090040" y="2420888"/>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8" name="Retângulo 7"/>
            <p:cNvSpPr>
              <a:spLocks noChangeArrowheads="1"/>
            </p:cNvSpPr>
            <p:nvPr/>
          </p:nvSpPr>
          <p:spPr bwMode="auto">
            <a:xfrm>
              <a:off x="3347864" y="2794576"/>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9" name="Retângulo 8"/>
            <p:cNvSpPr>
              <a:spLocks noChangeArrowheads="1"/>
            </p:cNvSpPr>
            <p:nvPr/>
          </p:nvSpPr>
          <p:spPr bwMode="auto">
            <a:xfrm>
              <a:off x="5602729" y="2794576"/>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0" name="Retângulo 9"/>
            <p:cNvSpPr>
              <a:spLocks noChangeArrowheads="1"/>
            </p:cNvSpPr>
            <p:nvPr/>
          </p:nvSpPr>
          <p:spPr bwMode="auto">
            <a:xfrm>
              <a:off x="4096265" y="3198412"/>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1" name="Retângulo 10"/>
            <p:cNvSpPr>
              <a:spLocks noChangeArrowheads="1"/>
            </p:cNvSpPr>
            <p:nvPr/>
          </p:nvSpPr>
          <p:spPr bwMode="auto">
            <a:xfrm>
              <a:off x="5602729" y="3198412"/>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spTree>
    <p:extLst>
      <p:ext uri="{BB962C8B-B14F-4D97-AF65-F5344CB8AC3E}">
        <p14:creationId xmlns:p14="http://schemas.microsoft.com/office/powerpoint/2010/main" val="24551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Índice </a:t>
            </a:r>
            <a:r>
              <a:rPr lang="pt-BR" i="1" dirty="0" err="1"/>
              <a:t>Allocation</a:t>
            </a:r>
            <a:r>
              <a:rPr lang="pt-BR" i="1" dirty="0"/>
              <a:t>: Exchange </a:t>
            </a:r>
            <a:r>
              <a:rPr lang="pt-BR" i="1" dirty="0" err="1"/>
              <a:t>or</a:t>
            </a:r>
            <a:r>
              <a:rPr lang="pt-BR" i="1" dirty="0"/>
              <a:t> Shift?</a:t>
            </a:r>
          </a:p>
        </p:txBody>
      </p:sp>
      <p:graphicFrame>
        <p:nvGraphicFramePr>
          <p:cNvPr id="4" name="Group 2"/>
          <p:cNvGraphicFramePr>
            <a:graphicFrameLocks noGrp="1"/>
          </p:cNvGraphicFramePr>
          <p:nvPr>
            <p:extLst>
              <p:ext uri="{D42A27DB-BD31-4B8C-83A1-F6EECF244321}">
                <p14:modId xmlns:p14="http://schemas.microsoft.com/office/powerpoint/2010/main" val="2870924909"/>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pt-BR" sz="2000" b="0" i="0" u="none" strike="noStrike" cap="none" normalizeH="0" baseline="0" dirty="0">
                          <a:ln>
                            <a:noFill/>
                          </a:ln>
                          <a:solidFill>
                            <a:schemeClr val="tx1"/>
                          </a:solidFill>
                          <a:effectLst/>
                          <a:latin typeface="Tahoma" panose="020B0604030504040204" pitchFamily="34" charset="0"/>
                        </a:rPr>
                        <a:t>Classificação</a:t>
                      </a:r>
                    </a:p>
                  </a:txBody>
                  <a:tcPr vert="vert270"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tângulo 4"/>
          <p:cNvSpPr>
            <a:spLocks noChangeArrowheads="1"/>
          </p:cNvSpPr>
          <p:nvPr/>
        </p:nvSpPr>
        <p:spPr bwMode="auto">
          <a:xfrm>
            <a:off x="663296" y="4493438"/>
            <a:ext cx="77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Observe que para a classe A, todos os erros foram devidos à permuta com a classe B, ou seja, amostras classificadas como B foram compensadas pelas amostras da classe B erroneamente classificadas como A. Dessa forma, para a classe A, todo o erro de atribuição foi do tipo </a:t>
            </a:r>
            <a:r>
              <a:rPr lang="pt-BR" altLang="pt-BR" sz="1600" i="1" dirty="0" err="1">
                <a:solidFill>
                  <a:srgbClr val="000000"/>
                </a:solidFill>
                <a:latin typeface="Tahoma" panose="020B0604030504040204" pitchFamily="34" charset="0"/>
              </a:rPr>
              <a:t>exchange</a:t>
            </a:r>
            <a:r>
              <a:rPr lang="pt-BR" altLang="pt-BR" sz="1600" dirty="0">
                <a:solidFill>
                  <a:srgbClr val="000000"/>
                </a:solidFill>
                <a:latin typeface="Tahoma" panose="020B0604030504040204" pitchFamily="34" charset="0"/>
              </a:rPr>
              <a:t> (permuta) totalizando 16 amostras (8 + 8) ou 14,5% do total.</a:t>
            </a:r>
          </a:p>
        </p:txBody>
      </p:sp>
      <p:sp>
        <p:nvSpPr>
          <p:cNvPr id="6" name="Retângulo 5"/>
          <p:cNvSpPr>
            <a:spLocks noChangeArrowheads="1"/>
          </p:cNvSpPr>
          <p:nvPr/>
        </p:nvSpPr>
        <p:spPr bwMode="auto">
          <a:xfrm>
            <a:off x="4103688" y="2420888"/>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7" name="Retângulo 6"/>
          <p:cNvSpPr>
            <a:spLocks noChangeArrowheads="1"/>
          </p:cNvSpPr>
          <p:nvPr/>
        </p:nvSpPr>
        <p:spPr bwMode="auto">
          <a:xfrm>
            <a:off x="3347864" y="2794576"/>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8"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48</a:t>
            </a:fld>
            <a:endParaRPr lang="pt-BR" dirty="0"/>
          </a:p>
        </p:txBody>
      </p:sp>
    </p:spTree>
    <p:extLst>
      <p:ext uri="{BB962C8B-B14F-4D97-AF65-F5344CB8AC3E}">
        <p14:creationId xmlns:p14="http://schemas.microsoft.com/office/powerpoint/2010/main" val="29325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Índice </a:t>
            </a:r>
            <a:r>
              <a:rPr lang="pt-BR" i="1" dirty="0" err="1"/>
              <a:t>Allocation</a:t>
            </a:r>
            <a:r>
              <a:rPr lang="pt-BR" i="1" dirty="0"/>
              <a:t>: Exchange </a:t>
            </a:r>
            <a:r>
              <a:rPr lang="pt-BR" i="1" dirty="0" err="1"/>
              <a:t>or</a:t>
            </a:r>
            <a:r>
              <a:rPr lang="pt-BR" i="1" dirty="0"/>
              <a:t> Shift?</a:t>
            </a:r>
          </a:p>
        </p:txBody>
      </p:sp>
      <p:graphicFrame>
        <p:nvGraphicFramePr>
          <p:cNvPr id="4" name="Group 2"/>
          <p:cNvGraphicFramePr>
            <a:graphicFrameLocks noGrp="1"/>
          </p:cNvGraphicFramePr>
          <p:nvPr>
            <p:extLst>
              <p:ext uri="{D42A27DB-BD31-4B8C-83A1-F6EECF244321}">
                <p14:modId xmlns:p14="http://schemas.microsoft.com/office/powerpoint/2010/main" val="3862075009"/>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pt-BR" sz="2000" b="0" i="0" u="none" strike="noStrike" cap="none" normalizeH="0" baseline="0" dirty="0">
                          <a:ln>
                            <a:noFill/>
                          </a:ln>
                          <a:solidFill>
                            <a:schemeClr val="tx1"/>
                          </a:solidFill>
                          <a:effectLst/>
                          <a:latin typeface="Tahoma" panose="020B0604030504040204" pitchFamily="34" charset="0"/>
                        </a:rPr>
                        <a:t>Classificação</a:t>
                      </a:r>
                    </a:p>
                  </a:txBody>
                  <a:tcPr vert="vert270"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tângulo 4"/>
          <p:cNvSpPr>
            <a:spLocks noChangeArrowheads="1"/>
          </p:cNvSpPr>
          <p:nvPr/>
        </p:nvSpPr>
        <p:spPr bwMode="auto">
          <a:xfrm>
            <a:off x="663296" y="4493438"/>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Já a classe B, 8 amostras erradas foram permutadas com a classe A (</a:t>
            </a:r>
            <a:r>
              <a:rPr lang="pt-BR" altLang="pt-BR" sz="1600" i="1" dirty="0">
                <a:solidFill>
                  <a:srgbClr val="000000"/>
                </a:solidFill>
                <a:latin typeface="Tahoma" panose="020B0604030504040204" pitchFamily="34" charset="0"/>
              </a:rPr>
              <a:t>Exchange</a:t>
            </a:r>
            <a:r>
              <a:rPr lang="pt-BR" altLang="pt-BR" sz="1600" dirty="0">
                <a:solidFill>
                  <a:srgbClr val="000000"/>
                </a:solidFill>
                <a:latin typeface="Tahoma" panose="020B0604030504040204" pitchFamily="34" charset="0"/>
              </a:rPr>
              <a:t> = 14,5%)</a:t>
            </a:r>
          </a:p>
        </p:txBody>
      </p:sp>
      <p:sp>
        <p:nvSpPr>
          <p:cNvPr id="6" name="Retângulo 5"/>
          <p:cNvSpPr>
            <a:spLocks noChangeArrowheads="1"/>
          </p:cNvSpPr>
          <p:nvPr/>
        </p:nvSpPr>
        <p:spPr bwMode="auto">
          <a:xfrm>
            <a:off x="4103688" y="2420888"/>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7" name="Retângulo 6"/>
          <p:cNvSpPr>
            <a:spLocks noChangeArrowheads="1"/>
          </p:cNvSpPr>
          <p:nvPr/>
        </p:nvSpPr>
        <p:spPr bwMode="auto">
          <a:xfrm>
            <a:off x="3347864" y="2794576"/>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8" name="Retângulo 7"/>
          <p:cNvSpPr>
            <a:spLocks noChangeArrowheads="1"/>
          </p:cNvSpPr>
          <p:nvPr/>
        </p:nvSpPr>
        <p:spPr bwMode="auto">
          <a:xfrm>
            <a:off x="5602729" y="2811076"/>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9" name="Retângulo 8"/>
          <p:cNvSpPr>
            <a:spLocks noChangeArrowheads="1"/>
          </p:cNvSpPr>
          <p:nvPr/>
        </p:nvSpPr>
        <p:spPr bwMode="auto">
          <a:xfrm>
            <a:off x="4109913" y="3198412"/>
            <a:ext cx="714375" cy="357188"/>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0" name="Retângulo 9"/>
          <p:cNvSpPr>
            <a:spLocks noChangeArrowheads="1"/>
          </p:cNvSpPr>
          <p:nvPr/>
        </p:nvSpPr>
        <p:spPr bwMode="auto">
          <a:xfrm>
            <a:off x="657561" y="5481225"/>
            <a:ext cx="777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Nesse caso, dos 24 erros observados, houve 2 erros de quantidade (</a:t>
            </a:r>
            <a:r>
              <a:rPr lang="pt-BR" altLang="pt-BR" sz="1600" i="1" dirty="0" err="1">
                <a:solidFill>
                  <a:srgbClr val="000000"/>
                </a:solidFill>
                <a:latin typeface="Tahoma" panose="020B0604030504040204" pitchFamily="34" charset="0"/>
              </a:rPr>
              <a:t>Quantity</a:t>
            </a:r>
            <a:r>
              <a:rPr lang="pt-BR" altLang="pt-BR" sz="1600" dirty="0">
                <a:solidFill>
                  <a:srgbClr val="000000"/>
                </a:solidFill>
                <a:latin typeface="Tahoma" panose="020B0604030504040204" pitchFamily="34" charset="0"/>
              </a:rPr>
              <a:t> = 1,8%), 16 erros de permuta (</a:t>
            </a:r>
            <a:r>
              <a:rPr lang="pt-BR" altLang="pt-BR" sz="1600" i="1" dirty="0">
                <a:solidFill>
                  <a:srgbClr val="000000"/>
                </a:solidFill>
                <a:latin typeface="Tahoma" panose="020B0604030504040204" pitchFamily="34" charset="0"/>
              </a:rPr>
              <a:t>Exchange</a:t>
            </a:r>
            <a:r>
              <a:rPr lang="pt-BR" altLang="pt-BR" sz="1600" dirty="0">
                <a:solidFill>
                  <a:srgbClr val="000000"/>
                </a:solidFill>
                <a:latin typeface="Tahoma" panose="020B0604030504040204" pitchFamily="34" charset="0"/>
              </a:rPr>
              <a:t> = 14,5%), restando 6 erros por mudança (</a:t>
            </a:r>
            <a:r>
              <a:rPr lang="pt-BR" altLang="pt-BR" sz="1600" i="1" dirty="0">
                <a:solidFill>
                  <a:srgbClr val="000000"/>
                </a:solidFill>
                <a:latin typeface="Tahoma" panose="020B0604030504040204" pitchFamily="34" charset="0"/>
              </a:rPr>
              <a:t>Shift</a:t>
            </a:r>
            <a:r>
              <a:rPr lang="pt-BR" altLang="pt-BR" sz="1600" dirty="0">
                <a:solidFill>
                  <a:srgbClr val="000000"/>
                </a:solidFill>
                <a:latin typeface="Tahoma" panose="020B0604030504040204" pitchFamily="34" charset="0"/>
              </a:rPr>
              <a:t> = 5,5%).</a:t>
            </a:r>
          </a:p>
        </p:txBody>
      </p:sp>
      <p:sp>
        <p:nvSpPr>
          <p:cNvPr id="11"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49</a:t>
            </a:fld>
            <a:endParaRPr lang="pt-BR" dirty="0"/>
          </a:p>
        </p:txBody>
      </p:sp>
      <p:sp>
        <p:nvSpPr>
          <p:cNvPr id="12" name="Retângulo 11"/>
          <p:cNvSpPr>
            <a:spLocks noChangeArrowheads="1"/>
          </p:cNvSpPr>
          <p:nvPr/>
        </p:nvSpPr>
        <p:spPr bwMode="auto">
          <a:xfrm>
            <a:off x="1807560" y="4739659"/>
            <a:ext cx="69127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8163" indent="-1778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spcBef>
                <a:spcPct val="0"/>
              </a:spcBef>
              <a:buFontTx/>
              <a:buNone/>
            </a:pPr>
            <a:r>
              <a:rPr lang="pt-BR" altLang="pt-BR" sz="1600" dirty="0">
                <a:solidFill>
                  <a:srgbClr val="000000"/>
                </a:solidFill>
                <a:latin typeface="Tahoma" panose="020B0604030504040204" pitchFamily="34" charset="0"/>
              </a:rPr>
              <a:t>, mas 5 foram erroneamente classificadas como classe C</a:t>
            </a:r>
          </a:p>
        </p:txBody>
      </p:sp>
      <p:grpSp>
        <p:nvGrpSpPr>
          <p:cNvPr id="16" name="Grupo 15"/>
          <p:cNvGrpSpPr/>
          <p:nvPr/>
        </p:nvGrpSpPr>
        <p:grpSpPr>
          <a:xfrm>
            <a:off x="827584" y="4739659"/>
            <a:ext cx="7614592" cy="570226"/>
            <a:chOff x="827584" y="4739659"/>
            <a:chExt cx="7614592" cy="570226"/>
          </a:xfrm>
        </p:grpSpPr>
        <p:sp>
          <p:nvSpPr>
            <p:cNvPr id="3" name="Retângulo 2"/>
            <p:cNvSpPr/>
            <p:nvPr/>
          </p:nvSpPr>
          <p:spPr>
            <a:xfrm>
              <a:off x="827584" y="4971331"/>
              <a:ext cx="7614592" cy="338554"/>
            </a:xfrm>
            <a:prstGeom prst="rect">
              <a:avLst/>
            </a:prstGeom>
          </p:spPr>
          <p:txBody>
            <a:bodyPr wrap="square">
              <a:spAutoFit/>
            </a:bodyPr>
            <a:lstStyle/>
            <a:p>
              <a:pPr marL="355600" lvl="0" indent="-355600"/>
              <a:r>
                <a:rPr lang="pt-BR" altLang="pt-BR" sz="1600" dirty="0">
                  <a:solidFill>
                    <a:srgbClr val="000000"/>
                  </a:solidFill>
                  <a:latin typeface="Tahoma" panose="020B0604030504040204" pitchFamily="34" charset="0"/>
                </a:rPr>
                <a:t>erroneamente alocadas para a classe B sendo verdadeiramente da classe D.</a:t>
              </a:r>
            </a:p>
          </p:txBody>
        </p:sp>
        <p:sp>
          <p:nvSpPr>
            <p:cNvPr id="15" name="Retângulo 14"/>
            <p:cNvSpPr/>
            <p:nvPr/>
          </p:nvSpPr>
          <p:spPr>
            <a:xfrm>
              <a:off x="7164492" y="4739659"/>
              <a:ext cx="1059200" cy="338554"/>
            </a:xfrm>
            <a:prstGeom prst="rect">
              <a:avLst/>
            </a:prstGeom>
          </p:spPr>
          <p:txBody>
            <a:bodyPr wrap="none">
              <a:spAutoFit/>
            </a:bodyPr>
            <a:lstStyle/>
            <a:p>
              <a:r>
                <a:rPr lang="pt-BR" altLang="pt-BR" sz="1600" dirty="0">
                  <a:solidFill>
                    <a:srgbClr val="000000"/>
                  </a:solidFill>
                  <a:latin typeface="Tahoma" panose="020B0604030504040204" pitchFamily="34" charset="0"/>
                </a:rPr>
                <a:t>e 3 foram</a:t>
              </a:r>
              <a:endParaRPr lang="pt-BR" dirty="0">
                <a:latin typeface="Tahoma" panose="020B0604030504040204" pitchFamily="34" charset="0"/>
              </a:endParaRPr>
            </a:p>
          </p:txBody>
        </p:sp>
      </p:grpSp>
    </p:spTree>
    <p:extLst>
      <p:ext uri="{BB962C8B-B14F-4D97-AF65-F5344CB8AC3E}">
        <p14:creationId xmlns:p14="http://schemas.microsoft.com/office/powerpoint/2010/main" val="8903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10" grpId="0"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aixaDeTexto 13"/>
          <p:cNvSpPr txBox="1">
            <a:spLocks noChangeArrowheads="1"/>
          </p:cNvSpPr>
          <p:nvPr/>
        </p:nvSpPr>
        <p:spPr bwMode="auto">
          <a:xfrm>
            <a:off x="611188" y="1773238"/>
            <a:ext cx="8064500" cy="51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1" hangingPunct="1">
              <a:lnSpc>
                <a:spcPct val="200000"/>
              </a:lnSpc>
              <a:spcBef>
                <a:spcPts val="1200"/>
              </a:spcBef>
            </a:pPr>
            <a:r>
              <a:rPr lang="pt-BR" altLang="pt-BR" sz="1600" dirty="0">
                <a:latin typeface="Tahoma" panose="020B0604030504040204" pitchFamily="34" charset="0"/>
              </a:rPr>
              <a:t>Pontual ou contextual</a:t>
            </a:r>
          </a:p>
        </p:txBody>
      </p:sp>
      <p:sp>
        <p:nvSpPr>
          <p:cNvPr id="107522" name="Rectangle 2"/>
          <p:cNvSpPr>
            <a:spLocks noGrp="1" noChangeArrowheads="1"/>
          </p:cNvSpPr>
          <p:nvPr>
            <p:ph type="title"/>
          </p:nvPr>
        </p:nvSpPr>
        <p:spPr/>
        <p:txBody>
          <a:bodyPr/>
          <a:lstStyle/>
          <a:p>
            <a:pPr eaLnBrk="1" hangingPunct="1">
              <a:defRPr/>
            </a:pPr>
            <a:r>
              <a:rPr lang="pt-BR" dirty="0"/>
              <a:t>Tipos de Classificação</a:t>
            </a:r>
          </a:p>
        </p:txBody>
      </p:sp>
      <p:sp>
        <p:nvSpPr>
          <p:cNvPr id="2" name="Espaço Reservado para Número de Slide 1"/>
          <p:cNvSpPr>
            <a:spLocks noGrp="1"/>
          </p:cNvSpPr>
          <p:nvPr>
            <p:ph type="sldNum" sz="quarter" idx="12"/>
          </p:nvPr>
        </p:nvSpPr>
        <p:spPr/>
        <p:txBody>
          <a:bodyPr/>
          <a:lstStyle/>
          <a:p>
            <a:pPr>
              <a:defRPr/>
            </a:pPr>
            <a:fld id="{F2F7E390-A0C7-4400-A23B-8CBD9FAF2948}" type="slidenum">
              <a:rPr lang="pt-BR"/>
              <a:pPr>
                <a:defRPr/>
              </a:pPr>
              <a:t>5</a:t>
            </a:fld>
            <a:endParaRPr lang="pt-B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210" r="3153" b="4308"/>
          <a:stretch/>
        </p:blipFill>
        <p:spPr bwMode="auto">
          <a:xfrm>
            <a:off x="4860032" y="2708920"/>
            <a:ext cx="3240000" cy="309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210" r="3153" b="4308"/>
          <a:stretch/>
        </p:blipFill>
        <p:spPr bwMode="auto">
          <a:xfrm>
            <a:off x="1115616" y="2708920"/>
            <a:ext cx="3240000" cy="309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269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75320" y="609600"/>
            <a:ext cx="8717160" cy="685800"/>
          </a:xfrm>
        </p:spPr>
        <p:txBody>
          <a:bodyPr/>
          <a:lstStyle/>
          <a:p>
            <a:pPr eaLnBrk="1" hangingPunct="1">
              <a:defRPr/>
            </a:pPr>
            <a:r>
              <a:rPr lang="pt-BR" dirty="0"/>
              <a:t>Índices propostos por </a:t>
            </a:r>
            <a:r>
              <a:rPr lang="pt-BR" dirty="0" err="1"/>
              <a:t>Pontius</a:t>
            </a:r>
            <a:endParaRPr lang="pt-BR" dirty="0"/>
          </a:p>
        </p:txBody>
      </p:sp>
      <p:graphicFrame>
        <p:nvGraphicFramePr>
          <p:cNvPr id="4" name="Group 2"/>
          <p:cNvGraphicFramePr>
            <a:graphicFrameLocks noGrp="1"/>
          </p:cNvGraphicFramePr>
          <p:nvPr>
            <p:extLst>
              <p:ext uri="{D42A27DB-BD31-4B8C-83A1-F6EECF244321}">
                <p14:modId xmlns:p14="http://schemas.microsoft.com/office/powerpoint/2010/main" val="3707534768"/>
              </p:ext>
            </p:extLst>
          </p:nvPr>
        </p:nvGraphicFramePr>
        <p:xfrm>
          <a:off x="2133600" y="1600200"/>
          <a:ext cx="4953000" cy="2743203"/>
        </p:xfrm>
        <a:graphic>
          <a:graphicData uri="http://schemas.openxmlformats.org/drawingml/2006/table">
            <a:tbl>
              <a:tblPr/>
              <a:tblGrid>
                <a:gridCol w="44767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52475">
                  <a:extLst>
                    <a:ext uri="{9D8B030D-6E8A-4147-A177-3AD203B41FA5}">
                      <a16:colId xmlns:a16="http://schemas.microsoft.com/office/drawing/2014/main" val="20002"/>
                    </a:ext>
                  </a:extLst>
                </a:gridCol>
                <a:gridCol w="749300">
                  <a:extLst>
                    <a:ext uri="{9D8B030D-6E8A-4147-A177-3AD203B41FA5}">
                      <a16:colId xmlns:a16="http://schemas.microsoft.com/office/drawing/2014/main" val="20003"/>
                    </a:ext>
                  </a:extLst>
                </a:gridCol>
                <a:gridCol w="75247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tblGrid>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rowSpan="5">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pt-BR" sz="2000" b="0" i="0" u="none" strike="noStrike" cap="none" normalizeH="0" baseline="0" dirty="0">
                          <a:ln>
                            <a:noFill/>
                          </a:ln>
                          <a:solidFill>
                            <a:schemeClr val="tx1"/>
                          </a:solidFill>
                          <a:effectLst/>
                          <a:latin typeface="Tahoma" panose="020B0604030504040204" pitchFamily="34" charset="0"/>
                        </a:rPr>
                        <a:t>Classificação</a:t>
                      </a:r>
                    </a:p>
                  </a:txBody>
                  <a:tcPr vert="vert270"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36</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32</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Total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imes New Roman" pitchFamily="18" charset="0"/>
                        </a:rPr>
                        <a:t>110</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2" name="Tabela 1"/>
          <p:cNvGraphicFramePr>
            <a:graphicFrameLocks noGrp="1"/>
          </p:cNvGraphicFramePr>
          <p:nvPr>
            <p:extLst>
              <p:ext uri="{D42A27DB-BD31-4B8C-83A1-F6EECF244321}">
                <p14:modId xmlns:p14="http://schemas.microsoft.com/office/powerpoint/2010/main" val="531116209"/>
              </p:ext>
            </p:extLst>
          </p:nvPr>
        </p:nvGraphicFramePr>
        <p:xfrm>
          <a:off x="539552" y="4743797"/>
          <a:ext cx="3600398" cy="1738940"/>
        </p:xfrm>
        <a:graphic>
          <a:graphicData uri="http://schemas.openxmlformats.org/drawingml/2006/table">
            <a:tbl>
              <a:tblPr>
                <a:tableStyleId>{5C22544A-7EE6-4342-B048-85BDC9FD1C3A}</a:tableStyleId>
              </a:tblPr>
              <a:tblGrid>
                <a:gridCol w="552818">
                  <a:extLst>
                    <a:ext uri="{9D8B030D-6E8A-4147-A177-3AD203B41FA5}">
                      <a16:colId xmlns:a16="http://schemas.microsoft.com/office/drawing/2014/main" val="20000"/>
                    </a:ext>
                  </a:extLst>
                </a:gridCol>
                <a:gridCol w="609516">
                  <a:extLst>
                    <a:ext uri="{9D8B030D-6E8A-4147-A177-3AD203B41FA5}">
                      <a16:colId xmlns:a16="http://schemas.microsoft.com/office/drawing/2014/main" val="20001"/>
                    </a:ext>
                  </a:extLst>
                </a:gridCol>
                <a:gridCol w="709874">
                  <a:extLst>
                    <a:ext uri="{9D8B030D-6E8A-4147-A177-3AD203B41FA5}">
                      <a16:colId xmlns:a16="http://schemas.microsoft.com/office/drawing/2014/main" val="20002"/>
                    </a:ext>
                  </a:extLst>
                </a:gridCol>
                <a:gridCol w="509158">
                  <a:extLst>
                    <a:ext uri="{9D8B030D-6E8A-4147-A177-3AD203B41FA5}">
                      <a16:colId xmlns:a16="http://schemas.microsoft.com/office/drawing/2014/main" val="20003"/>
                    </a:ext>
                  </a:extLst>
                </a:gridCol>
                <a:gridCol w="609516">
                  <a:extLst>
                    <a:ext uri="{9D8B030D-6E8A-4147-A177-3AD203B41FA5}">
                      <a16:colId xmlns:a16="http://schemas.microsoft.com/office/drawing/2014/main" val="20004"/>
                    </a:ext>
                  </a:extLst>
                </a:gridCol>
                <a:gridCol w="609516">
                  <a:extLst>
                    <a:ext uri="{9D8B030D-6E8A-4147-A177-3AD203B41FA5}">
                      <a16:colId xmlns:a16="http://schemas.microsoft.com/office/drawing/2014/main" val="20005"/>
                    </a:ext>
                  </a:extLst>
                </a:gridCol>
              </a:tblGrid>
              <a:tr h="284923">
                <a:tc>
                  <a:txBody>
                    <a:bodyPr/>
                    <a:lstStyle/>
                    <a:p>
                      <a:pPr algn="ctr" fontAlgn="ctr"/>
                      <a:r>
                        <a:rPr lang="pt-BR" sz="1000" b="1" u="none" strike="noStrike" dirty="0">
                          <a:effectLst/>
                          <a:latin typeface="Tahoma" panose="020B0604030504040204" pitchFamily="34" charset="0"/>
                        </a:rPr>
                        <a:t>Classe</a:t>
                      </a:r>
                      <a:endParaRPr lang="pt-BR" sz="1000" b="1"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000" b="1" i="1" u="none" strike="noStrike" dirty="0" err="1">
                          <a:effectLst/>
                          <a:latin typeface="Tahoma" panose="020B0604030504040204" pitchFamily="34" charset="0"/>
                        </a:rPr>
                        <a:t>Quantity</a:t>
                      </a:r>
                      <a:endParaRPr lang="pt-BR" sz="1000" b="1" i="1"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000" b="1" i="1" u="none" strike="noStrike" dirty="0" err="1">
                          <a:effectLst/>
                          <a:latin typeface="Tahoma" panose="020B0604030504040204" pitchFamily="34" charset="0"/>
                        </a:rPr>
                        <a:t>Allocation</a:t>
                      </a:r>
                      <a:endParaRPr lang="pt-BR" sz="1000" b="1" i="1"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pt-BR" sz="1000" b="1" i="1"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000" b="1" i="1" u="none" strike="noStrike" dirty="0">
                          <a:effectLst/>
                          <a:latin typeface="Tahoma" panose="020B0604030504040204" pitchFamily="34" charset="0"/>
                        </a:rPr>
                        <a:t>Exchange</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000" b="1" i="1" u="none" strike="noStrike" dirty="0">
                          <a:effectLst/>
                          <a:latin typeface="Tahoma" panose="020B0604030504040204" pitchFamily="34" charset="0"/>
                        </a:rPr>
                        <a:t>Shift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4923">
                <a:tc>
                  <a:txBody>
                    <a:bodyPr/>
                    <a:lstStyle/>
                    <a:p>
                      <a:pPr algn="ctr" fontAlgn="b"/>
                      <a:r>
                        <a:rPr lang="pt-BR" sz="1200" b="0" i="0" u="none" strike="noStrike" dirty="0">
                          <a:effectLst/>
                          <a:latin typeface="Tahoma" panose="020B0604030504040204" pitchFamily="34" charset="0"/>
                        </a:rPr>
                        <a:t>A</a:t>
                      </a: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r>
                        <a:rPr lang="pt-BR" sz="1000" u="none" strike="noStrike" dirty="0">
                          <a:effectLst/>
                          <a:latin typeface="Tahoma" panose="020B0604030504040204" pitchFamily="34" charset="0"/>
                        </a:rPr>
                        <a:t>0,0%</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pt-BR" sz="1000" u="none" strike="noStrike" dirty="0">
                          <a:effectLst/>
                          <a:latin typeface="Tahoma" panose="020B0604030504040204" pitchFamily="34" charset="0"/>
                        </a:rPr>
                        <a:t>14,5%</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000" u="none" strike="noStrike" dirty="0">
                          <a:effectLst/>
                          <a:latin typeface="Tahoma" panose="020B0604030504040204" pitchFamily="34" charset="0"/>
                        </a:rPr>
                        <a:t>14,5%</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pt-BR" sz="1000" u="none" strike="noStrike" dirty="0">
                          <a:effectLst/>
                          <a:latin typeface="Tahoma" panose="020B0604030504040204" pitchFamily="34" charset="0"/>
                        </a:rPr>
                        <a:t>0,0%</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84923">
                <a:tc>
                  <a:txBody>
                    <a:bodyPr/>
                    <a:lstStyle/>
                    <a:p>
                      <a:pPr algn="ctr" fontAlgn="b"/>
                      <a:r>
                        <a:rPr lang="pt-BR" sz="1200" b="0" i="0" u="none" strike="noStrike" dirty="0">
                          <a:effectLst/>
                          <a:latin typeface="Tahoma" panose="020B0604030504040204" pitchFamily="34" charset="0"/>
                        </a:rPr>
                        <a:t>B</a:t>
                      </a: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000" u="none" strike="noStrike" dirty="0">
                          <a:effectLst/>
                          <a:latin typeface="Tahoma" panose="020B0604030504040204" pitchFamily="34" charset="0"/>
                        </a:rPr>
                        <a:t>1,8%</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pt-BR" sz="1000" u="none" strike="noStrike" dirty="0">
                          <a:effectLst/>
                          <a:latin typeface="Tahoma" panose="020B0604030504040204" pitchFamily="34" charset="0"/>
                        </a:rPr>
                        <a:t>20,0%</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000" u="none" strike="noStrike" dirty="0">
                          <a:effectLst/>
                          <a:latin typeface="Tahoma" panose="020B0604030504040204" pitchFamily="34" charset="0"/>
                        </a:rPr>
                        <a:t>14,5%</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pt-BR" sz="1000" u="none" strike="noStrike" dirty="0">
                          <a:effectLst/>
                          <a:latin typeface="Tahoma" panose="020B0604030504040204" pitchFamily="34" charset="0"/>
                        </a:rPr>
                        <a:t>5,5%</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284923">
                <a:tc>
                  <a:txBody>
                    <a:bodyPr/>
                    <a:lstStyle/>
                    <a:p>
                      <a:pPr algn="ctr" fontAlgn="b"/>
                      <a:r>
                        <a:rPr lang="pt-BR" sz="1200" b="0" i="0" u="none" strike="noStrike" dirty="0">
                          <a:effectLst/>
                          <a:latin typeface="Tahoma" panose="020B0604030504040204" pitchFamily="34" charset="0"/>
                        </a:rPr>
                        <a:t>C</a:t>
                      </a: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000" u="none" strike="noStrike" dirty="0">
                          <a:effectLst/>
                          <a:latin typeface="Tahoma" panose="020B0604030504040204" pitchFamily="34" charset="0"/>
                        </a:rPr>
                        <a:t>8,2%</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pt-BR" sz="1000" u="none" strike="noStrike" dirty="0">
                          <a:effectLst/>
                          <a:latin typeface="Tahoma" panose="020B0604030504040204" pitchFamily="34" charset="0"/>
                        </a:rPr>
                        <a:t>0,0%</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b"/>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000" u="none" strike="noStrike" dirty="0">
                          <a:effectLst/>
                          <a:latin typeface="Tahoma" panose="020B0604030504040204" pitchFamily="34" charset="0"/>
                        </a:rPr>
                        <a:t>0,0%</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b"/>
                      <a:r>
                        <a:rPr lang="pt-BR" sz="1000" u="none" strike="noStrike" dirty="0">
                          <a:effectLst/>
                          <a:latin typeface="Tahoma" panose="020B0604030504040204" pitchFamily="34" charset="0"/>
                        </a:rPr>
                        <a:t>0,0%</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284923">
                <a:tc>
                  <a:txBody>
                    <a:bodyPr/>
                    <a:lstStyle/>
                    <a:p>
                      <a:pPr algn="ctr" fontAlgn="b"/>
                      <a:r>
                        <a:rPr lang="pt-BR" sz="1200" b="0" i="0" u="none" strike="noStrike" dirty="0">
                          <a:effectLst/>
                          <a:latin typeface="Tahoma" panose="020B0604030504040204" pitchFamily="34" charset="0"/>
                        </a:rPr>
                        <a:t>D</a:t>
                      </a:r>
                    </a:p>
                  </a:txBody>
                  <a:tcPr marL="11559" marR="11559" marT="115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pt-BR" sz="1000" u="none" strike="noStrike" dirty="0">
                          <a:effectLst/>
                          <a:latin typeface="Tahoma" panose="020B0604030504040204" pitchFamily="34" charset="0"/>
                        </a:rPr>
                        <a:t>6,4%</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pt-BR" sz="1000" u="none" strike="noStrike" dirty="0">
                          <a:effectLst/>
                          <a:latin typeface="Tahoma" panose="020B0604030504040204" pitchFamily="34" charset="0"/>
                        </a:rPr>
                        <a:t>0,0%</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000" u="none" strike="noStrike" dirty="0">
                          <a:effectLst/>
                          <a:latin typeface="Tahoma" panose="020B0604030504040204" pitchFamily="34" charset="0"/>
                        </a:rPr>
                        <a:t>0,0%</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pt-BR" sz="1000" u="none" strike="noStrike" dirty="0">
                          <a:effectLst/>
                          <a:latin typeface="Tahoma" panose="020B0604030504040204" pitchFamily="34" charset="0"/>
                        </a:rPr>
                        <a:t>0,0%</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4923">
                <a:tc>
                  <a:txBody>
                    <a:bodyPr/>
                    <a:lstStyle/>
                    <a:p>
                      <a:pPr algn="ctr" fontAlgn="b"/>
                      <a:r>
                        <a:rPr lang="pt-BR" sz="1000" b="1" u="none" strike="noStrike" dirty="0">
                          <a:effectLst/>
                          <a:latin typeface="Tahoma" panose="020B0604030504040204" pitchFamily="34" charset="0"/>
                        </a:rPr>
                        <a:t>Total</a:t>
                      </a:r>
                      <a:endParaRPr lang="pt-BR" sz="1000" b="1"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000" u="none" strike="noStrike" dirty="0">
                          <a:effectLst/>
                          <a:latin typeface="Tahoma" panose="020B0604030504040204" pitchFamily="34" charset="0"/>
                        </a:rPr>
                        <a:t>8,2%</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000" u="none" strike="noStrike" dirty="0">
                          <a:effectLst/>
                          <a:latin typeface="Tahoma" panose="020B0604030504040204" pitchFamily="34" charset="0"/>
                        </a:rPr>
                        <a:t>17,3%</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pt-BR" sz="1000" u="none" strike="noStrike" dirty="0">
                          <a:effectLst/>
                          <a:latin typeface="Tahoma" panose="020B0604030504040204" pitchFamily="34" charset="0"/>
                        </a:rPr>
                        <a:t>14,5%</a:t>
                      </a:r>
                      <a:endParaRPr lang="pt-BR" sz="1000" b="0" i="0" u="none" strike="noStrike" dirty="0">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000" u="none" strike="noStrike" dirty="0">
                          <a:effectLst/>
                          <a:latin typeface="Tahoma" panose="020B0604030504040204" pitchFamily="34" charset="0"/>
                        </a:rPr>
                        <a:t>2,7%</a:t>
                      </a:r>
                      <a:endParaRPr lang="pt-BR" sz="1000" b="0" i="0" u="none" strike="noStrike" dirty="0">
                        <a:effectLst/>
                        <a:latin typeface="Tahoma" panose="020B060403050404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1332209640"/>
              </p:ext>
            </p:extLst>
          </p:nvPr>
        </p:nvGraphicFramePr>
        <p:xfrm>
          <a:off x="4644008" y="4509120"/>
          <a:ext cx="4274463" cy="2239144"/>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50</a:t>
            </a:fld>
            <a:endParaRPr lang="pt-BR" dirty="0"/>
          </a:p>
        </p:txBody>
      </p:sp>
    </p:spTree>
    <p:extLst>
      <p:ext uri="{BB962C8B-B14F-4D97-AF65-F5344CB8AC3E}">
        <p14:creationId xmlns:p14="http://schemas.microsoft.com/office/powerpoint/2010/main" val="13302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Avaliação da Exatidão – Comentários Gerais</a:t>
            </a:r>
          </a:p>
        </p:txBody>
      </p:sp>
      <p:sp>
        <p:nvSpPr>
          <p:cNvPr id="7" name="Text Box 68"/>
          <p:cNvSpPr txBox="1">
            <a:spLocks noChangeArrowheads="1"/>
          </p:cNvSpPr>
          <p:nvPr/>
        </p:nvSpPr>
        <p:spPr bwMode="auto">
          <a:xfrm>
            <a:off x="684213" y="1431935"/>
            <a:ext cx="8064500" cy="4483471"/>
          </a:xfrm>
          <a:prstGeom prst="rect">
            <a:avLst/>
          </a:prstGeom>
          <a:noFill/>
          <a:ln>
            <a:noFill/>
          </a:ln>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285750" indent="-285750" algn="l" eaLnBrk="1" hangingPunct="1">
              <a:lnSpc>
                <a:spcPct val="150000"/>
              </a:lnSpc>
              <a:buFont typeface="Arial" panose="020B0604020202020204" pitchFamily="34" charset="0"/>
              <a:buChar char="•"/>
              <a:defRPr/>
            </a:pPr>
            <a:r>
              <a:rPr lang="pt-BR" sz="1600" dirty="0">
                <a:latin typeface="Tahoma" panose="020B0604030504040204" pitchFamily="34" charset="0"/>
              </a:rPr>
              <a:t>A Matriz de Confusão constitui a parte mais importante na avaliação desde que represente corretamente os acertos e erros entre o mapa e a referência</a:t>
            </a:r>
          </a:p>
          <a:p>
            <a:pPr marL="285750" indent="-285750" algn="l" eaLnBrk="1" hangingPunct="1">
              <a:lnSpc>
                <a:spcPct val="150000"/>
              </a:lnSpc>
              <a:buFont typeface="Arial" panose="020B0604020202020204" pitchFamily="34" charset="0"/>
              <a:buChar char="•"/>
              <a:defRPr/>
            </a:pPr>
            <a:endParaRPr lang="pt-BR" sz="1600" dirty="0">
              <a:latin typeface="Tahoma" panose="020B0604030504040204" pitchFamily="34" charset="0"/>
            </a:endParaRPr>
          </a:p>
          <a:p>
            <a:pPr marL="285750" indent="-285750" algn="l" eaLnBrk="1" hangingPunct="1">
              <a:lnSpc>
                <a:spcPct val="150000"/>
              </a:lnSpc>
              <a:buFont typeface="Arial" panose="020B0604020202020204" pitchFamily="34" charset="0"/>
              <a:buChar char="•"/>
              <a:defRPr/>
            </a:pPr>
            <a:r>
              <a:rPr lang="pt-BR" sz="1600" dirty="0">
                <a:latin typeface="Tahoma" panose="020B0604030504040204" pitchFamily="34" charset="0"/>
              </a:rPr>
              <a:t>O </a:t>
            </a:r>
            <a:r>
              <a:rPr lang="pt-BR" sz="1600" dirty="0" err="1">
                <a:latin typeface="Tahoma" panose="020B0604030504040204" pitchFamily="34" charset="0"/>
              </a:rPr>
              <a:t>Kappa</a:t>
            </a:r>
            <a:r>
              <a:rPr lang="pt-BR" sz="1600" dirty="0">
                <a:latin typeface="Tahoma" panose="020B0604030504040204" pitchFamily="34" charset="0"/>
              </a:rPr>
              <a:t> e outros índices calculados para um mapa específico tem pouco (ou nenhuma) utilidade prática. Esses índices são úteis apenas quando comparados a outros resultados. </a:t>
            </a:r>
            <a:r>
              <a:rPr lang="pt-BR" sz="1600" b="1" dirty="0">
                <a:solidFill>
                  <a:srgbClr val="FF0000"/>
                </a:solidFill>
                <a:latin typeface="Tahoma" panose="020B0604030504040204" pitchFamily="34" charset="0"/>
              </a:rPr>
              <a:t>Nunca</a:t>
            </a:r>
            <a:r>
              <a:rPr lang="pt-BR" sz="1600" dirty="0">
                <a:latin typeface="Tahoma" panose="020B0604030504040204" pitchFamily="34" charset="0"/>
              </a:rPr>
              <a:t> use tabelas que qualificam valores de </a:t>
            </a:r>
            <a:r>
              <a:rPr lang="pt-BR" sz="1600" dirty="0" err="1">
                <a:latin typeface="Tahoma" panose="020B0604030504040204" pitchFamily="34" charset="0"/>
              </a:rPr>
              <a:t>Kappa</a:t>
            </a:r>
            <a:r>
              <a:rPr lang="pt-BR" sz="1600" dirty="0">
                <a:latin typeface="Tahoma" panose="020B0604030504040204" pitchFamily="34" charset="0"/>
              </a:rPr>
              <a:t>.</a:t>
            </a:r>
          </a:p>
          <a:p>
            <a:pPr algn="l" eaLnBrk="1" hangingPunct="1">
              <a:lnSpc>
                <a:spcPct val="150000"/>
              </a:lnSpc>
              <a:defRPr/>
            </a:pPr>
            <a:r>
              <a:rPr lang="pt-BR" sz="1600" dirty="0">
                <a:latin typeface="Tahoma" panose="020B0604030504040204" pitchFamily="34" charset="0"/>
              </a:rPr>
              <a:t>     Ex.: Segundo L &amp; K (1977), o </a:t>
            </a:r>
            <a:r>
              <a:rPr lang="pt-BR" sz="1600" dirty="0" err="1">
                <a:latin typeface="Tahoma" panose="020B0604030504040204" pitchFamily="34" charset="0"/>
              </a:rPr>
              <a:t>kappa</a:t>
            </a:r>
            <a:r>
              <a:rPr lang="pt-BR" sz="1600" dirty="0">
                <a:latin typeface="Tahoma" panose="020B0604030504040204" pitchFamily="34" charset="0"/>
              </a:rPr>
              <a:t> de 0,7934 é considerado bom...</a:t>
            </a:r>
          </a:p>
          <a:p>
            <a:pPr marL="285750" indent="-285750" algn="l" eaLnBrk="1" hangingPunct="1">
              <a:lnSpc>
                <a:spcPct val="150000"/>
              </a:lnSpc>
              <a:buFont typeface="Arial" panose="020B0604020202020204" pitchFamily="34" charset="0"/>
              <a:buChar char="•"/>
              <a:defRPr/>
            </a:pPr>
            <a:endParaRPr lang="pt-BR" sz="1600" dirty="0">
              <a:latin typeface="Tahoma" panose="020B0604030504040204" pitchFamily="34" charset="0"/>
            </a:endParaRPr>
          </a:p>
          <a:p>
            <a:pPr marL="285750" indent="-285750" algn="l" eaLnBrk="1" hangingPunct="1">
              <a:lnSpc>
                <a:spcPct val="150000"/>
              </a:lnSpc>
              <a:buFont typeface="Arial" panose="020B0604020202020204" pitchFamily="34" charset="0"/>
              <a:buChar char="•"/>
              <a:defRPr/>
            </a:pPr>
            <a:r>
              <a:rPr lang="pt-BR" sz="1600" dirty="0">
                <a:latin typeface="Tahoma" panose="020B0604030504040204" pitchFamily="34" charset="0"/>
              </a:rPr>
              <a:t>Ainda não há uma avaliação da significância dos índices propostos por </a:t>
            </a:r>
            <a:r>
              <a:rPr lang="pt-BR" sz="1600" dirty="0" err="1">
                <a:latin typeface="Tahoma" panose="020B0604030504040204" pitchFamily="34" charset="0"/>
              </a:rPr>
              <a:t>Pontius</a:t>
            </a:r>
            <a:r>
              <a:rPr lang="pt-BR" sz="1600" dirty="0">
                <a:latin typeface="Tahoma" panose="020B0604030504040204" pitchFamily="34" charset="0"/>
              </a:rPr>
              <a:t>, o que dificulta a comparação de resultados entre diferentes métodos de classificação</a:t>
            </a:r>
          </a:p>
          <a:p>
            <a:pPr algn="l" eaLnBrk="1" hangingPunct="1">
              <a:lnSpc>
                <a:spcPct val="150000"/>
              </a:lnSpc>
              <a:defRPr/>
            </a:pPr>
            <a:endParaRPr lang="pt-BR" sz="1600" dirty="0">
              <a:latin typeface="Tahoma" panose="020B0604030504040204" pitchFamily="34" charset="0"/>
            </a:endParaRPr>
          </a:p>
          <a:p>
            <a:pPr marL="285750" indent="-285750" algn="l" eaLnBrk="1" hangingPunct="1">
              <a:lnSpc>
                <a:spcPct val="150000"/>
              </a:lnSpc>
              <a:buFont typeface="Arial" panose="020B0604020202020204" pitchFamily="34" charset="0"/>
              <a:buChar char="•"/>
              <a:defRPr/>
            </a:pPr>
            <a:r>
              <a:rPr lang="pt-BR" sz="1600" dirty="0">
                <a:latin typeface="Tahoma" panose="020B0604030504040204" pitchFamily="34" charset="0"/>
              </a:rPr>
              <a:t>Em geral, as avaliações da exatidão não consideram a componente espacial</a:t>
            </a:r>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51</a:t>
            </a:fld>
            <a:endParaRPr lang="pt-BR" dirty="0"/>
          </a:p>
        </p:txBody>
      </p:sp>
      <p:cxnSp>
        <p:nvCxnSpPr>
          <p:cNvPr id="3" name="Conector reto 2"/>
          <p:cNvCxnSpPr/>
          <p:nvPr/>
        </p:nvCxnSpPr>
        <p:spPr bwMode="auto">
          <a:xfrm>
            <a:off x="899592" y="3861048"/>
            <a:ext cx="6552728"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63627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Avaliação da Exatidão – Comentários Gerais</a:t>
            </a:r>
          </a:p>
        </p:txBody>
      </p:sp>
      <p:sp>
        <p:nvSpPr>
          <p:cNvPr id="7" name="Text Box 68"/>
          <p:cNvSpPr txBox="1">
            <a:spLocks noChangeArrowheads="1"/>
          </p:cNvSpPr>
          <p:nvPr/>
        </p:nvSpPr>
        <p:spPr bwMode="auto">
          <a:xfrm>
            <a:off x="684213" y="1431935"/>
            <a:ext cx="8064500" cy="4114140"/>
          </a:xfrm>
          <a:prstGeom prst="rect">
            <a:avLst/>
          </a:prstGeom>
          <a:noFill/>
          <a:ln>
            <a:noFill/>
          </a:ln>
        </p:spPr>
        <p:txBody>
          <a:bodyPr>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285750" indent="-285750" algn="l" eaLnBrk="1" hangingPunct="1">
              <a:lnSpc>
                <a:spcPct val="150000"/>
              </a:lnSpc>
              <a:buFont typeface="Arial" panose="020B0604020202020204" pitchFamily="34" charset="0"/>
              <a:buChar char="•"/>
              <a:defRPr/>
            </a:pPr>
            <a:r>
              <a:rPr lang="pt-BR" sz="1600" dirty="0">
                <a:latin typeface="Tahoma" panose="020B0604030504040204" pitchFamily="34" charset="0"/>
              </a:rPr>
              <a:t>Os erros encontrados deveriam apontar para melhoria no método de classificação</a:t>
            </a:r>
          </a:p>
          <a:p>
            <a:pPr marL="285750" indent="-285750" algn="l" eaLnBrk="1" hangingPunct="1">
              <a:lnSpc>
                <a:spcPct val="150000"/>
              </a:lnSpc>
              <a:buFont typeface="Arial" panose="020B0604020202020204" pitchFamily="34" charset="0"/>
              <a:buChar char="•"/>
              <a:defRPr/>
            </a:pPr>
            <a:endParaRPr lang="pt-BR" sz="1600" dirty="0">
              <a:latin typeface="Tahoma" panose="020B0604030504040204" pitchFamily="34" charset="0"/>
            </a:endParaRPr>
          </a:p>
          <a:p>
            <a:pPr marL="285750" indent="-285750" algn="l" eaLnBrk="1" hangingPunct="1">
              <a:lnSpc>
                <a:spcPct val="150000"/>
              </a:lnSpc>
              <a:buFont typeface="Arial" panose="020B0604020202020204" pitchFamily="34" charset="0"/>
              <a:buChar char="•"/>
              <a:defRPr/>
            </a:pPr>
            <a:r>
              <a:rPr lang="pt-BR" altLang="pt-BR" sz="1600" dirty="0">
                <a:latin typeface="Tahoma" panose="020B0604030504040204" pitchFamily="34" charset="0"/>
              </a:rPr>
              <a:t>Comumente, a coleta das amostras de referência é feita com base no mapa resultante da classificação. Se as amostras não forem distribuídas proporcionalmente a cada classe, índices relacionados ao produtor (referência) podem ser enviesados. </a:t>
            </a:r>
            <a:r>
              <a:rPr lang="pt-BR" altLang="pt-BR" sz="1600" dirty="0" err="1">
                <a:latin typeface="Tahoma" panose="020B0604030504040204" pitchFamily="34" charset="0"/>
              </a:rPr>
              <a:t>Pontius</a:t>
            </a:r>
            <a:r>
              <a:rPr lang="pt-BR" altLang="pt-BR" sz="1600" dirty="0">
                <a:latin typeface="Tahoma" panose="020B0604030504040204" pitchFamily="34" charset="0"/>
              </a:rPr>
              <a:t> e </a:t>
            </a:r>
            <a:r>
              <a:rPr lang="pt-BR" altLang="pt-BR" sz="1600" dirty="0" err="1">
                <a:latin typeface="Tahoma" panose="020B0604030504040204" pitchFamily="34" charset="0"/>
              </a:rPr>
              <a:t>Millones</a:t>
            </a:r>
            <a:r>
              <a:rPr lang="pt-BR" altLang="pt-BR" sz="1600" dirty="0">
                <a:latin typeface="Tahoma" panose="020B0604030504040204" pitchFamily="34" charset="0"/>
              </a:rPr>
              <a:t> (2011) indicam sempre utilizar a matriz não enviesada (ajustada para as </a:t>
            </a:r>
            <a:r>
              <a:rPr lang="pt-BR" altLang="pt-BR" sz="1600" dirty="0">
                <a:solidFill>
                  <a:srgbClr val="FF0000"/>
                </a:solidFill>
                <a:latin typeface="Tahoma" panose="020B0604030504040204" pitchFamily="34" charset="0"/>
              </a:rPr>
              <a:t>proporções reais</a:t>
            </a:r>
            <a:r>
              <a:rPr lang="pt-BR" altLang="pt-BR" sz="1600" dirty="0">
                <a:latin typeface="Tahoma" panose="020B0604030504040204" pitchFamily="34" charset="0"/>
              </a:rPr>
              <a:t> de cada classe na classificação) </a:t>
            </a:r>
          </a:p>
          <a:p>
            <a:pPr marL="285750" indent="-285750" algn="l" eaLnBrk="1" hangingPunct="1">
              <a:lnSpc>
                <a:spcPct val="150000"/>
              </a:lnSpc>
              <a:buFont typeface="Arial" panose="020B0604020202020204" pitchFamily="34" charset="0"/>
              <a:buChar char="•"/>
              <a:defRPr/>
            </a:pPr>
            <a:endParaRPr lang="pt-BR" altLang="pt-BR" sz="1600" dirty="0">
              <a:latin typeface="Tahoma" panose="020B0604030504040204" pitchFamily="34" charset="0"/>
            </a:endParaRPr>
          </a:p>
          <a:p>
            <a:pPr marL="285750" indent="-285750" algn="l" eaLnBrk="1" hangingPunct="1">
              <a:lnSpc>
                <a:spcPct val="150000"/>
              </a:lnSpc>
              <a:buFont typeface="Arial" panose="020B0604020202020204" pitchFamily="34" charset="0"/>
              <a:buChar char="•"/>
              <a:defRPr/>
            </a:pPr>
            <a:r>
              <a:rPr lang="pt-BR" sz="1600" dirty="0">
                <a:latin typeface="Tahoma" panose="020B0604030504040204" pitchFamily="34" charset="0"/>
              </a:rPr>
              <a:t>As técnicas de </a:t>
            </a:r>
            <a:r>
              <a:rPr lang="pt-BR" sz="1600" dirty="0" err="1">
                <a:latin typeface="Tahoma" panose="020B0604030504040204" pitchFamily="34" charset="0"/>
              </a:rPr>
              <a:t>reamostragem</a:t>
            </a:r>
            <a:r>
              <a:rPr lang="pt-BR" sz="1600" dirty="0">
                <a:latin typeface="Tahoma" panose="020B0604030504040204" pitchFamily="34" charset="0"/>
              </a:rPr>
              <a:t> poderiam ser melhor aproveitadas para avaliações das incertezas, principalmente quando se dispõe de uma referência “completa” (por que confiar nos resultados de uma única amostragem?)</a:t>
            </a:r>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52</a:t>
            </a:fld>
            <a:endParaRPr lang="pt-BR" dirty="0"/>
          </a:p>
        </p:txBody>
      </p:sp>
      <p:sp>
        <p:nvSpPr>
          <p:cNvPr id="6" name="Retângulo 5"/>
          <p:cNvSpPr/>
          <p:nvPr/>
        </p:nvSpPr>
        <p:spPr>
          <a:xfrm>
            <a:off x="9610" y="6447467"/>
            <a:ext cx="8748713" cy="415498"/>
          </a:xfrm>
          <a:prstGeom prst="rect">
            <a:avLst/>
          </a:prstGeom>
        </p:spPr>
        <p:txBody>
          <a:bodyPr wrap="square">
            <a:spAutoFit/>
          </a:bodyPr>
          <a:lstStyle/>
          <a:p>
            <a:pPr marL="95250" indent="-95250" algn="l"/>
            <a:r>
              <a:rPr lang="en-US" sz="1050" dirty="0">
                <a:latin typeface="Tahoma" panose="020B0604030504040204" pitchFamily="34" charset="0"/>
              </a:rPr>
              <a:t>Pontius, R. G.; </a:t>
            </a:r>
            <a:r>
              <a:rPr lang="en-US" sz="1050" dirty="0" err="1">
                <a:latin typeface="Tahoma" panose="020B0604030504040204" pitchFamily="34" charset="0"/>
              </a:rPr>
              <a:t>Millones</a:t>
            </a:r>
            <a:r>
              <a:rPr lang="en-US" sz="1050" dirty="0">
                <a:latin typeface="Tahoma" panose="020B0604030504040204" pitchFamily="34" charset="0"/>
              </a:rPr>
              <a:t>, M. Death to Kappa: birth of quantity disagreement and allocation disagreement for accuracy assessment. International Journal of Remote Sensing, 32(15): 4407-4429, 2011 </a:t>
            </a:r>
            <a:endParaRPr lang="pt-BR" sz="1050" dirty="0">
              <a:latin typeface="Tahoma" panose="020B0604030504040204" pitchFamily="34" charset="0"/>
            </a:endParaRPr>
          </a:p>
        </p:txBody>
      </p:sp>
    </p:spTree>
    <p:extLst>
      <p:ext uri="{BB962C8B-B14F-4D97-AF65-F5344CB8AC3E}">
        <p14:creationId xmlns:p14="http://schemas.microsoft.com/office/powerpoint/2010/main" val="351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noFill/>
        </p:spPr>
        <p:txBody>
          <a:bodyPr/>
          <a:lstStyle/>
          <a:p>
            <a:pPr eaLnBrk="1" hangingPunct="1">
              <a:defRPr/>
            </a:pPr>
            <a:r>
              <a:rPr lang="pt-BR" altLang="pt-BR" dirty="0"/>
              <a:t>Avaliação de Classificação Binária</a:t>
            </a:r>
            <a:endParaRPr lang="pt-BR" dirty="0"/>
          </a:p>
        </p:txBody>
      </p:sp>
      <p:sp>
        <p:nvSpPr>
          <p:cNvPr id="7" name="Text Box 68"/>
          <p:cNvSpPr txBox="1">
            <a:spLocks noChangeArrowheads="1"/>
          </p:cNvSpPr>
          <p:nvPr/>
        </p:nvSpPr>
        <p:spPr bwMode="auto">
          <a:xfrm>
            <a:off x="323528" y="1484784"/>
            <a:ext cx="8424936" cy="1159485"/>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lnSpc>
                <a:spcPct val="150000"/>
              </a:lnSpc>
              <a:defRPr/>
            </a:pPr>
            <a:r>
              <a:rPr lang="pt-BR" sz="1600" dirty="0">
                <a:latin typeface="Tahoma" panose="020B0604030504040204" pitchFamily="34" charset="0"/>
              </a:rPr>
              <a:t>Em alguns casos, as classificações admitem apenas 2 classes: presente/ausente, ocorre/não ocorre, sim/não, positivo/negativo, </a:t>
            </a:r>
            <a:r>
              <a:rPr lang="pt-BR" sz="1600" dirty="0" err="1">
                <a:latin typeface="Tahoma" panose="020B0604030504040204" pitchFamily="34" charset="0"/>
              </a:rPr>
              <a:t>etc</a:t>
            </a:r>
            <a:endParaRPr lang="pt-BR" sz="1600" dirty="0">
              <a:latin typeface="Tahoma" panose="020B0604030504040204" pitchFamily="34" charset="0"/>
            </a:endParaRPr>
          </a:p>
          <a:p>
            <a:pPr marL="355600" indent="-355600" algn="l" eaLnBrk="1" hangingPunct="1">
              <a:lnSpc>
                <a:spcPct val="150000"/>
              </a:lnSpc>
              <a:defRPr/>
            </a:pPr>
            <a:r>
              <a:rPr lang="pt-BR" sz="1600" dirty="0">
                <a:latin typeface="Tahoma" panose="020B0604030504040204" pitchFamily="34" charset="0"/>
              </a:rPr>
              <a:t>Nesse caso, a matriz de confusão teria a forma:</a:t>
            </a:r>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53</a:t>
            </a:fld>
            <a:endParaRPr lang="pt-BR" dirty="0"/>
          </a:p>
        </p:txBody>
      </p:sp>
      <p:graphicFrame>
        <p:nvGraphicFramePr>
          <p:cNvPr id="6" name="Group 2"/>
          <p:cNvGraphicFramePr>
            <a:graphicFrameLocks noGrp="1"/>
          </p:cNvGraphicFramePr>
          <p:nvPr>
            <p:extLst>
              <p:ext uri="{D42A27DB-BD31-4B8C-83A1-F6EECF244321}">
                <p14:modId xmlns:p14="http://schemas.microsoft.com/office/powerpoint/2010/main" val="2710674426"/>
              </p:ext>
            </p:extLst>
          </p:nvPr>
        </p:nvGraphicFramePr>
        <p:xfrm>
          <a:off x="214864" y="2644269"/>
          <a:ext cx="4654851" cy="2965228"/>
        </p:xfrm>
        <a:graphic>
          <a:graphicData uri="http://schemas.openxmlformats.org/drawingml/2006/table">
            <a:tbl>
              <a:tblPr/>
              <a:tblGrid>
                <a:gridCol w="478387">
                  <a:extLst>
                    <a:ext uri="{9D8B030D-6E8A-4147-A177-3AD203B41FA5}">
                      <a16:colId xmlns:a16="http://schemas.microsoft.com/office/drawing/2014/main" val="20000"/>
                    </a:ext>
                  </a:extLst>
                </a:gridCol>
                <a:gridCol w="1166223">
                  <a:extLst>
                    <a:ext uri="{9D8B030D-6E8A-4147-A177-3AD203B41FA5}">
                      <a16:colId xmlns:a16="http://schemas.microsoft.com/office/drawing/2014/main" val="20001"/>
                    </a:ext>
                  </a:extLst>
                </a:gridCol>
                <a:gridCol w="1570081">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60649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a:noFill/>
                    </a:lnR>
                    <a:lnT cap="fla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Referência</a:t>
                      </a:r>
                    </a:p>
                  </a:txBody>
                  <a:tcPr anchor="ctr" anchorCtr="1"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0"/>
                  </a:ext>
                </a:extLst>
              </a:tr>
              <a:tr h="6937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ahoma" panose="020B0604030504040204"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Positivo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Negativo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62">
                <a:tc rowSpan="2">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pt-BR" sz="2000" b="0" i="0" u="none" strike="noStrike" cap="none" normalizeH="0" baseline="0" dirty="0">
                          <a:ln>
                            <a:noFill/>
                          </a:ln>
                          <a:solidFill>
                            <a:schemeClr val="tx1"/>
                          </a:solidFill>
                          <a:effectLst/>
                          <a:latin typeface="Tahoma" panose="020B0604030504040204" pitchFamily="34" charset="0"/>
                        </a:rPr>
                        <a:t>Classificação</a:t>
                      </a:r>
                    </a:p>
                  </a:txBody>
                  <a:tcPr vert="vert270" anchor="ctr" anchorCtr="1"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Positivo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Verdadeiro</a:t>
                      </a:r>
                      <a:r>
                        <a:rPr lang="pt-BR" sz="1800" b="0" i="0" u="none" strike="noStrike" baseline="0" dirty="0">
                          <a:effectLst/>
                          <a:latin typeface="Times New Roman" panose="02020603050405020304" pitchFamily="18" charset="0"/>
                          <a:cs typeface="Times New Roman" panose="02020603050405020304" pitchFamily="18" charset="0"/>
                        </a:rPr>
                        <a:t> Positivo</a:t>
                      </a:r>
                      <a:br>
                        <a:rPr lang="pt-BR" sz="1800" b="0" i="0" u="none" strike="noStrike" baseline="0" dirty="0">
                          <a:effectLst/>
                          <a:latin typeface="Times New Roman" panose="02020603050405020304" pitchFamily="18" charset="0"/>
                          <a:cs typeface="Times New Roman" panose="02020603050405020304" pitchFamily="18" charset="0"/>
                        </a:rPr>
                      </a:br>
                      <a:r>
                        <a:rPr lang="pt-BR" sz="1800" b="0" i="0" u="none" strike="noStrike" baseline="0" dirty="0">
                          <a:effectLst/>
                          <a:latin typeface="Times New Roman" panose="02020603050405020304" pitchFamily="18" charset="0"/>
                          <a:cs typeface="Times New Roman" panose="02020603050405020304" pitchFamily="18" charset="0"/>
                        </a:rPr>
                        <a:t>(</a:t>
                      </a:r>
                      <a:r>
                        <a:rPr lang="pt-BR" sz="1800" b="0" i="1" u="none" strike="noStrike" baseline="0" dirty="0">
                          <a:effectLst/>
                          <a:latin typeface="Times New Roman" panose="02020603050405020304" pitchFamily="18" charset="0"/>
                          <a:cs typeface="Times New Roman" panose="02020603050405020304" pitchFamily="18" charset="0"/>
                        </a:rPr>
                        <a:t>VP</a:t>
                      </a:r>
                      <a:r>
                        <a:rPr lang="pt-BR" sz="1800" b="0" i="0" u="none" strike="noStrike" baseline="0" dirty="0">
                          <a:effectLst/>
                          <a:latin typeface="Times New Roman" panose="02020603050405020304" pitchFamily="18" charset="0"/>
                          <a:cs typeface="Times New Roman" panose="02020603050405020304" pitchFamily="18" charset="0"/>
                        </a:rPr>
                        <a:t>)</a:t>
                      </a:r>
                      <a:endParaRPr lang="pt-BR" sz="1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Falso Positivo</a:t>
                      </a:r>
                    </a:p>
                    <a:p>
                      <a:pPr algn="ctr" fontAlgn="b"/>
                      <a:r>
                        <a:rPr lang="pt-BR" sz="1800" b="0" i="0" u="none" strike="noStrike" dirty="0">
                          <a:effectLst/>
                          <a:latin typeface="Times New Roman" panose="02020603050405020304" pitchFamily="18" charset="0"/>
                          <a:cs typeface="Times New Roman" panose="02020603050405020304" pitchFamily="18" charset="0"/>
                        </a:rPr>
                        <a:t>(</a:t>
                      </a:r>
                      <a:r>
                        <a:rPr lang="pt-BR" sz="1800" b="0" i="1" u="none" strike="noStrike" dirty="0">
                          <a:effectLst/>
                          <a:latin typeface="Times New Roman" panose="02020603050405020304" pitchFamily="18" charset="0"/>
                          <a:cs typeface="Times New Roman" panose="02020603050405020304" pitchFamily="18" charset="0"/>
                        </a:rPr>
                        <a:t>FP</a:t>
                      </a:r>
                      <a:r>
                        <a:rPr lang="pt-BR" sz="1800" b="0" i="0" u="none" strike="noStrike" dirty="0">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6593">
                <a:tc vMerge="1">
                  <a:txBody>
                    <a:bodyPr/>
                    <a:lstStyle/>
                    <a:p>
                      <a:endParaRPr lang="pt-B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Negativo</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Falso Negativo</a:t>
                      </a:r>
                    </a:p>
                    <a:p>
                      <a:pPr algn="ctr" fontAlgn="b"/>
                      <a:r>
                        <a:rPr lang="pt-BR" sz="1800" b="0" i="0" u="none" strike="noStrike" dirty="0">
                          <a:effectLst/>
                          <a:latin typeface="Times New Roman" panose="02020603050405020304" pitchFamily="18" charset="0"/>
                          <a:cs typeface="Times New Roman" panose="02020603050405020304" pitchFamily="18" charset="0"/>
                        </a:rPr>
                        <a:t>(</a:t>
                      </a:r>
                      <a:r>
                        <a:rPr lang="pt-BR" sz="1800" b="0" i="1" u="none" strike="noStrike" dirty="0">
                          <a:effectLst/>
                          <a:latin typeface="Times New Roman" panose="02020603050405020304" pitchFamily="18" charset="0"/>
                          <a:cs typeface="Times New Roman" panose="02020603050405020304" pitchFamily="18" charset="0"/>
                        </a:rPr>
                        <a:t>FN</a:t>
                      </a:r>
                      <a:r>
                        <a:rPr lang="pt-BR" sz="1800" b="0" i="0" u="none" strike="noStrike" dirty="0">
                          <a:effectLst/>
                          <a:latin typeface="Times New Roman" panose="02020603050405020304" pitchFamily="18" charset="0"/>
                          <a:cs typeface="Times New Roman" panose="02020603050405020304" pitchFamily="18"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pt-BR" sz="1800" b="0" i="0" u="none" strike="noStrike" dirty="0">
                          <a:effectLst/>
                          <a:latin typeface="Times New Roman" panose="02020603050405020304" pitchFamily="18" charset="0"/>
                          <a:cs typeface="Times New Roman" panose="02020603050405020304" pitchFamily="18" charset="0"/>
                        </a:rPr>
                        <a:t>Verdadeiro</a:t>
                      </a:r>
                      <a:r>
                        <a:rPr lang="pt-BR" sz="1800" b="0" i="0" u="none" strike="noStrike" baseline="0" dirty="0">
                          <a:effectLst/>
                          <a:latin typeface="Times New Roman" panose="02020603050405020304" pitchFamily="18" charset="0"/>
                          <a:cs typeface="Times New Roman" panose="02020603050405020304" pitchFamily="18" charset="0"/>
                        </a:rPr>
                        <a:t> Negativo</a:t>
                      </a:r>
                    </a:p>
                    <a:p>
                      <a:pPr algn="ctr" fontAlgn="b"/>
                      <a:r>
                        <a:rPr lang="pt-BR" sz="1800" b="0" i="0" u="none" strike="noStrike" baseline="0" dirty="0">
                          <a:effectLst/>
                          <a:latin typeface="Times New Roman" panose="02020603050405020304" pitchFamily="18" charset="0"/>
                          <a:cs typeface="Times New Roman" panose="02020603050405020304" pitchFamily="18" charset="0"/>
                        </a:rPr>
                        <a:t>(</a:t>
                      </a:r>
                      <a:r>
                        <a:rPr lang="pt-BR" sz="1800" b="0" i="1" u="none" strike="noStrike" baseline="0" dirty="0">
                          <a:effectLst/>
                          <a:latin typeface="Times New Roman" panose="02020603050405020304" pitchFamily="18" charset="0"/>
                          <a:cs typeface="Times New Roman" panose="02020603050405020304" pitchFamily="18" charset="0"/>
                        </a:rPr>
                        <a:t>VN</a:t>
                      </a:r>
                      <a:r>
                        <a:rPr lang="pt-BR" sz="1800" b="0" i="0" u="none" strike="noStrike" baseline="0" dirty="0">
                          <a:effectLst/>
                          <a:latin typeface="Times New Roman" panose="02020603050405020304" pitchFamily="18" charset="0"/>
                          <a:cs typeface="Times New Roman" panose="02020603050405020304" pitchFamily="18" charset="0"/>
                        </a:rPr>
                        <a:t>)</a:t>
                      </a:r>
                      <a:endParaRPr lang="pt-BR" sz="18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8" name="CaixaDeTexto 7"/>
              <p:cNvSpPr txBox="1"/>
              <p:nvPr/>
            </p:nvSpPr>
            <p:spPr>
              <a:xfrm>
                <a:off x="4987947" y="3217830"/>
                <a:ext cx="3135858" cy="5574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a:rPr>
                        <m:t>𝑒𝑥𝑎𝑡𝑖𝑑</m:t>
                      </m:r>
                      <m:r>
                        <a:rPr lang="pt-BR" sz="1600" b="0" i="1" smtClean="0">
                          <a:latin typeface="Cambria Math"/>
                        </a:rPr>
                        <m:t>ã</m:t>
                      </m:r>
                      <m:r>
                        <a:rPr lang="pt-BR" sz="1600" b="0" i="1" smtClean="0">
                          <a:latin typeface="Cambria Math"/>
                        </a:rPr>
                        <m:t>𝑜</m:t>
                      </m:r>
                      <m:r>
                        <a:rPr lang="pt-BR" sz="1600" b="0" i="1" smtClean="0">
                          <a:latin typeface="Cambria Math"/>
                        </a:rPr>
                        <m:t>=</m:t>
                      </m:r>
                      <m:f>
                        <m:fPr>
                          <m:ctrlPr>
                            <a:rPr lang="pt-BR" sz="1600" b="0" i="1" smtClean="0">
                              <a:latin typeface="Cambria Math" panose="02040503050406030204" pitchFamily="18" charset="0"/>
                            </a:rPr>
                          </m:ctrlPr>
                        </m:fPr>
                        <m:num>
                          <m:r>
                            <a:rPr lang="pt-BR" sz="1600" b="0" i="1" smtClean="0">
                              <a:latin typeface="Cambria Math"/>
                            </a:rPr>
                            <m:t>𝑉𝑃</m:t>
                          </m:r>
                          <m:r>
                            <a:rPr lang="pt-BR" sz="1600" b="0" i="1" smtClean="0">
                              <a:latin typeface="Cambria Math"/>
                            </a:rPr>
                            <m:t>+</m:t>
                          </m:r>
                          <m:r>
                            <a:rPr lang="pt-BR" sz="1600" b="0" i="1" smtClean="0">
                              <a:latin typeface="Cambria Math"/>
                            </a:rPr>
                            <m:t>𝑉𝑁</m:t>
                          </m:r>
                        </m:num>
                        <m:den>
                          <m:r>
                            <a:rPr lang="pt-BR" sz="1600" b="0" i="1" smtClean="0">
                              <a:latin typeface="Cambria Math"/>
                            </a:rPr>
                            <m:t>𝑉𝑃</m:t>
                          </m:r>
                          <m:r>
                            <a:rPr lang="pt-BR" sz="1600" b="0" i="1" smtClean="0">
                              <a:latin typeface="Cambria Math"/>
                            </a:rPr>
                            <m:t>+</m:t>
                          </m:r>
                          <m:r>
                            <a:rPr lang="pt-BR" sz="1600" b="0" i="1" smtClean="0">
                              <a:latin typeface="Cambria Math"/>
                            </a:rPr>
                            <m:t>𝐹𝑃</m:t>
                          </m:r>
                          <m:r>
                            <a:rPr lang="pt-BR" sz="1600" b="0" i="1" smtClean="0">
                              <a:latin typeface="Cambria Math"/>
                            </a:rPr>
                            <m:t>+</m:t>
                          </m:r>
                          <m:r>
                            <a:rPr lang="pt-BR" sz="1600" b="0" i="1" smtClean="0">
                              <a:latin typeface="Cambria Math"/>
                            </a:rPr>
                            <m:t>𝐹𝑁</m:t>
                          </m:r>
                          <m:r>
                            <a:rPr lang="pt-BR" sz="1600" b="0" i="1" smtClean="0">
                              <a:latin typeface="Cambria Math"/>
                            </a:rPr>
                            <m:t>+</m:t>
                          </m:r>
                          <m:r>
                            <a:rPr lang="pt-BR" sz="1600" b="0" i="1" smtClean="0">
                              <a:latin typeface="Cambria Math"/>
                            </a:rPr>
                            <m:t>𝑉𝑁</m:t>
                          </m:r>
                        </m:den>
                      </m:f>
                    </m:oMath>
                  </m:oMathPara>
                </a14:m>
                <a:endParaRPr lang="pt-BR" sz="1600" dirty="0">
                  <a:latin typeface="Times New Roman" panose="02020603050405020304" pitchFamily="18" charset="0"/>
                  <a:cs typeface="Times New Roman" panose="02020603050405020304" pitchFamily="18" charset="0"/>
                </a:endParaRPr>
              </a:p>
            </p:txBody>
          </p:sp>
        </mc:Choice>
        <mc:Fallback xmlns="">
          <p:sp>
            <p:nvSpPr>
              <p:cNvPr id="8" name="CaixaDeTexto 7"/>
              <p:cNvSpPr txBox="1">
                <a:spLocks noRot="1" noChangeAspect="1" noMove="1" noResize="1" noEditPoints="1" noAdjustHandles="1" noChangeArrowheads="1" noChangeShapeType="1" noTextEdit="1"/>
              </p:cNvSpPr>
              <p:nvPr/>
            </p:nvSpPr>
            <p:spPr>
              <a:xfrm>
                <a:off x="4987947" y="3217830"/>
                <a:ext cx="3135858" cy="557460"/>
              </a:xfrm>
              <a:prstGeom prst="rect">
                <a:avLst/>
              </a:prstGeom>
              <a:blipFill rotWithShape="1">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p:cNvSpPr txBox="1"/>
              <p:nvPr/>
            </p:nvSpPr>
            <p:spPr>
              <a:xfrm>
                <a:off x="4987947" y="3831863"/>
                <a:ext cx="2537939" cy="5574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sz="1600" i="1">
                          <a:latin typeface="Cambria Math"/>
                        </a:rPr>
                        <m:t>𝑠𝑒𝑛𝑠𝑖𝑏𝑖𝑙𝑖𝑑𝑎𝑑𝑒</m:t>
                      </m:r>
                      <m:r>
                        <a:rPr lang="pt-BR" sz="1600" i="1">
                          <a:latin typeface="Cambria Math"/>
                        </a:rPr>
                        <m:t>=</m:t>
                      </m:r>
                      <m:f>
                        <m:fPr>
                          <m:ctrlPr>
                            <a:rPr lang="pt-BR" sz="1600" i="1">
                              <a:latin typeface="Cambria Math" panose="02040503050406030204" pitchFamily="18" charset="0"/>
                            </a:rPr>
                          </m:ctrlPr>
                        </m:fPr>
                        <m:num>
                          <m:r>
                            <a:rPr lang="pt-BR" sz="1600" i="1">
                              <a:latin typeface="Cambria Math"/>
                            </a:rPr>
                            <m:t>𝑉𝑃</m:t>
                          </m:r>
                        </m:num>
                        <m:den>
                          <m:r>
                            <a:rPr lang="pt-BR" sz="1600" i="1">
                              <a:latin typeface="Cambria Math"/>
                            </a:rPr>
                            <m:t>𝑉𝑃</m:t>
                          </m:r>
                          <m:r>
                            <a:rPr lang="pt-BR" sz="1600" i="1">
                              <a:latin typeface="Cambria Math"/>
                            </a:rPr>
                            <m:t>+</m:t>
                          </m:r>
                          <m:r>
                            <a:rPr lang="pt-BR" sz="1600" i="1">
                              <a:latin typeface="Cambria Math"/>
                            </a:rPr>
                            <m:t>𝐹𝑁</m:t>
                          </m:r>
                        </m:den>
                      </m:f>
                    </m:oMath>
                  </m:oMathPara>
                </a14:m>
                <a:endParaRPr lang="pt-BR" sz="1600" dirty="0">
                  <a:latin typeface="Times New Roman" panose="02020603050405020304" pitchFamily="18" charset="0"/>
                  <a:cs typeface="Times New Roman" panose="02020603050405020304" pitchFamily="18" charset="0"/>
                </a:endParaRPr>
              </a:p>
            </p:txBody>
          </p:sp>
        </mc:Choice>
        <mc:Fallback xmlns="">
          <p:sp>
            <p:nvSpPr>
              <p:cNvPr id="12" name="CaixaDeTexto 11"/>
              <p:cNvSpPr txBox="1">
                <a:spLocks noRot="1" noChangeAspect="1" noMove="1" noResize="1" noEditPoints="1" noAdjustHandles="1" noChangeArrowheads="1" noChangeShapeType="1" noTextEdit="1"/>
              </p:cNvSpPr>
              <p:nvPr/>
            </p:nvSpPr>
            <p:spPr>
              <a:xfrm>
                <a:off x="4987947" y="3831863"/>
                <a:ext cx="2537939" cy="557460"/>
              </a:xfrm>
              <a:prstGeom prst="rect">
                <a:avLst/>
              </a:prstGeom>
              <a:blipFill rotWithShape="1">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p:cNvSpPr txBox="1"/>
              <p:nvPr/>
            </p:nvSpPr>
            <p:spPr>
              <a:xfrm>
                <a:off x="4987947" y="4445896"/>
                <a:ext cx="2058640" cy="8036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sz="1600" i="1">
                          <a:latin typeface="Cambria Math"/>
                        </a:rPr>
                        <m:t>𝑝𝑟𝑒𝑐𝑖𝑠</m:t>
                      </m:r>
                      <m:r>
                        <a:rPr lang="pt-BR" sz="1600" i="1">
                          <a:latin typeface="Cambria Math"/>
                        </a:rPr>
                        <m:t>ã</m:t>
                      </m:r>
                      <m:r>
                        <a:rPr lang="pt-BR" sz="1600" i="1">
                          <a:latin typeface="Cambria Math"/>
                        </a:rPr>
                        <m:t>𝑜</m:t>
                      </m:r>
                      <m:r>
                        <a:rPr lang="pt-BR" sz="1600" i="1">
                          <a:latin typeface="Cambria Math"/>
                        </a:rPr>
                        <m:t>=</m:t>
                      </m:r>
                      <m:f>
                        <m:fPr>
                          <m:ctrlPr>
                            <a:rPr lang="pt-BR" sz="1600" i="1">
                              <a:latin typeface="Cambria Math" panose="02040503050406030204" pitchFamily="18" charset="0"/>
                            </a:rPr>
                          </m:ctrlPr>
                        </m:fPr>
                        <m:num>
                          <m:r>
                            <a:rPr lang="pt-BR" sz="1600" i="1">
                              <a:latin typeface="Cambria Math"/>
                            </a:rPr>
                            <m:t>𝑉𝑃</m:t>
                          </m:r>
                        </m:num>
                        <m:den>
                          <m:r>
                            <a:rPr lang="pt-BR" sz="1600" i="1">
                              <a:latin typeface="Cambria Math"/>
                            </a:rPr>
                            <m:t>𝑉𝑃</m:t>
                          </m:r>
                          <m:r>
                            <a:rPr lang="pt-BR" sz="1600" i="1">
                              <a:latin typeface="Cambria Math"/>
                            </a:rPr>
                            <m:t>+</m:t>
                          </m:r>
                          <m:r>
                            <a:rPr lang="pt-BR" sz="1600" i="1">
                              <a:latin typeface="Cambria Math"/>
                            </a:rPr>
                            <m:t>𝐹𝑃</m:t>
                          </m:r>
                        </m:den>
                      </m:f>
                    </m:oMath>
                  </m:oMathPara>
                </a14:m>
                <a:endParaRPr lang="pt-BR" sz="1600" dirty="0">
                  <a:latin typeface="Times New Roman" panose="02020603050405020304" pitchFamily="18" charset="0"/>
                  <a:cs typeface="Times New Roman" panose="02020603050405020304" pitchFamily="18" charset="0"/>
                </a:endParaRPr>
              </a:p>
              <a:p>
                <a:endParaRPr lang="pt-BR" sz="1600" dirty="0">
                  <a:latin typeface="Times New Roman" panose="02020603050405020304" pitchFamily="18" charset="0"/>
                  <a:cs typeface="Times New Roman" panose="02020603050405020304" pitchFamily="18" charset="0"/>
                </a:endParaRPr>
              </a:p>
            </p:txBody>
          </p:sp>
        </mc:Choice>
        <mc:Fallback xmlns="">
          <p:sp>
            <p:nvSpPr>
              <p:cNvPr id="13" name="CaixaDeTexto 12"/>
              <p:cNvSpPr txBox="1">
                <a:spLocks noRot="1" noChangeAspect="1" noMove="1" noResize="1" noEditPoints="1" noAdjustHandles="1" noChangeArrowheads="1" noChangeShapeType="1" noTextEdit="1"/>
              </p:cNvSpPr>
              <p:nvPr/>
            </p:nvSpPr>
            <p:spPr>
              <a:xfrm>
                <a:off x="4987947" y="4445896"/>
                <a:ext cx="2058640" cy="803682"/>
              </a:xfrm>
              <a:prstGeom prst="rect">
                <a:avLst/>
              </a:prstGeom>
              <a:blipFill rotWithShape="1">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p:cNvSpPr txBox="1"/>
              <p:nvPr/>
            </p:nvSpPr>
            <p:spPr>
              <a:xfrm>
                <a:off x="4987947" y="5059930"/>
                <a:ext cx="3760517" cy="6013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a:rPr>
                        <m:t>𝐹</m:t>
                      </m:r>
                      <m:r>
                        <a:rPr lang="pt-BR" sz="1600" b="0" i="1" smtClean="0">
                          <a:latin typeface="Cambria Math"/>
                        </a:rPr>
                        <m:t>1 </m:t>
                      </m:r>
                      <m:r>
                        <a:rPr lang="pt-BR" sz="1600" b="0" i="1" smtClean="0">
                          <a:latin typeface="Cambria Math"/>
                        </a:rPr>
                        <m:t>𝑠𝑐𝑜𝑟𝑒</m:t>
                      </m:r>
                      <m:r>
                        <a:rPr lang="pt-BR" sz="1600" b="0" i="1" smtClean="0">
                          <a:latin typeface="Cambria Math"/>
                        </a:rPr>
                        <m:t>=2 </m:t>
                      </m:r>
                      <m:f>
                        <m:fPr>
                          <m:ctrlPr>
                            <a:rPr lang="pt-BR" sz="1600" b="0" i="1" smtClean="0">
                              <a:latin typeface="Cambria Math" panose="02040503050406030204" pitchFamily="18" charset="0"/>
                            </a:rPr>
                          </m:ctrlPr>
                        </m:fPr>
                        <m:num>
                          <m:r>
                            <a:rPr lang="pt-BR" sz="1600" b="0" i="1" smtClean="0">
                              <a:latin typeface="Cambria Math"/>
                            </a:rPr>
                            <m:t>𝑝𝑟𝑒𝑐𝑖𝑠</m:t>
                          </m:r>
                          <m:r>
                            <a:rPr lang="pt-BR" sz="1600" b="0" i="1" smtClean="0">
                              <a:latin typeface="Cambria Math"/>
                            </a:rPr>
                            <m:t>ã</m:t>
                          </m:r>
                          <m:r>
                            <a:rPr lang="pt-BR" sz="1600" b="0" i="1" smtClean="0">
                              <a:latin typeface="Cambria Math"/>
                            </a:rPr>
                            <m:t>𝑜</m:t>
                          </m:r>
                          <m:r>
                            <a:rPr lang="pt-BR" sz="1600" b="0" i="1" smtClean="0">
                              <a:latin typeface="Cambria Math"/>
                            </a:rPr>
                            <m:t>∗</m:t>
                          </m:r>
                          <m:r>
                            <a:rPr lang="pt-BR" sz="1600" b="0" i="1" smtClean="0">
                              <a:latin typeface="Cambria Math"/>
                            </a:rPr>
                            <m:t>𝑠𝑒𝑛𝑠𝑖𝑏𝑖𝑙𝑖𝑑𝑎𝑑𝑒</m:t>
                          </m:r>
                        </m:num>
                        <m:den>
                          <m:r>
                            <a:rPr lang="pt-BR" sz="1600" i="1">
                              <a:latin typeface="Cambria Math"/>
                            </a:rPr>
                            <m:t>𝑝𝑟𝑒𝑐𝑖𝑠</m:t>
                          </m:r>
                          <m:r>
                            <a:rPr lang="pt-BR" sz="1600" i="1">
                              <a:latin typeface="Cambria Math"/>
                            </a:rPr>
                            <m:t>ã</m:t>
                          </m:r>
                          <m:r>
                            <a:rPr lang="pt-BR" sz="1600" i="1">
                              <a:latin typeface="Cambria Math"/>
                            </a:rPr>
                            <m:t>𝑜</m:t>
                          </m:r>
                          <m:r>
                            <a:rPr lang="pt-BR" sz="1600" b="0" i="1" smtClean="0">
                              <a:latin typeface="Cambria Math"/>
                            </a:rPr>
                            <m:t>+</m:t>
                          </m:r>
                          <m:r>
                            <a:rPr lang="pt-BR" sz="1600" i="1">
                              <a:latin typeface="Cambria Math"/>
                            </a:rPr>
                            <m:t>𝑠𝑒𝑛𝑠𝑖𝑏𝑖𝑙𝑖𝑑𝑎𝑑𝑒</m:t>
                          </m:r>
                        </m:den>
                      </m:f>
                    </m:oMath>
                  </m:oMathPara>
                </a14:m>
                <a:endParaRPr lang="pt-BR" sz="1600" dirty="0">
                  <a:latin typeface="Times New Roman" panose="02020603050405020304" pitchFamily="18" charset="0"/>
                  <a:cs typeface="Times New Roman" panose="02020603050405020304" pitchFamily="18" charset="0"/>
                </a:endParaRPr>
              </a:p>
            </p:txBody>
          </p:sp>
        </mc:Choice>
        <mc:Fallback xmlns="">
          <p:sp>
            <p:nvSpPr>
              <p:cNvPr id="14" name="CaixaDeTexto 13"/>
              <p:cNvSpPr txBox="1">
                <a:spLocks noRot="1" noChangeAspect="1" noMove="1" noResize="1" noEditPoints="1" noAdjustHandles="1" noChangeArrowheads="1" noChangeShapeType="1" noTextEdit="1"/>
              </p:cNvSpPr>
              <p:nvPr/>
            </p:nvSpPr>
            <p:spPr>
              <a:xfrm>
                <a:off x="4987947" y="5059930"/>
                <a:ext cx="3760517" cy="601318"/>
              </a:xfrm>
              <a:prstGeom prst="rect">
                <a:avLst/>
              </a:prstGeom>
              <a:blipFill rotWithShape="1">
                <a:blip r:embed="rId5"/>
                <a:stretch>
                  <a:fillRect/>
                </a:stretch>
              </a:blipFill>
            </p:spPr>
            <p:txBody>
              <a:bodyPr/>
              <a:lstStyle/>
              <a:p>
                <a:r>
                  <a:rPr lang="pt-BR">
                    <a:noFill/>
                  </a:rPr>
                  <a:t> </a:t>
                </a:r>
              </a:p>
            </p:txBody>
          </p:sp>
        </mc:Fallback>
      </mc:AlternateContent>
      <p:sp>
        <p:nvSpPr>
          <p:cNvPr id="9" name="CaixaDeTexto 8"/>
          <p:cNvSpPr txBox="1"/>
          <p:nvPr/>
        </p:nvSpPr>
        <p:spPr>
          <a:xfrm>
            <a:off x="107504" y="6309320"/>
            <a:ext cx="8922635" cy="461665"/>
          </a:xfrm>
          <a:prstGeom prst="rect">
            <a:avLst/>
          </a:prstGeom>
          <a:noFill/>
        </p:spPr>
        <p:txBody>
          <a:bodyPr wrap="none" rtlCol="0">
            <a:spAutoFit/>
          </a:bodyPr>
          <a:lstStyle/>
          <a:p>
            <a:pPr algn="l"/>
            <a:r>
              <a:rPr lang="pt-BR" dirty="0">
                <a:latin typeface="Tahoma" panose="020B0604030504040204" pitchFamily="34" charset="0"/>
              </a:rPr>
              <a:t>OBS: sensibilidade = </a:t>
            </a:r>
            <a:r>
              <a:rPr lang="pt-BR" dirty="0" err="1">
                <a:latin typeface="Tahoma" panose="020B0604030504040204" pitchFamily="34" charset="0"/>
              </a:rPr>
              <a:t>revocação</a:t>
            </a:r>
            <a:r>
              <a:rPr lang="pt-BR" dirty="0">
                <a:latin typeface="Tahoma" panose="020B0604030504040204" pitchFamily="34" charset="0"/>
              </a:rPr>
              <a:t> = </a:t>
            </a:r>
            <a:r>
              <a:rPr lang="pt-BR" i="1" dirty="0">
                <a:latin typeface="Tahoma" panose="020B0604030504040204" pitchFamily="34" charset="0"/>
              </a:rPr>
              <a:t>recall = taxa de verdadeiros positivos – equivale à exatidão do produtor da classe positivo</a:t>
            </a:r>
          </a:p>
          <a:p>
            <a:pPr marL="450850" algn="l"/>
            <a:r>
              <a:rPr lang="pt-BR" dirty="0">
                <a:latin typeface="Tahoma" panose="020B0604030504040204" pitchFamily="34" charset="0"/>
              </a:rPr>
              <a:t>precisão – equivale à exatidão do usuário da classe positivo</a:t>
            </a:r>
          </a:p>
        </p:txBody>
      </p:sp>
      <mc:AlternateContent xmlns:mc="http://schemas.openxmlformats.org/markup-compatibility/2006" xmlns:a14="http://schemas.microsoft.com/office/drawing/2010/main">
        <mc:Choice Requires="a14">
          <p:sp>
            <p:nvSpPr>
              <p:cNvPr id="16" name="Text Box 68"/>
              <p:cNvSpPr txBox="1">
                <a:spLocks noChangeArrowheads="1"/>
              </p:cNvSpPr>
              <p:nvPr/>
            </p:nvSpPr>
            <p:spPr bwMode="auto">
              <a:xfrm>
                <a:off x="323528" y="5805264"/>
                <a:ext cx="8424936" cy="418961"/>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lnSpc>
                    <a:spcPct val="150000"/>
                  </a:lnSpc>
                  <a:defRPr/>
                </a:pPr>
                <a:r>
                  <a:rPr lang="pt-BR" sz="1600" dirty="0">
                    <a:latin typeface="Tahoma" panose="020B0604030504040204" pitchFamily="34" charset="0"/>
                  </a:rPr>
                  <a:t>O </a:t>
                </a:r>
                <a14:m>
                  <m:oMath xmlns:m="http://schemas.openxmlformats.org/officeDocument/2006/math">
                    <m:r>
                      <a:rPr lang="pt-BR" sz="1600" i="1">
                        <a:latin typeface="Cambria Math"/>
                      </a:rPr>
                      <m:t>𝐹</m:t>
                    </m:r>
                    <m:r>
                      <a:rPr lang="pt-BR" sz="1600" i="1">
                        <a:latin typeface="Cambria Math"/>
                      </a:rPr>
                      <m:t>1 </m:t>
                    </m:r>
                    <m:r>
                      <a:rPr lang="pt-BR" sz="1600" i="1">
                        <a:latin typeface="Cambria Math"/>
                      </a:rPr>
                      <m:t>𝑠𝑐𝑜𝑟𝑒</m:t>
                    </m:r>
                  </m:oMath>
                </a14:m>
                <a:r>
                  <a:rPr lang="pt-BR" sz="1600" dirty="0">
                    <a:latin typeface="Tahoma" panose="020B0604030504040204" pitchFamily="34" charset="0"/>
                  </a:rPr>
                  <a:t> é representa uma média balanceada entre a precisão e a sensibilidade</a:t>
                </a:r>
              </a:p>
            </p:txBody>
          </p:sp>
        </mc:Choice>
        <mc:Fallback xmlns="">
          <p:sp>
            <p:nvSpPr>
              <p:cNvPr id="16" name="Text Box 68"/>
              <p:cNvSpPr txBox="1">
                <a:spLocks noRot="1" noChangeAspect="1" noMove="1" noResize="1" noEditPoints="1" noAdjustHandles="1" noChangeArrowheads="1" noChangeShapeType="1" noTextEdit="1"/>
              </p:cNvSpPr>
              <p:nvPr/>
            </p:nvSpPr>
            <p:spPr bwMode="auto">
              <a:xfrm>
                <a:off x="323528" y="5805264"/>
                <a:ext cx="8424936" cy="418961"/>
              </a:xfrm>
              <a:prstGeom prst="rect">
                <a:avLst/>
              </a:prstGeom>
              <a:blipFill>
                <a:blip r:embed="rId6"/>
                <a:stretch>
                  <a:fillRect l="-362" b="-15942"/>
                </a:stretch>
              </a:blipFill>
              <a:ln>
                <a:noFill/>
              </a:ln>
            </p:spPr>
            <p:txBody>
              <a:bodyPr/>
              <a:lstStyle/>
              <a:p>
                <a:r>
                  <a:rPr lang="pt-BR">
                    <a:noFill/>
                  </a:rPr>
                  <a:t> </a:t>
                </a:r>
              </a:p>
            </p:txBody>
          </p:sp>
        </mc:Fallback>
      </mc:AlternateContent>
    </p:spTree>
    <p:extLst>
      <p:ext uri="{BB962C8B-B14F-4D97-AF65-F5344CB8AC3E}">
        <p14:creationId xmlns:p14="http://schemas.microsoft.com/office/powerpoint/2010/main" val="251587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9"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noFill/>
        </p:spPr>
        <p:txBody>
          <a:bodyPr/>
          <a:lstStyle/>
          <a:p>
            <a:pPr eaLnBrk="1" hangingPunct="1">
              <a:defRPr/>
            </a:pPr>
            <a:r>
              <a:rPr lang="pt-BR" altLang="pt-BR" dirty="0"/>
              <a:t>Avaliação de Classificação Binária</a:t>
            </a:r>
            <a:endParaRPr lang="pt-BR" dirty="0"/>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54</a:t>
            </a:fld>
            <a:endParaRPr lang="pt-BR" dirty="0"/>
          </a:p>
        </p:txBody>
      </p:sp>
      <p:grpSp>
        <p:nvGrpSpPr>
          <p:cNvPr id="22" name="Grupo 21"/>
          <p:cNvGrpSpPr/>
          <p:nvPr/>
        </p:nvGrpSpPr>
        <p:grpSpPr>
          <a:xfrm>
            <a:off x="4105443" y="1915940"/>
            <a:ext cx="2160000" cy="2471400"/>
            <a:chOff x="3251060" y="2911502"/>
            <a:chExt cx="2160000" cy="247140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060" y="2911502"/>
              <a:ext cx="2160000" cy="2160000"/>
            </a:xfrm>
            <a:prstGeom prst="rect">
              <a:avLst/>
            </a:prstGeom>
            <a:ln>
              <a:solidFill>
                <a:schemeClr val="tx1"/>
              </a:solidFill>
            </a:ln>
          </p:spPr>
        </p:pic>
        <p:sp>
          <p:nvSpPr>
            <p:cNvPr id="9" name="CaixaDeTexto 8"/>
            <p:cNvSpPr txBox="1"/>
            <p:nvPr/>
          </p:nvSpPr>
          <p:spPr>
            <a:xfrm>
              <a:off x="3665653" y="5105903"/>
              <a:ext cx="1330813" cy="276999"/>
            </a:xfrm>
            <a:prstGeom prst="rect">
              <a:avLst/>
            </a:prstGeom>
            <a:noFill/>
          </p:spPr>
          <p:txBody>
            <a:bodyPr wrap="none" rtlCol="0">
              <a:spAutoFit/>
            </a:bodyPr>
            <a:lstStyle/>
            <a:p>
              <a:r>
                <a:rPr lang="pt-BR" dirty="0">
                  <a:latin typeface="Tahoma" panose="020B0604030504040204" pitchFamily="34" charset="0"/>
                </a:rPr>
                <a:t>Mínima Distância</a:t>
              </a:r>
            </a:p>
          </p:txBody>
        </p:sp>
      </p:grpSp>
      <p:grpSp>
        <p:nvGrpSpPr>
          <p:cNvPr id="16" name="Grupo 15"/>
          <p:cNvGrpSpPr/>
          <p:nvPr/>
        </p:nvGrpSpPr>
        <p:grpSpPr>
          <a:xfrm>
            <a:off x="6588464" y="1915940"/>
            <a:ext cx="2160000" cy="2471400"/>
            <a:chOff x="5552410" y="2911502"/>
            <a:chExt cx="2160000" cy="247140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410" y="2911502"/>
              <a:ext cx="2160000" cy="2160000"/>
            </a:xfrm>
            <a:prstGeom prst="rect">
              <a:avLst/>
            </a:prstGeom>
            <a:ln>
              <a:solidFill>
                <a:schemeClr val="tx1"/>
              </a:solidFill>
            </a:ln>
          </p:spPr>
        </p:pic>
        <p:sp>
          <p:nvSpPr>
            <p:cNvPr id="12" name="CaixaDeTexto 11"/>
            <p:cNvSpPr txBox="1"/>
            <p:nvPr/>
          </p:nvSpPr>
          <p:spPr>
            <a:xfrm>
              <a:off x="6104060" y="5105903"/>
              <a:ext cx="1056701" cy="276999"/>
            </a:xfrm>
            <a:prstGeom prst="rect">
              <a:avLst/>
            </a:prstGeom>
            <a:noFill/>
          </p:spPr>
          <p:txBody>
            <a:bodyPr wrap="none" rtlCol="0">
              <a:spAutoFit/>
            </a:bodyPr>
            <a:lstStyle/>
            <a:p>
              <a:r>
                <a:rPr lang="pt-BR" dirty="0" err="1">
                  <a:latin typeface="Tahoma" panose="020B0604030504040204" pitchFamily="34" charset="0"/>
                </a:rPr>
                <a:t>Mahalanobis</a:t>
              </a:r>
              <a:endParaRPr lang="pt-BR" dirty="0">
                <a:latin typeface="Tahoma" panose="020B0604030504040204" pitchFamily="34" charset="0"/>
              </a:endParaRPr>
            </a:p>
          </p:txBody>
        </p:sp>
      </p:grpSp>
      <p:grpSp>
        <p:nvGrpSpPr>
          <p:cNvPr id="15" name="Grupo 14"/>
          <p:cNvGrpSpPr/>
          <p:nvPr/>
        </p:nvGrpSpPr>
        <p:grpSpPr>
          <a:xfrm>
            <a:off x="4105443" y="4413984"/>
            <a:ext cx="2160000" cy="2471400"/>
            <a:chOff x="7740592" y="2911502"/>
            <a:chExt cx="2160000" cy="2471400"/>
          </a:xfrm>
        </p:grpSpPr>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592" y="2911502"/>
              <a:ext cx="2160000" cy="2160000"/>
            </a:xfrm>
            <a:prstGeom prst="rect">
              <a:avLst/>
            </a:prstGeom>
            <a:ln>
              <a:solidFill>
                <a:schemeClr val="tx1"/>
              </a:solidFill>
            </a:ln>
          </p:spPr>
        </p:pic>
        <p:sp>
          <p:nvSpPr>
            <p:cNvPr id="13" name="CaixaDeTexto 12"/>
            <p:cNvSpPr txBox="1"/>
            <p:nvPr/>
          </p:nvSpPr>
          <p:spPr>
            <a:xfrm>
              <a:off x="8580783" y="5105903"/>
              <a:ext cx="479618" cy="276999"/>
            </a:xfrm>
            <a:prstGeom prst="rect">
              <a:avLst/>
            </a:prstGeom>
            <a:noFill/>
          </p:spPr>
          <p:txBody>
            <a:bodyPr wrap="none" rtlCol="0">
              <a:spAutoFit/>
            </a:bodyPr>
            <a:lstStyle/>
            <a:p>
              <a:r>
                <a:rPr lang="pt-BR" dirty="0">
                  <a:latin typeface="Tahoma" panose="020B0604030504040204" pitchFamily="34" charset="0"/>
                </a:rPr>
                <a:t>SVM</a:t>
              </a:r>
            </a:p>
          </p:txBody>
        </p:sp>
      </p:grpSp>
      <p:grpSp>
        <p:nvGrpSpPr>
          <p:cNvPr id="11" name="Grupo 10"/>
          <p:cNvGrpSpPr/>
          <p:nvPr/>
        </p:nvGrpSpPr>
        <p:grpSpPr>
          <a:xfrm>
            <a:off x="6588464" y="4413984"/>
            <a:ext cx="2160000" cy="2471400"/>
            <a:chOff x="9900592" y="2911502"/>
            <a:chExt cx="2160000" cy="2471400"/>
          </a:xfrm>
        </p:grpSpPr>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592" y="2911502"/>
              <a:ext cx="2160000" cy="2160000"/>
            </a:xfrm>
            <a:prstGeom prst="rect">
              <a:avLst/>
            </a:prstGeom>
            <a:ln>
              <a:solidFill>
                <a:schemeClr val="tx1"/>
              </a:solidFill>
            </a:ln>
          </p:spPr>
        </p:pic>
        <p:sp>
          <p:nvSpPr>
            <p:cNvPr id="14" name="CaixaDeTexto 13"/>
            <p:cNvSpPr txBox="1"/>
            <p:nvPr/>
          </p:nvSpPr>
          <p:spPr>
            <a:xfrm>
              <a:off x="10473369" y="5105903"/>
              <a:ext cx="1014445" cy="276999"/>
            </a:xfrm>
            <a:prstGeom prst="rect">
              <a:avLst/>
            </a:prstGeom>
            <a:noFill/>
          </p:spPr>
          <p:txBody>
            <a:bodyPr wrap="none" rtlCol="0">
              <a:spAutoFit/>
            </a:bodyPr>
            <a:lstStyle/>
            <a:p>
              <a:r>
                <a:rPr lang="pt-BR" dirty="0">
                  <a:latin typeface="Tahoma" panose="020B0604030504040204" pitchFamily="34" charset="0"/>
                </a:rPr>
                <a:t>Rede Neural</a:t>
              </a:r>
            </a:p>
          </p:txBody>
        </p:sp>
      </p:grpSp>
      <p:sp>
        <p:nvSpPr>
          <p:cNvPr id="19" name="Text Box 68"/>
          <p:cNvSpPr txBox="1">
            <a:spLocks noChangeArrowheads="1"/>
          </p:cNvSpPr>
          <p:nvPr/>
        </p:nvSpPr>
        <p:spPr bwMode="auto">
          <a:xfrm>
            <a:off x="323528" y="1351995"/>
            <a:ext cx="8424936" cy="420821"/>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lnSpc>
                <a:spcPct val="150000"/>
              </a:lnSpc>
              <a:defRPr/>
            </a:pPr>
            <a:r>
              <a:rPr lang="pt-BR" sz="1600" dirty="0">
                <a:latin typeface="Tahoma" panose="020B0604030504040204" pitchFamily="34" charset="0"/>
              </a:rPr>
              <a:t>Exemplo: Detecção de corpos d’água</a:t>
            </a:r>
          </a:p>
        </p:txBody>
      </p:sp>
      <p:grpSp>
        <p:nvGrpSpPr>
          <p:cNvPr id="21" name="Grupo 20"/>
          <p:cNvGrpSpPr/>
          <p:nvPr/>
        </p:nvGrpSpPr>
        <p:grpSpPr>
          <a:xfrm>
            <a:off x="395536" y="1899441"/>
            <a:ext cx="3287814" cy="3617175"/>
            <a:chOff x="60050" y="2911502"/>
            <a:chExt cx="2160000" cy="2376381"/>
          </a:xfrm>
        </p:grpSpPr>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50" y="2911502"/>
              <a:ext cx="216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aixaDeTexto 19"/>
            <p:cNvSpPr txBox="1"/>
            <p:nvPr/>
          </p:nvSpPr>
          <p:spPr>
            <a:xfrm>
              <a:off x="628125" y="5105903"/>
              <a:ext cx="1023851" cy="181980"/>
            </a:xfrm>
            <a:prstGeom prst="rect">
              <a:avLst/>
            </a:prstGeom>
            <a:noFill/>
          </p:spPr>
          <p:txBody>
            <a:bodyPr wrap="none" rtlCol="0">
              <a:spAutoFit/>
            </a:bodyPr>
            <a:lstStyle/>
            <a:p>
              <a:r>
                <a:rPr lang="pt-BR" dirty="0" err="1">
                  <a:latin typeface="Tahoma" panose="020B0604030504040204" pitchFamily="34" charset="0"/>
                </a:rPr>
                <a:t>Landsat</a:t>
              </a:r>
              <a:r>
                <a:rPr lang="pt-BR" dirty="0">
                  <a:latin typeface="Tahoma" panose="020B0604030504040204" pitchFamily="34" charset="0"/>
                </a:rPr>
                <a:t> TM 5R4G3B</a:t>
              </a:r>
            </a:p>
          </p:txBody>
        </p:sp>
      </p:grpSp>
      <p:sp>
        <p:nvSpPr>
          <p:cNvPr id="24" name="Text Box 68"/>
          <p:cNvSpPr txBox="1">
            <a:spLocks noChangeArrowheads="1"/>
          </p:cNvSpPr>
          <p:nvPr/>
        </p:nvSpPr>
        <p:spPr bwMode="auto">
          <a:xfrm>
            <a:off x="420326" y="6351711"/>
            <a:ext cx="3215570" cy="411459"/>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lnSpc>
                <a:spcPct val="150000"/>
              </a:lnSpc>
              <a:defRPr/>
            </a:pPr>
            <a:r>
              <a:rPr lang="pt-BR" sz="1600" dirty="0">
                <a:latin typeface="Tahoma" panose="020B0604030504040204" pitchFamily="34" charset="0"/>
              </a:rPr>
              <a:t>Qual teve melhor desempenho?</a:t>
            </a:r>
          </a:p>
        </p:txBody>
      </p:sp>
      <p:grpSp>
        <p:nvGrpSpPr>
          <p:cNvPr id="27" name="Grupo 26"/>
          <p:cNvGrpSpPr/>
          <p:nvPr/>
        </p:nvGrpSpPr>
        <p:grpSpPr>
          <a:xfrm>
            <a:off x="350832" y="5570656"/>
            <a:ext cx="3260274" cy="738664"/>
            <a:chOff x="350832" y="5570656"/>
            <a:chExt cx="3260274" cy="738664"/>
          </a:xfrm>
        </p:grpSpPr>
        <p:sp>
          <p:nvSpPr>
            <p:cNvPr id="26" name="Text Box 68"/>
            <p:cNvSpPr txBox="1">
              <a:spLocks noChangeArrowheads="1"/>
            </p:cNvSpPr>
            <p:nvPr/>
          </p:nvSpPr>
          <p:spPr bwMode="auto">
            <a:xfrm>
              <a:off x="395536" y="5570656"/>
              <a:ext cx="3215570" cy="738664"/>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defRPr/>
              </a:pPr>
              <a:r>
                <a:rPr lang="pt-BR" sz="1400" dirty="0">
                  <a:latin typeface="Tahoma" panose="020B0604030504040204" pitchFamily="34" charset="0"/>
                </a:rPr>
                <a:t>Amostras de treinamento:</a:t>
              </a:r>
            </a:p>
            <a:p>
              <a:pPr marL="355600" indent="-355600" algn="l" eaLnBrk="1" hangingPunct="1">
                <a:defRPr/>
              </a:pPr>
              <a:r>
                <a:rPr lang="pt-BR" sz="1400" dirty="0">
                  <a:latin typeface="Tahoma" panose="020B0604030504040204" pitchFamily="34" charset="0"/>
                </a:rPr>
                <a:t>30 de água</a:t>
              </a:r>
            </a:p>
            <a:p>
              <a:pPr marL="355600" indent="-355600" algn="l" eaLnBrk="1" hangingPunct="1">
                <a:defRPr/>
              </a:pPr>
              <a:r>
                <a:rPr lang="pt-BR" sz="1400" dirty="0">
                  <a:latin typeface="Tahoma" panose="020B0604030504040204" pitchFamily="34" charset="0"/>
                </a:rPr>
                <a:t>230 de não água</a:t>
              </a:r>
            </a:p>
          </p:txBody>
        </p:sp>
        <p:sp>
          <p:nvSpPr>
            <p:cNvPr id="23" name="Elipse 22"/>
            <p:cNvSpPr/>
            <p:nvPr/>
          </p:nvSpPr>
          <p:spPr bwMode="auto">
            <a:xfrm>
              <a:off x="350832" y="5903102"/>
              <a:ext cx="72000" cy="72000"/>
            </a:xfrm>
            <a:prstGeom prst="ellipse">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8" name="Elipse 27"/>
            <p:cNvSpPr/>
            <p:nvPr/>
          </p:nvSpPr>
          <p:spPr bwMode="auto">
            <a:xfrm>
              <a:off x="350832" y="6118217"/>
              <a:ext cx="72000" cy="72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pic>
        <p:nvPicPr>
          <p:cNvPr id="6" name="Imagem 5"/>
          <p:cNvPicPr>
            <a:picLocks noChangeAspect="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95536" y="1899441"/>
            <a:ext cx="3286800" cy="3286800"/>
          </a:xfrm>
          <a:prstGeom prst="rect">
            <a:avLst/>
          </a:prstGeom>
        </p:spPr>
      </p:pic>
    </p:spTree>
    <p:extLst>
      <p:ext uri="{BB962C8B-B14F-4D97-AF65-F5344CB8AC3E}">
        <p14:creationId xmlns:p14="http://schemas.microsoft.com/office/powerpoint/2010/main" val="13703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noFill/>
        </p:spPr>
        <p:txBody>
          <a:bodyPr/>
          <a:lstStyle/>
          <a:p>
            <a:pPr eaLnBrk="1" hangingPunct="1">
              <a:defRPr/>
            </a:pPr>
            <a:r>
              <a:rPr lang="pt-BR" altLang="pt-BR" dirty="0"/>
              <a:t>Avaliação de Classificação Binária</a:t>
            </a:r>
            <a:endParaRPr lang="pt-BR" dirty="0"/>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55</a:t>
            </a:fld>
            <a:endParaRPr lang="pt-BR" dirty="0"/>
          </a:p>
        </p:txBody>
      </p:sp>
      <p:grpSp>
        <p:nvGrpSpPr>
          <p:cNvPr id="22" name="Grupo 21"/>
          <p:cNvGrpSpPr/>
          <p:nvPr/>
        </p:nvGrpSpPr>
        <p:grpSpPr>
          <a:xfrm>
            <a:off x="107504" y="1690716"/>
            <a:ext cx="2160000" cy="2471400"/>
            <a:chOff x="3251060" y="2911502"/>
            <a:chExt cx="2160000" cy="247140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060" y="2911502"/>
              <a:ext cx="2160000" cy="2160000"/>
            </a:xfrm>
            <a:prstGeom prst="rect">
              <a:avLst/>
            </a:prstGeom>
            <a:ln>
              <a:solidFill>
                <a:schemeClr val="tx1"/>
              </a:solidFill>
            </a:ln>
          </p:spPr>
        </p:pic>
        <p:sp>
          <p:nvSpPr>
            <p:cNvPr id="9" name="CaixaDeTexto 8"/>
            <p:cNvSpPr txBox="1"/>
            <p:nvPr/>
          </p:nvSpPr>
          <p:spPr>
            <a:xfrm>
              <a:off x="3665653" y="5105903"/>
              <a:ext cx="1330813" cy="276999"/>
            </a:xfrm>
            <a:prstGeom prst="rect">
              <a:avLst/>
            </a:prstGeom>
            <a:noFill/>
          </p:spPr>
          <p:txBody>
            <a:bodyPr wrap="none" rtlCol="0">
              <a:spAutoFit/>
            </a:bodyPr>
            <a:lstStyle/>
            <a:p>
              <a:r>
                <a:rPr lang="pt-BR" dirty="0">
                  <a:latin typeface="Tahoma" panose="020B0604030504040204" pitchFamily="34" charset="0"/>
                </a:rPr>
                <a:t>Mínima Distância</a:t>
              </a:r>
            </a:p>
          </p:txBody>
        </p:sp>
      </p:grpSp>
      <p:grpSp>
        <p:nvGrpSpPr>
          <p:cNvPr id="16" name="Grupo 15"/>
          <p:cNvGrpSpPr/>
          <p:nvPr/>
        </p:nvGrpSpPr>
        <p:grpSpPr>
          <a:xfrm>
            <a:off x="2363755" y="1690716"/>
            <a:ext cx="2160000" cy="2471400"/>
            <a:chOff x="5552410" y="2911502"/>
            <a:chExt cx="2160000" cy="247140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410" y="2911502"/>
              <a:ext cx="2160000" cy="2160000"/>
            </a:xfrm>
            <a:prstGeom prst="rect">
              <a:avLst/>
            </a:prstGeom>
            <a:ln>
              <a:solidFill>
                <a:schemeClr val="tx1"/>
              </a:solidFill>
            </a:ln>
          </p:spPr>
        </p:pic>
        <p:sp>
          <p:nvSpPr>
            <p:cNvPr id="12" name="CaixaDeTexto 11"/>
            <p:cNvSpPr txBox="1"/>
            <p:nvPr/>
          </p:nvSpPr>
          <p:spPr>
            <a:xfrm>
              <a:off x="6104060" y="5105903"/>
              <a:ext cx="1056701" cy="276999"/>
            </a:xfrm>
            <a:prstGeom prst="rect">
              <a:avLst/>
            </a:prstGeom>
            <a:noFill/>
          </p:spPr>
          <p:txBody>
            <a:bodyPr wrap="none" rtlCol="0">
              <a:spAutoFit/>
            </a:bodyPr>
            <a:lstStyle/>
            <a:p>
              <a:r>
                <a:rPr lang="pt-BR" dirty="0" err="1">
                  <a:latin typeface="Tahoma" panose="020B0604030504040204" pitchFamily="34" charset="0"/>
                </a:rPr>
                <a:t>Mahalanobis</a:t>
              </a:r>
              <a:endParaRPr lang="pt-BR" dirty="0">
                <a:latin typeface="Tahoma" panose="020B0604030504040204" pitchFamily="34" charset="0"/>
              </a:endParaRPr>
            </a:p>
          </p:txBody>
        </p:sp>
      </p:grpSp>
      <p:grpSp>
        <p:nvGrpSpPr>
          <p:cNvPr id="15" name="Grupo 14"/>
          <p:cNvGrpSpPr/>
          <p:nvPr/>
        </p:nvGrpSpPr>
        <p:grpSpPr>
          <a:xfrm>
            <a:off x="4620006" y="1690716"/>
            <a:ext cx="2160000" cy="2471400"/>
            <a:chOff x="7740592" y="2911502"/>
            <a:chExt cx="2160000" cy="2471400"/>
          </a:xfrm>
        </p:grpSpPr>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592" y="2911502"/>
              <a:ext cx="2160000" cy="2160000"/>
            </a:xfrm>
            <a:prstGeom prst="rect">
              <a:avLst/>
            </a:prstGeom>
            <a:ln>
              <a:solidFill>
                <a:schemeClr val="tx1"/>
              </a:solidFill>
            </a:ln>
          </p:spPr>
        </p:pic>
        <p:sp>
          <p:nvSpPr>
            <p:cNvPr id="13" name="CaixaDeTexto 12"/>
            <p:cNvSpPr txBox="1"/>
            <p:nvPr/>
          </p:nvSpPr>
          <p:spPr>
            <a:xfrm>
              <a:off x="8580783" y="5105903"/>
              <a:ext cx="479618" cy="276999"/>
            </a:xfrm>
            <a:prstGeom prst="rect">
              <a:avLst/>
            </a:prstGeom>
            <a:noFill/>
          </p:spPr>
          <p:txBody>
            <a:bodyPr wrap="none" rtlCol="0">
              <a:spAutoFit/>
            </a:bodyPr>
            <a:lstStyle/>
            <a:p>
              <a:r>
                <a:rPr lang="pt-BR" dirty="0">
                  <a:latin typeface="Tahoma" panose="020B0604030504040204" pitchFamily="34" charset="0"/>
                </a:rPr>
                <a:t>SVM</a:t>
              </a:r>
            </a:p>
          </p:txBody>
        </p:sp>
      </p:grpSp>
      <p:grpSp>
        <p:nvGrpSpPr>
          <p:cNvPr id="11" name="Grupo 10"/>
          <p:cNvGrpSpPr/>
          <p:nvPr/>
        </p:nvGrpSpPr>
        <p:grpSpPr>
          <a:xfrm>
            <a:off x="6876256" y="1690716"/>
            <a:ext cx="2160000" cy="2471400"/>
            <a:chOff x="9900592" y="2911502"/>
            <a:chExt cx="2160000" cy="2471400"/>
          </a:xfrm>
        </p:grpSpPr>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592" y="2911502"/>
              <a:ext cx="2160000" cy="2160000"/>
            </a:xfrm>
            <a:prstGeom prst="rect">
              <a:avLst/>
            </a:prstGeom>
            <a:ln>
              <a:solidFill>
                <a:schemeClr val="tx1"/>
              </a:solidFill>
            </a:ln>
          </p:spPr>
        </p:pic>
        <p:sp>
          <p:nvSpPr>
            <p:cNvPr id="14" name="CaixaDeTexto 13"/>
            <p:cNvSpPr txBox="1"/>
            <p:nvPr/>
          </p:nvSpPr>
          <p:spPr>
            <a:xfrm>
              <a:off x="10473369" y="5105903"/>
              <a:ext cx="1014445" cy="276999"/>
            </a:xfrm>
            <a:prstGeom prst="rect">
              <a:avLst/>
            </a:prstGeom>
            <a:noFill/>
          </p:spPr>
          <p:txBody>
            <a:bodyPr wrap="none" rtlCol="0">
              <a:spAutoFit/>
            </a:bodyPr>
            <a:lstStyle/>
            <a:p>
              <a:r>
                <a:rPr lang="pt-BR" dirty="0">
                  <a:latin typeface="Tahoma" panose="020B0604030504040204" pitchFamily="34" charset="0"/>
                </a:rPr>
                <a:t>Rede Neural</a:t>
              </a:r>
            </a:p>
          </p:txBody>
        </p:sp>
      </p:grpSp>
      <p:sp>
        <p:nvSpPr>
          <p:cNvPr id="19" name="Text Box 68"/>
          <p:cNvSpPr txBox="1">
            <a:spLocks noChangeArrowheads="1"/>
          </p:cNvSpPr>
          <p:nvPr/>
        </p:nvSpPr>
        <p:spPr bwMode="auto">
          <a:xfrm>
            <a:off x="323528" y="1279987"/>
            <a:ext cx="8424936" cy="420821"/>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lnSpc>
                <a:spcPct val="150000"/>
              </a:lnSpc>
              <a:defRPr/>
            </a:pPr>
            <a:r>
              <a:rPr lang="pt-BR" sz="1600" dirty="0">
                <a:latin typeface="Tahoma" panose="020B0604030504040204" pitchFamily="34" charset="0"/>
              </a:rPr>
              <a:t>Exemplo: Detecção de corpos d’água</a:t>
            </a:r>
          </a:p>
        </p:txBody>
      </p:sp>
      <p:pic>
        <p:nvPicPr>
          <p:cNvPr id="532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912" y="4563278"/>
            <a:ext cx="3870176" cy="232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upo 28"/>
          <p:cNvGrpSpPr/>
          <p:nvPr/>
        </p:nvGrpSpPr>
        <p:grpSpPr>
          <a:xfrm>
            <a:off x="467544" y="4941168"/>
            <a:ext cx="8127195" cy="1728192"/>
            <a:chOff x="467544" y="4941168"/>
            <a:chExt cx="8127195" cy="1728192"/>
          </a:xfrm>
        </p:grpSpPr>
        <p:pic>
          <p:nvPicPr>
            <p:cNvPr id="532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5805360"/>
              <a:ext cx="200651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4941168"/>
              <a:ext cx="200651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5805360"/>
              <a:ext cx="200651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544" y="4941168"/>
              <a:ext cx="200651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Retângulo 23"/>
          <p:cNvSpPr/>
          <p:nvPr/>
        </p:nvSpPr>
        <p:spPr bwMode="auto">
          <a:xfrm>
            <a:off x="4535996" y="1556792"/>
            <a:ext cx="2340260" cy="266429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nvGrpSpPr>
          <p:cNvPr id="40" name="Grupo 39"/>
          <p:cNvGrpSpPr/>
          <p:nvPr/>
        </p:nvGrpSpPr>
        <p:grpSpPr>
          <a:xfrm>
            <a:off x="107504" y="4202504"/>
            <a:ext cx="3260274" cy="738664"/>
            <a:chOff x="350832" y="5570656"/>
            <a:chExt cx="3260274" cy="738664"/>
          </a:xfrm>
        </p:grpSpPr>
        <p:sp>
          <p:nvSpPr>
            <p:cNvPr id="41" name="Text Box 68"/>
            <p:cNvSpPr txBox="1">
              <a:spLocks noChangeArrowheads="1"/>
            </p:cNvSpPr>
            <p:nvPr/>
          </p:nvSpPr>
          <p:spPr bwMode="auto">
            <a:xfrm>
              <a:off x="395536" y="5570656"/>
              <a:ext cx="3215570" cy="738664"/>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defRPr/>
              </a:pPr>
              <a:r>
                <a:rPr lang="pt-BR" sz="1400" dirty="0">
                  <a:latin typeface="Tahoma" panose="020B0604030504040204" pitchFamily="34" charset="0"/>
                </a:rPr>
                <a:t>Amostras de teste:</a:t>
              </a:r>
            </a:p>
            <a:p>
              <a:pPr marL="355600" indent="-355600" algn="l" eaLnBrk="1" hangingPunct="1">
                <a:defRPr/>
              </a:pPr>
              <a:r>
                <a:rPr lang="pt-BR" sz="1400" dirty="0">
                  <a:latin typeface="Tahoma" panose="020B0604030504040204" pitchFamily="34" charset="0"/>
                </a:rPr>
                <a:t>35 de água</a:t>
              </a:r>
            </a:p>
            <a:p>
              <a:pPr marL="355600" indent="-355600" algn="l" eaLnBrk="1" hangingPunct="1">
                <a:defRPr/>
              </a:pPr>
              <a:r>
                <a:rPr lang="pt-BR" sz="1400" dirty="0">
                  <a:latin typeface="Tahoma" panose="020B0604030504040204" pitchFamily="34" charset="0"/>
                </a:rPr>
                <a:t>50 de não água</a:t>
              </a:r>
            </a:p>
          </p:txBody>
        </p:sp>
        <p:sp>
          <p:nvSpPr>
            <p:cNvPr id="42" name="Elipse 41"/>
            <p:cNvSpPr/>
            <p:nvPr/>
          </p:nvSpPr>
          <p:spPr bwMode="auto">
            <a:xfrm>
              <a:off x="350832" y="5903102"/>
              <a:ext cx="72000" cy="72000"/>
            </a:xfrm>
            <a:prstGeom prst="ellipse">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43" name="Elipse 42"/>
            <p:cNvSpPr/>
            <p:nvPr/>
          </p:nvSpPr>
          <p:spPr bwMode="auto">
            <a:xfrm>
              <a:off x="350832" y="6118217"/>
              <a:ext cx="72000" cy="72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pic>
        <p:nvPicPr>
          <p:cNvPr id="6" name="Imagem 5"/>
          <p:cNvPicPr>
            <a:picLocks noChangeAspect="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07504" y="1690716"/>
            <a:ext cx="2160000" cy="2160000"/>
          </a:xfrm>
          <a:prstGeom prst="rect">
            <a:avLst/>
          </a:prstGeom>
        </p:spPr>
      </p:pic>
      <p:pic>
        <p:nvPicPr>
          <p:cNvPr id="30" name="Imagem 29"/>
          <p:cNvPicPr>
            <a:picLocks noChangeAspect="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363755" y="1690716"/>
            <a:ext cx="2160000" cy="2160000"/>
          </a:xfrm>
          <a:prstGeom prst="rect">
            <a:avLst/>
          </a:prstGeom>
        </p:spPr>
      </p:pic>
      <p:pic>
        <p:nvPicPr>
          <p:cNvPr id="31" name="Imagem 30"/>
          <p:cNvPicPr>
            <a:picLocks noChangeAspect="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620006" y="1690716"/>
            <a:ext cx="2160000" cy="2160000"/>
          </a:xfrm>
          <a:prstGeom prst="rect">
            <a:avLst/>
          </a:prstGeom>
        </p:spPr>
      </p:pic>
      <p:pic>
        <p:nvPicPr>
          <p:cNvPr id="32" name="Imagem 31"/>
          <p:cNvPicPr>
            <a:picLocks noChangeAspect="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876256" y="1690716"/>
            <a:ext cx="2160000" cy="2160000"/>
          </a:xfrm>
          <a:prstGeom prst="rect">
            <a:avLst/>
          </a:prstGeom>
        </p:spPr>
      </p:pic>
    </p:spTree>
    <p:extLst>
      <p:ext uri="{BB962C8B-B14F-4D97-AF65-F5344CB8AC3E}">
        <p14:creationId xmlns:p14="http://schemas.microsoft.com/office/powerpoint/2010/main" val="397800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noFill/>
        </p:spPr>
        <p:txBody>
          <a:bodyPr/>
          <a:lstStyle/>
          <a:p>
            <a:pPr eaLnBrk="1" hangingPunct="1">
              <a:defRPr/>
            </a:pPr>
            <a:r>
              <a:rPr lang="pt-BR" altLang="pt-BR" dirty="0"/>
              <a:t>Geração de Mapas Binários por Fatiamento</a:t>
            </a:r>
            <a:endParaRPr lang="pt-BR" dirty="0"/>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56</a:t>
            </a:fld>
            <a:endParaRPr lang="pt-BR" dirty="0"/>
          </a:p>
        </p:txBody>
      </p:sp>
      <p:sp>
        <p:nvSpPr>
          <p:cNvPr id="19" name="Text Box 68"/>
          <p:cNvSpPr txBox="1">
            <a:spLocks noChangeArrowheads="1"/>
          </p:cNvSpPr>
          <p:nvPr/>
        </p:nvSpPr>
        <p:spPr bwMode="auto">
          <a:xfrm>
            <a:off x="179512" y="1351995"/>
            <a:ext cx="8856984" cy="2636812"/>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lnSpc>
                <a:spcPct val="150000"/>
              </a:lnSpc>
              <a:defRPr/>
            </a:pPr>
            <a:r>
              <a:rPr lang="pt-BR" sz="1600" dirty="0">
                <a:latin typeface="Tahoma" panose="020B0604030504040204" pitchFamily="34" charset="0"/>
              </a:rPr>
              <a:t>Caso seja necessário a produção de um mapa a partir de uma métrica ou índice que representa uma probabilidade ou risco de ocorrência, é imprescindível a adoção de um limiar que irá definir a faixa de valores associados a classe desejada. Isso acontece em classificadores </a:t>
            </a:r>
            <a:r>
              <a:rPr lang="pt-BR" sz="1600" i="1" dirty="0" err="1">
                <a:latin typeface="Tahoma" panose="020B0604030504040204" pitchFamily="34" charset="0"/>
              </a:rPr>
              <a:t>fuzzy</a:t>
            </a:r>
            <a:r>
              <a:rPr lang="pt-BR" sz="1600" dirty="0">
                <a:latin typeface="Tahoma" panose="020B0604030504040204" pitchFamily="34" charset="0"/>
              </a:rPr>
              <a:t>, regressões logísticas e modelos de riscos em geral.</a:t>
            </a:r>
          </a:p>
          <a:p>
            <a:pPr marL="355600" indent="-355600" algn="l" eaLnBrk="1" hangingPunct="1">
              <a:lnSpc>
                <a:spcPct val="150000"/>
              </a:lnSpc>
              <a:defRPr/>
            </a:pPr>
            <a:r>
              <a:rPr lang="pt-BR" sz="1600" dirty="0">
                <a:latin typeface="Tahoma" panose="020B0604030504040204" pitchFamily="34" charset="0"/>
              </a:rPr>
              <a:t>Essa mesma ideia pode ser aplicada quando se utiliza um índice espectral que maximiza a detecção de um determinação alvo (índices de vegetação, de água, de área construída, </a:t>
            </a:r>
            <a:r>
              <a:rPr lang="pt-BR" sz="1600" dirty="0" err="1">
                <a:latin typeface="Tahoma" panose="020B0604030504040204" pitchFamily="34" charset="0"/>
              </a:rPr>
              <a:t>etc</a:t>
            </a:r>
            <a:r>
              <a:rPr lang="pt-BR" sz="1600" dirty="0">
                <a:latin typeface="Tahoma" panose="020B0604030504040204" pitchFamily="34" charset="0"/>
              </a:rPr>
              <a:t>).</a:t>
            </a:r>
          </a:p>
          <a:p>
            <a:pPr marL="355600" indent="-355600" algn="l" eaLnBrk="1" hangingPunct="1">
              <a:lnSpc>
                <a:spcPct val="150000"/>
              </a:lnSpc>
              <a:defRPr/>
            </a:pPr>
            <a:r>
              <a:rPr lang="pt-BR" sz="1600" dirty="0">
                <a:latin typeface="Tahoma" panose="020B0604030504040204" pitchFamily="34" charset="0"/>
              </a:rPr>
              <a:t>Mas como definir o melhor limiar nesse caso?</a:t>
            </a:r>
          </a:p>
        </p:txBody>
      </p:sp>
      <p:grpSp>
        <p:nvGrpSpPr>
          <p:cNvPr id="6" name="Grupo 5"/>
          <p:cNvGrpSpPr/>
          <p:nvPr/>
        </p:nvGrpSpPr>
        <p:grpSpPr>
          <a:xfrm>
            <a:off x="407591" y="4381333"/>
            <a:ext cx="2159995" cy="2436999"/>
            <a:chOff x="475832" y="4381333"/>
            <a:chExt cx="2159995" cy="2436999"/>
          </a:xfrm>
        </p:grpSpPr>
        <p:pic>
          <p:nvPicPr>
            <p:cNvPr id="3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32" y="4381333"/>
              <a:ext cx="2159995"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CaixaDeTexto 30"/>
            <p:cNvSpPr txBox="1"/>
            <p:nvPr/>
          </p:nvSpPr>
          <p:spPr>
            <a:xfrm>
              <a:off x="475832" y="6541333"/>
              <a:ext cx="2159994" cy="276999"/>
            </a:xfrm>
            <a:prstGeom prst="rect">
              <a:avLst/>
            </a:prstGeom>
            <a:noFill/>
          </p:spPr>
          <p:txBody>
            <a:bodyPr wrap="square" rtlCol="0">
              <a:spAutoFit/>
            </a:bodyPr>
            <a:lstStyle/>
            <a:p>
              <a:r>
                <a:rPr lang="pt-BR" dirty="0" err="1">
                  <a:latin typeface="Tahoma" panose="020B0604030504040204" pitchFamily="34" charset="0"/>
                </a:rPr>
                <a:t>Landsat</a:t>
              </a:r>
              <a:r>
                <a:rPr lang="pt-BR" dirty="0">
                  <a:latin typeface="Tahoma" panose="020B0604030504040204" pitchFamily="34" charset="0"/>
                </a:rPr>
                <a:t> TM 5R4G3B</a:t>
              </a:r>
            </a:p>
          </p:txBody>
        </p:sp>
      </p:grpSp>
      <p:grpSp>
        <p:nvGrpSpPr>
          <p:cNvPr id="15" name="Grupo 14"/>
          <p:cNvGrpSpPr/>
          <p:nvPr/>
        </p:nvGrpSpPr>
        <p:grpSpPr>
          <a:xfrm>
            <a:off x="3420112" y="4381333"/>
            <a:ext cx="2160000" cy="2436999"/>
            <a:chOff x="3420112" y="4381333"/>
            <a:chExt cx="2160000" cy="2436999"/>
          </a:xfrm>
        </p:grpSpPr>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112" y="4381333"/>
              <a:ext cx="2160000" cy="2160000"/>
            </a:xfrm>
            <a:prstGeom prst="rect">
              <a:avLst/>
            </a:prstGeom>
          </p:spPr>
        </p:pic>
        <p:sp>
          <p:nvSpPr>
            <p:cNvPr id="34" name="CaixaDeTexto 33"/>
            <p:cNvSpPr txBox="1"/>
            <p:nvPr/>
          </p:nvSpPr>
          <p:spPr>
            <a:xfrm>
              <a:off x="4203397" y="6541333"/>
              <a:ext cx="593432" cy="276999"/>
            </a:xfrm>
            <a:prstGeom prst="rect">
              <a:avLst/>
            </a:prstGeom>
            <a:noFill/>
          </p:spPr>
          <p:txBody>
            <a:bodyPr wrap="none" rtlCol="0">
              <a:spAutoFit/>
            </a:bodyPr>
            <a:lstStyle/>
            <a:p>
              <a:r>
                <a:rPr lang="pt-BR" dirty="0">
                  <a:latin typeface="Tahoma" panose="020B0604030504040204" pitchFamily="34" charset="0"/>
                </a:rPr>
                <a:t>B3/B5</a:t>
              </a:r>
              <a:endParaRPr lang="pt-BR" i="1" dirty="0">
                <a:latin typeface="Tahoma" panose="020B0604030504040204" pitchFamily="34" charset="0"/>
              </a:endParaRPr>
            </a:p>
          </p:txBody>
        </p:sp>
      </p:grpSp>
      <p:sp>
        <p:nvSpPr>
          <p:cNvPr id="37" name="Seta para a direita 36"/>
          <p:cNvSpPr/>
          <p:nvPr/>
        </p:nvSpPr>
        <p:spPr bwMode="auto">
          <a:xfrm>
            <a:off x="2699792" y="5209305"/>
            <a:ext cx="576064" cy="50405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nvGrpSpPr>
          <p:cNvPr id="18" name="Grupo 17"/>
          <p:cNvGrpSpPr/>
          <p:nvPr/>
        </p:nvGrpSpPr>
        <p:grpSpPr>
          <a:xfrm>
            <a:off x="6156336" y="3888344"/>
            <a:ext cx="1440000" cy="1440921"/>
            <a:chOff x="6156336" y="3888344"/>
            <a:chExt cx="1440000" cy="1440921"/>
          </a:xfrm>
        </p:grpSpPr>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336" y="3889265"/>
              <a:ext cx="1440000" cy="1440000"/>
            </a:xfrm>
            <a:prstGeom prst="rect">
              <a:avLst/>
            </a:prstGeom>
          </p:spPr>
        </p:pic>
        <p:sp>
          <p:nvSpPr>
            <p:cNvPr id="38" name="CaixaDeTexto 37"/>
            <p:cNvSpPr txBox="1"/>
            <p:nvPr/>
          </p:nvSpPr>
          <p:spPr>
            <a:xfrm>
              <a:off x="6175503" y="3888344"/>
              <a:ext cx="700833" cy="276999"/>
            </a:xfrm>
            <a:prstGeom prst="rect">
              <a:avLst/>
            </a:prstGeom>
            <a:noFill/>
          </p:spPr>
          <p:txBody>
            <a:bodyPr wrap="none" rtlCol="0">
              <a:spAutoFit/>
            </a:bodyPr>
            <a:lstStyle/>
            <a:p>
              <a:pPr algn="l"/>
              <a:r>
                <a:rPr lang="pt-BR" dirty="0">
                  <a:solidFill>
                    <a:schemeClr val="bg1"/>
                  </a:solidFill>
                  <a:latin typeface="Tahoma" panose="020B0604030504040204" pitchFamily="34" charset="0"/>
                </a:rPr>
                <a:t>limiar 1</a:t>
              </a:r>
              <a:endParaRPr lang="pt-BR" i="1" dirty="0">
                <a:solidFill>
                  <a:schemeClr val="bg1"/>
                </a:solidFill>
                <a:latin typeface="Tahoma" panose="020B0604030504040204" pitchFamily="34" charset="0"/>
              </a:endParaRPr>
            </a:p>
          </p:txBody>
        </p:sp>
      </p:grpSp>
      <p:grpSp>
        <p:nvGrpSpPr>
          <p:cNvPr id="40" name="Grupo 39"/>
          <p:cNvGrpSpPr/>
          <p:nvPr/>
        </p:nvGrpSpPr>
        <p:grpSpPr>
          <a:xfrm>
            <a:off x="6156336" y="5372455"/>
            <a:ext cx="1440000" cy="1440921"/>
            <a:chOff x="6156336" y="5372455"/>
            <a:chExt cx="1440000" cy="1440921"/>
          </a:xfrm>
        </p:grpSpPr>
        <p:pic>
          <p:nvPicPr>
            <p:cNvPr id="17" name="Image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336" y="5373376"/>
              <a:ext cx="1440000" cy="1440000"/>
            </a:xfrm>
            <a:prstGeom prst="rect">
              <a:avLst/>
            </a:prstGeom>
          </p:spPr>
        </p:pic>
        <p:sp>
          <p:nvSpPr>
            <p:cNvPr id="39" name="CaixaDeTexto 38"/>
            <p:cNvSpPr txBox="1"/>
            <p:nvPr/>
          </p:nvSpPr>
          <p:spPr>
            <a:xfrm>
              <a:off x="6175503" y="5372455"/>
              <a:ext cx="897682" cy="276999"/>
            </a:xfrm>
            <a:prstGeom prst="rect">
              <a:avLst/>
            </a:prstGeom>
            <a:noFill/>
          </p:spPr>
          <p:txBody>
            <a:bodyPr wrap="none" rtlCol="0">
              <a:spAutoFit/>
            </a:bodyPr>
            <a:lstStyle/>
            <a:p>
              <a:pPr algn="l"/>
              <a:r>
                <a:rPr lang="pt-BR" dirty="0">
                  <a:solidFill>
                    <a:schemeClr val="bg1"/>
                  </a:solidFill>
                  <a:latin typeface="Tahoma" panose="020B0604030504040204" pitchFamily="34" charset="0"/>
                </a:rPr>
                <a:t>limiar 0,75</a:t>
              </a:r>
              <a:endParaRPr lang="pt-BR" i="1" dirty="0">
                <a:solidFill>
                  <a:schemeClr val="bg1"/>
                </a:solidFill>
                <a:latin typeface="Tahoma" panose="020B0604030504040204" pitchFamily="34" charset="0"/>
              </a:endParaRPr>
            </a:p>
          </p:txBody>
        </p:sp>
      </p:grpSp>
    </p:spTree>
    <p:extLst>
      <p:ext uri="{BB962C8B-B14F-4D97-AF65-F5344CB8AC3E}">
        <p14:creationId xmlns:p14="http://schemas.microsoft.com/office/powerpoint/2010/main" val="212232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noFill/>
        </p:spPr>
        <p:txBody>
          <a:bodyPr/>
          <a:lstStyle/>
          <a:p>
            <a:pPr eaLnBrk="1" hangingPunct="1">
              <a:defRPr/>
            </a:pPr>
            <a:r>
              <a:rPr lang="pt-BR" altLang="pt-BR" dirty="0"/>
              <a:t>Curva ROC</a:t>
            </a:r>
            <a:endParaRPr lang="pt-BR" dirty="0"/>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57</a:t>
            </a:fld>
            <a:endParaRPr lang="pt-BR" dirty="0"/>
          </a:p>
        </p:txBody>
      </p:sp>
      <p:sp>
        <p:nvSpPr>
          <p:cNvPr id="19" name="Text Box 68"/>
          <p:cNvSpPr txBox="1">
            <a:spLocks noChangeArrowheads="1"/>
          </p:cNvSpPr>
          <p:nvPr/>
        </p:nvSpPr>
        <p:spPr bwMode="auto">
          <a:xfrm>
            <a:off x="323528" y="1351995"/>
            <a:ext cx="8424936" cy="1150123"/>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lnSpc>
                <a:spcPct val="150000"/>
              </a:lnSpc>
              <a:defRPr/>
            </a:pPr>
            <a:r>
              <a:rPr lang="pt-BR" sz="1600" dirty="0">
                <a:latin typeface="Tahoma" panose="020B0604030504040204" pitchFamily="34" charset="0"/>
              </a:rPr>
              <a:t>O gráfico ROC (</a:t>
            </a:r>
            <a:r>
              <a:rPr lang="pt-BR" sz="1600" i="1" dirty="0" err="1">
                <a:latin typeface="Tahoma" panose="020B0604030504040204" pitchFamily="34" charset="0"/>
              </a:rPr>
              <a:t>Receiver</a:t>
            </a:r>
            <a:r>
              <a:rPr lang="pt-BR" sz="1600" i="1" dirty="0">
                <a:latin typeface="Tahoma" panose="020B0604030504040204" pitchFamily="34" charset="0"/>
              </a:rPr>
              <a:t> </a:t>
            </a:r>
            <a:r>
              <a:rPr lang="pt-BR" sz="1600" i="1" dirty="0" err="1">
                <a:latin typeface="Tahoma" panose="020B0604030504040204" pitchFamily="34" charset="0"/>
              </a:rPr>
              <a:t>Operating</a:t>
            </a:r>
            <a:r>
              <a:rPr lang="pt-BR" sz="1600" i="1" dirty="0">
                <a:latin typeface="Tahoma" panose="020B0604030504040204" pitchFamily="34" charset="0"/>
              </a:rPr>
              <a:t> </a:t>
            </a:r>
            <a:r>
              <a:rPr lang="pt-BR" sz="1600" i="1" dirty="0" err="1">
                <a:latin typeface="Tahoma" panose="020B0604030504040204" pitchFamily="34" charset="0"/>
              </a:rPr>
              <a:t>Characteristics</a:t>
            </a:r>
            <a:r>
              <a:rPr lang="pt-BR" sz="1600" dirty="0">
                <a:latin typeface="Tahoma" panose="020B0604030504040204" pitchFamily="34" charset="0"/>
              </a:rPr>
              <a:t>) pode ser usado para avaliar e comparar o desempenho de classificadores, ou definir o melhor limiar a ser utilizado. Permite ponderar a escolha entre benefícios (verdadeiros positivos) e custos (falsos positivos).</a:t>
            </a:r>
          </a:p>
        </p:txBody>
      </p:sp>
      <p:grpSp>
        <p:nvGrpSpPr>
          <p:cNvPr id="20" name="Grupo 19"/>
          <p:cNvGrpSpPr/>
          <p:nvPr/>
        </p:nvGrpSpPr>
        <p:grpSpPr>
          <a:xfrm>
            <a:off x="3658511" y="3140968"/>
            <a:ext cx="4946290" cy="557460"/>
            <a:chOff x="4534393" y="4365104"/>
            <a:chExt cx="4946290" cy="557460"/>
          </a:xfrm>
        </p:grpSpPr>
        <mc:AlternateContent xmlns:mc="http://schemas.openxmlformats.org/markup-compatibility/2006" xmlns:a14="http://schemas.microsoft.com/office/drawing/2010/main">
          <mc:Choice Requires="a14">
            <p:sp>
              <p:nvSpPr>
                <p:cNvPr id="21" name="CaixaDeTexto 20"/>
                <p:cNvSpPr txBox="1"/>
                <p:nvPr/>
              </p:nvSpPr>
              <p:spPr>
                <a:xfrm>
                  <a:off x="4534393" y="4365104"/>
                  <a:ext cx="2027286" cy="5574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a:rPr>
                          <m:t>𝑡𝑎𝑥𝑎</m:t>
                        </m:r>
                        <m:r>
                          <a:rPr lang="pt-BR" sz="1600" b="0" i="1" smtClean="0">
                            <a:latin typeface="Cambria Math"/>
                          </a:rPr>
                          <m:t> </m:t>
                        </m:r>
                        <m:r>
                          <a:rPr lang="pt-BR" sz="1600" b="0" i="1" smtClean="0">
                            <a:latin typeface="Cambria Math"/>
                          </a:rPr>
                          <m:t>𝑉𝑃</m:t>
                        </m:r>
                        <m:r>
                          <a:rPr lang="pt-BR" sz="1600" b="0" i="1" smtClean="0">
                            <a:latin typeface="Cambria Math"/>
                          </a:rPr>
                          <m:t>=</m:t>
                        </m:r>
                        <m:f>
                          <m:fPr>
                            <m:ctrlPr>
                              <a:rPr lang="pt-BR" sz="1600" b="0" i="1" smtClean="0">
                                <a:latin typeface="Cambria Math" panose="02040503050406030204" pitchFamily="18" charset="0"/>
                              </a:rPr>
                            </m:ctrlPr>
                          </m:fPr>
                          <m:num>
                            <m:r>
                              <a:rPr lang="pt-BR" sz="1600" b="0" i="1" smtClean="0">
                                <a:latin typeface="Cambria Math"/>
                              </a:rPr>
                              <m:t>𝑉𝑃</m:t>
                            </m:r>
                          </m:num>
                          <m:den>
                            <m:r>
                              <a:rPr lang="pt-BR" sz="1600" b="0" i="1" smtClean="0">
                                <a:latin typeface="Cambria Math"/>
                              </a:rPr>
                              <m:t>𝑉𝑃</m:t>
                            </m:r>
                            <m:r>
                              <a:rPr lang="pt-BR" sz="1600" b="0" i="1" smtClean="0">
                                <a:latin typeface="Cambria Math"/>
                              </a:rPr>
                              <m:t>+</m:t>
                            </m:r>
                            <m:r>
                              <a:rPr lang="pt-BR" sz="1600" b="0" i="1" smtClean="0">
                                <a:latin typeface="Cambria Math"/>
                              </a:rPr>
                              <m:t>𝐹𝑁</m:t>
                            </m:r>
                          </m:den>
                        </m:f>
                      </m:oMath>
                    </m:oMathPara>
                  </a14:m>
                  <a:endParaRPr lang="pt-BR" sz="1600" dirty="0">
                    <a:latin typeface="Tahoma" panose="020B0604030504040204" pitchFamily="34" charset="0"/>
                  </a:endParaRPr>
                </a:p>
              </p:txBody>
            </p:sp>
          </mc:Choice>
          <mc:Fallback xmlns="">
            <p:sp>
              <p:nvSpPr>
                <p:cNvPr id="21" name="CaixaDeTexto 20"/>
                <p:cNvSpPr txBox="1">
                  <a:spLocks noRot="1" noChangeAspect="1" noMove="1" noResize="1" noEditPoints="1" noAdjustHandles="1" noChangeArrowheads="1" noChangeShapeType="1" noTextEdit="1"/>
                </p:cNvSpPr>
                <p:nvPr/>
              </p:nvSpPr>
              <p:spPr>
                <a:xfrm>
                  <a:off x="4534393" y="4365104"/>
                  <a:ext cx="2027286" cy="557460"/>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p:cNvSpPr txBox="1"/>
                <p:nvPr/>
              </p:nvSpPr>
              <p:spPr>
                <a:xfrm>
                  <a:off x="6538146" y="4489945"/>
                  <a:ext cx="2942537" cy="307777"/>
                </a:xfrm>
                <a:prstGeom prst="rect">
                  <a:avLst/>
                </a:prstGeom>
                <a:noFill/>
              </p:spPr>
              <p:txBody>
                <a:bodyPr wrap="none" rtlCol="0">
                  <a:spAutoFit/>
                </a:bodyPr>
                <a:lstStyle/>
                <a:p>
                  <a:r>
                    <a:rPr lang="pt-BR" sz="1400" dirty="0">
                      <a:latin typeface="Tahoma" panose="020B0604030504040204" pitchFamily="34" charset="0"/>
                    </a:rPr>
                    <a:t>(</a:t>
                  </a:r>
                  <a14:m>
                    <m:oMath xmlns:m="http://schemas.openxmlformats.org/officeDocument/2006/math">
                      <m:r>
                        <a:rPr lang="pt-BR" sz="1400" i="1">
                          <a:latin typeface="Cambria Math"/>
                        </a:rPr>
                        <m:t>𝑡𝑎𝑥𝑎</m:t>
                      </m:r>
                      <m:r>
                        <a:rPr lang="pt-BR" sz="1400" i="1">
                          <a:latin typeface="Cambria Math"/>
                        </a:rPr>
                        <m:t> </m:t>
                      </m:r>
                      <m:r>
                        <a:rPr lang="pt-BR" sz="1400" i="1">
                          <a:latin typeface="Cambria Math"/>
                        </a:rPr>
                        <m:t>𝑉𝑃</m:t>
                      </m:r>
                    </m:oMath>
                  </a14:m>
                  <a:r>
                    <a:rPr lang="pt-BR" sz="1400" dirty="0">
                      <a:latin typeface="Tahoma" panose="020B0604030504040204" pitchFamily="34" charset="0"/>
                    </a:rPr>
                    <a:t> = sensibilidade  = recall)</a:t>
                  </a:r>
                </a:p>
              </p:txBody>
            </p:sp>
          </mc:Choice>
          <mc:Fallback xmlns="">
            <p:sp>
              <p:nvSpPr>
                <p:cNvPr id="22" name="CaixaDeTexto 21"/>
                <p:cNvSpPr txBox="1">
                  <a:spLocks noRot="1" noChangeAspect="1" noMove="1" noResize="1" noEditPoints="1" noAdjustHandles="1" noChangeArrowheads="1" noChangeShapeType="1" noTextEdit="1"/>
                </p:cNvSpPr>
                <p:nvPr/>
              </p:nvSpPr>
              <p:spPr>
                <a:xfrm>
                  <a:off x="6538146" y="4489945"/>
                  <a:ext cx="2942537" cy="307777"/>
                </a:xfrm>
                <a:prstGeom prst="rect">
                  <a:avLst/>
                </a:prstGeom>
                <a:blipFill>
                  <a:blip r:embed="rId3"/>
                  <a:stretch>
                    <a:fillRect t="-4000" b="-20000"/>
                  </a:stretch>
                </a:blipFill>
              </p:spPr>
              <p:txBody>
                <a:bodyPr/>
                <a:lstStyle/>
                <a:p>
                  <a:r>
                    <a:rPr lang="pt-BR">
                      <a:noFill/>
                    </a:rPr>
                    <a:t> </a:t>
                  </a:r>
                </a:p>
              </p:txBody>
            </p:sp>
          </mc:Fallback>
        </mc:AlternateContent>
      </p:grpSp>
      <p:sp>
        <p:nvSpPr>
          <p:cNvPr id="23" name="Text Box 68"/>
          <p:cNvSpPr txBox="1">
            <a:spLocks noChangeArrowheads="1"/>
          </p:cNvSpPr>
          <p:nvPr/>
        </p:nvSpPr>
        <p:spPr bwMode="auto">
          <a:xfrm>
            <a:off x="3658511" y="4578271"/>
            <a:ext cx="5305977" cy="1323439"/>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defRPr/>
            </a:pPr>
            <a:r>
              <a:rPr lang="pt-BR" sz="1600" dirty="0">
                <a:latin typeface="Tahoma" panose="020B0604030504040204" pitchFamily="34" charset="0"/>
              </a:rPr>
              <a:t>Quanto mais o resultado se aproximar do canto superior esquerdo (posição 0,1)  melhor seu desempenho</a:t>
            </a:r>
          </a:p>
          <a:p>
            <a:pPr marL="355600" indent="-355600" algn="l" eaLnBrk="1" hangingPunct="1">
              <a:defRPr/>
            </a:pPr>
            <a:r>
              <a:rPr lang="pt-BR" sz="1600" dirty="0">
                <a:latin typeface="Tahoma" panose="020B0604030504040204" pitchFamily="34" charset="0"/>
              </a:rPr>
              <a:t>A linha tracejada indica que o resultado representa uma estratégia aleatória, sem privilegiar os verdadeiros positivos em detrimento aos falsos positivos</a:t>
            </a:r>
          </a:p>
        </p:txBody>
      </p:sp>
      <p:grpSp>
        <p:nvGrpSpPr>
          <p:cNvPr id="24" name="Grupo 23"/>
          <p:cNvGrpSpPr/>
          <p:nvPr/>
        </p:nvGrpSpPr>
        <p:grpSpPr>
          <a:xfrm>
            <a:off x="3658511" y="3861048"/>
            <a:ext cx="4759214" cy="557460"/>
            <a:chOff x="3658511" y="3861048"/>
            <a:chExt cx="4759214" cy="557460"/>
          </a:xfrm>
        </p:grpSpPr>
        <mc:AlternateContent xmlns:mc="http://schemas.openxmlformats.org/markup-compatibility/2006" xmlns:a14="http://schemas.microsoft.com/office/drawing/2010/main">
          <mc:Choice Requires="a14">
            <p:sp>
              <p:nvSpPr>
                <p:cNvPr id="25" name="CaixaDeTexto 24"/>
                <p:cNvSpPr txBox="1"/>
                <p:nvPr/>
              </p:nvSpPr>
              <p:spPr>
                <a:xfrm>
                  <a:off x="3658511" y="3861048"/>
                  <a:ext cx="2024080" cy="5574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a:rPr>
                          <m:t>𝑡𝑎𝑥𝑎</m:t>
                        </m:r>
                        <m:r>
                          <a:rPr lang="pt-BR" sz="1600" b="0" i="1" smtClean="0">
                            <a:latin typeface="Cambria Math"/>
                          </a:rPr>
                          <m:t> </m:t>
                        </m:r>
                        <m:r>
                          <a:rPr lang="pt-BR" sz="1600" b="0" i="1" smtClean="0">
                            <a:latin typeface="Cambria Math"/>
                          </a:rPr>
                          <m:t>𝐹𝑃</m:t>
                        </m:r>
                        <m:r>
                          <a:rPr lang="pt-BR" sz="1600" b="0" i="1" smtClean="0">
                            <a:latin typeface="Cambria Math"/>
                          </a:rPr>
                          <m:t>=</m:t>
                        </m:r>
                        <m:f>
                          <m:fPr>
                            <m:ctrlPr>
                              <a:rPr lang="pt-BR" sz="1600" b="0" i="1" smtClean="0">
                                <a:latin typeface="Cambria Math" panose="02040503050406030204" pitchFamily="18" charset="0"/>
                              </a:rPr>
                            </m:ctrlPr>
                          </m:fPr>
                          <m:num>
                            <m:r>
                              <a:rPr lang="pt-BR" sz="1600" b="0" i="1" smtClean="0">
                                <a:latin typeface="Cambria Math"/>
                              </a:rPr>
                              <m:t>𝐹𝑃</m:t>
                            </m:r>
                          </m:num>
                          <m:den>
                            <m:r>
                              <a:rPr lang="pt-BR" sz="1600" b="0" i="1" smtClean="0">
                                <a:latin typeface="Cambria Math"/>
                              </a:rPr>
                              <m:t>𝐹𝑃</m:t>
                            </m:r>
                            <m:r>
                              <a:rPr lang="pt-BR" sz="1600" b="0" i="1" smtClean="0">
                                <a:latin typeface="Cambria Math"/>
                              </a:rPr>
                              <m:t>+</m:t>
                            </m:r>
                            <m:r>
                              <a:rPr lang="pt-BR" sz="1600" b="0" i="1" smtClean="0">
                                <a:latin typeface="Cambria Math"/>
                              </a:rPr>
                              <m:t>𝑉𝑁</m:t>
                            </m:r>
                          </m:den>
                        </m:f>
                      </m:oMath>
                    </m:oMathPara>
                  </a14:m>
                  <a:endParaRPr lang="pt-BR" sz="1600" dirty="0">
                    <a:latin typeface="Tahoma" panose="020B0604030504040204" pitchFamily="34" charset="0"/>
                  </a:endParaRPr>
                </a:p>
              </p:txBody>
            </p:sp>
          </mc:Choice>
          <mc:Fallback xmlns="">
            <p:sp>
              <p:nvSpPr>
                <p:cNvPr id="25" name="CaixaDeTexto 24"/>
                <p:cNvSpPr txBox="1">
                  <a:spLocks noRot="1" noChangeAspect="1" noMove="1" noResize="1" noEditPoints="1" noAdjustHandles="1" noChangeArrowheads="1" noChangeShapeType="1" noTextEdit="1"/>
                </p:cNvSpPr>
                <p:nvPr/>
              </p:nvSpPr>
              <p:spPr>
                <a:xfrm>
                  <a:off x="3658511" y="3861048"/>
                  <a:ext cx="2024080" cy="557460"/>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p:cNvSpPr txBox="1"/>
                <p:nvPr/>
              </p:nvSpPr>
              <p:spPr>
                <a:xfrm>
                  <a:off x="5669536" y="3985890"/>
                  <a:ext cx="2748189" cy="307777"/>
                </a:xfrm>
                <a:prstGeom prst="rect">
                  <a:avLst/>
                </a:prstGeom>
                <a:noFill/>
              </p:spPr>
              <p:txBody>
                <a:bodyPr wrap="none" rtlCol="0">
                  <a:spAutoFit/>
                </a:bodyPr>
                <a:lstStyle/>
                <a:p>
                  <a:r>
                    <a:rPr lang="pt-BR" sz="1400" dirty="0">
                      <a:latin typeface="Tahoma" panose="020B0604030504040204" pitchFamily="34" charset="0"/>
                    </a:rPr>
                    <a:t>(</a:t>
                  </a:r>
                  <a14:m>
                    <m:oMath xmlns:m="http://schemas.openxmlformats.org/officeDocument/2006/math">
                      <m:r>
                        <a:rPr lang="pt-BR" sz="1400" b="0" i="0" smtClean="0">
                          <a:latin typeface="Cambria Math"/>
                        </a:rPr>
                        <m:t>1 − </m:t>
                      </m:r>
                      <m:r>
                        <a:rPr lang="pt-BR" sz="1400" i="1">
                          <a:latin typeface="Cambria Math"/>
                        </a:rPr>
                        <m:t>𝑡𝑎𝑥𝑎</m:t>
                      </m:r>
                      <m:r>
                        <a:rPr lang="pt-BR" sz="1400" i="1">
                          <a:latin typeface="Cambria Math"/>
                        </a:rPr>
                        <m:t> </m:t>
                      </m:r>
                      <m:r>
                        <a:rPr lang="pt-BR" sz="1400" b="0" i="1" smtClean="0">
                          <a:latin typeface="Cambria Math"/>
                        </a:rPr>
                        <m:t>𝐹</m:t>
                      </m:r>
                      <m:r>
                        <a:rPr lang="pt-BR" sz="1400" i="1">
                          <a:latin typeface="Cambria Math"/>
                        </a:rPr>
                        <m:t>𝑃</m:t>
                      </m:r>
                    </m:oMath>
                  </a14:m>
                  <a:r>
                    <a:rPr lang="pt-BR" sz="1400" dirty="0">
                      <a:latin typeface="Tahoma" panose="020B0604030504040204" pitchFamily="34" charset="0"/>
                    </a:rPr>
                    <a:t> = especificidade)</a:t>
                  </a:r>
                </a:p>
              </p:txBody>
            </p:sp>
          </mc:Choice>
          <mc:Fallback xmlns="">
            <p:sp>
              <p:nvSpPr>
                <p:cNvPr id="26" name="CaixaDeTexto 25"/>
                <p:cNvSpPr txBox="1">
                  <a:spLocks noRot="1" noChangeAspect="1" noMove="1" noResize="1" noEditPoints="1" noAdjustHandles="1" noChangeArrowheads="1" noChangeShapeType="1" noTextEdit="1"/>
                </p:cNvSpPr>
                <p:nvPr/>
              </p:nvSpPr>
              <p:spPr>
                <a:xfrm>
                  <a:off x="5669536" y="3985890"/>
                  <a:ext cx="2748189" cy="307777"/>
                </a:xfrm>
                <a:prstGeom prst="rect">
                  <a:avLst/>
                </a:prstGeom>
                <a:blipFill>
                  <a:blip r:embed="rId5"/>
                  <a:stretch>
                    <a:fillRect t="-4000" b="-20000"/>
                  </a:stretch>
                </a:blipFill>
              </p:spPr>
              <p:txBody>
                <a:bodyPr/>
                <a:lstStyle/>
                <a:p>
                  <a:r>
                    <a:rPr lang="pt-BR">
                      <a:noFill/>
                    </a:rPr>
                    <a:t> </a:t>
                  </a:r>
                </a:p>
              </p:txBody>
            </p:sp>
          </mc:Fallback>
        </mc:AlternateContent>
      </p:grpSp>
      <p:pic>
        <p:nvPicPr>
          <p:cNvPr id="624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11" y="2996952"/>
            <a:ext cx="36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2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noFill/>
        </p:spPr>
        <p:txBody>
          <a:bodyPr/>
          <a:lstStyle/>
          <a:p>
            <a:pPr eaLnBrk="1" hangingPunct="1">
              <a:defRPr/>
            </a:pPr>
            <a:r>
              <a:rPr lang="pt-BR" altLang="pt-BR" dirty="0"/>
              <a:t>Curva ROC</a:t>
            </a:r>
            <a:endParaRPr lang="pt-BR" dirty="0"/>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58</a:t>
            </a:fld>
            <a:endParaRPr lang="pt-BR" dirty="0"/>
          </a:p>
        </p:txBody>
      </p:sp>
      <p:grpSp>
        <p:nvGrpSpPr>
          <p:cNvPr id="13" name="Grupo 12"/>
          <p:cNvGrpSpPr/>
          <p:nvPr/>
        </p:nvGrpSpPr>
        <p:grpSpPr>
          <a:xfrm>
            <a:off x="196287" y="1426424"/>
            <a:ext cx="2880000" cy="3163940"/>
            <a:chOff x="3420112" y="4381333"/>
            <a:chExt cx="2880000" cy="3163940"/>
          </a:xfrm>
        </p:grpSpPr>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112" y="4381333"/>
              <a:ext cx="2880000" cy="2880000"/>
            </a:xfrm>
            <a:prstGeom prst="rect">
              <a:avLst/>
            </a:prstGeom>
          </p:spPr>
        </p:pic>
        <p:sp>
          <p:nvSpPr>
            <p:cNvPr id="15" name="CaixaDeTexto 14"/>
            <p:cNvSpPr txBox="1"/>
            <p:nvPr/>
          </p:nvSpPr>
          <p:spPr>
            <a:xfrm>
              <a:off x="4563396" y="7268274"/>
              <a:ext cx="593432" cy="276999"/>
            </a:xfrm>
            <a:prstGeom prst="rect">
              <a:avLst/>
            </a:prstGeom>
            <a:noFill/>
          </p:spPr>
          <p:txBody>
            <a:bodyPr wrap="none" rtlCol="0">
              <a:spAutoFit/>
            </a:bodyPr>
            <a:lstStyle/>
            <a:p>
              <a:r>
                <a:rPr lang="pt-BR" dirty="0">
                  <a:latin typeface="Tahoma" panose="020B0604030504040204" pitchFamily="34" charset="0"/>
                </a:rPr>
                <a:t>B3/B5</a:t>
              </a:r>
              <a:endParaRPr lang="pt-BR" i="1" dirty="0">
                <a:latin typeface="Tahoma" panose="020B0604030504040204" pitchFamily="34" charset="0"/>
              </a:endParaRPr>
            </a:p>
          </p:txBody>
        </p:sp>
      </p:grpSp>
      <p:grpSp>
        <p:nvGrpSpPr>
          <p:cNvPr id="17" name="Grupo 16"/>
          <p:cNvGrpSpPr/>
          <p:nvPr/>
        </p:nvGrpSpPr>
        <p:grpSpPr>
          <a:xfrm>
            <a:off x="206041" y="4590364"/>
            <a:ext cx="3260274" cy="738664"/>
            <a:chOff x="350832" y="5570656"/>
            <a:chExt cx="3260274" cy="738664"/>
          </a:xfrm>
        </p:grpSpPr>
        <p:sp>
          <p:nvSpPr>
            <p:cNvPr id="18" name="Text Box 68"/>
            <p:cNvSpPr txBox="1">
              <a:spLocks noChangeArrowheads="1"/>
            </p:cNvSpPr>
            <p:nvPr/>
          </p:nvSpPr>
          <p:spPr bwMode="auto">
            <a:xfrm>
              <a:off x="395536" y="5570656"/>
              <a:ext cx="3215570" cy="738664"/>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defRPr/>
              </a:pPr>
              <a:r>
                <a:rPr lang="pt-BR" sz="1400" dirty="0">
                  <a:latin typeface="Tahoma" panose="020B0604030504040204" pitchFamily="34" charset="0"/>
                </a:rPr>
                <a:t>Amostras de treinamento:</a:t>
              </a:r>
            </a:p>
            <a:p>
              <a:pPr marL="355600" indent="-355600" algn="l" eaLnBrk="1" hangingPunct="1">
                <a:defRPr/>
              </a:pPr>
              <a:r>
                <a:rPr lang="pt-BR" sz="1400" dirty="0">
                  <a:latin typeface="Tahoma" panose="020B0604030504040204" pitchFamily="34" charset="0"/>
                </a:rPr>
                <a:t>75 de água</a:t>
              </a:r>
            </a:p>
            <a:p>
              <a:pPr marL="355600" indent="-355600" algn="l" eaLnBrk="1" hangingPunct="1">
                <a:defRPr/>
              </a:pPr>
              <a:r>
                <a:rPr lang="pt-BR" sz="1400" dirty="0">
                  <a:latin typeface="Tahoma" panose="020B0604030504040204" pitchFamily="34" charset="0"/>
                </a:rPr>
                <a:t>250 de não água</a:t>
              </a:r>
            </a:p>
          </p:txBody>
        </p:sp>
        <p:sp>
          <p:nvSpPr>
            <p:cNvPr id="27" name="Elipse 26"/>
            <p:cNvSpPr/>
            <p:nvPr/>
          </p:nvSpPr>
          <p:spPr bwMode="auto">
            <a:xfrm>
              <a:off x="350832" y="5903102"/>
              <a:ext cx="72000" cy="72000"/>
            </a:xfrm>
            <a:prstGeom prst="ellipse">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8" name="Elipse 27"/>
            <p:cNvSpPr/>
            <p:nvPr/>
          </p:nvSpPr>
          <p:spPr bwMode="auto">
            <a:xfrm>
              <a:off x="350832" y="6118217"/>
              <a:ext cx="72000" cy="72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36" name="Grupo 35"/>
          <p:cNvGrpSpPr/>
          <p:nvPr/>
        </p:nvGrpSpPr>
        <p:grpSpPr>
          <a:xfrm>
            <a:off x="3076286" y="1612537"/>
            <a:ext cx="3897719" cy="2765813"/>
            <a:chOff x="3076286" y="1612537"/>
            <a:chExt cx="3897719" cy="2765813"/>
          </a:xfrm>
        </p:grpSpPr>
        <p:pic>
          <p:nvPicPr>
            <p:cNvPr id="6349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11898"/>
            <a:stretch/>
          </p:blipFill>
          <p:spPr bwMode="auto">
            <a:xfrm>
              <a:off x="3076286" y="1628800"/>
              <a:ext cx="3897719"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aixaDeTexto 28"/>
            <p:cNvSpPr txBox="1"/>
            <p:nvPr/>
          </p:nvSpPr>
          <p:spPr>
            <a:xfrm>
              <a:off x="3485860" y="1612537"/>
              <a:ext cx="516488" cy="276999"/>
            </a:xfrm>
            <a:prstGeom prst="rect">
              <a:avLst/>
            </a:prstGeom>
            <a:noFill/>
          </p:spPr>
          <p:txBody>
            <a:bodyPr wrap="none" rtlCol="0">
              <a:spAutoFit/>
            </a:bodyPr>
            <a:lstStyle/>
            <a:p>
              <a:r>
                <a:rPr lang="pt-BR" dirty="0">
                  <a:latin typeface="Tahoma" panose="020B0604030504040204" pitchFamily="34" charset="0"/>
                </a:rPr>
                <a:t>água</a:t>
              </a:r>
              <a:endParaRPr lang="pt-BR" i="1" dirty="0">
                <a:latin typeface="Tahoma" panose="020B0604030504040204" pitchFamily="34" charset="0"/>
              </a:endParaRPr>
            </a:p>
          </p:txBody>
        </p:sp>
        <p:sp>
          <p:nvSpPr>
            <p:cNvPr id="30" name="CaixaDeTexto 29"/>
            <p:cNvSpPr txBox="1"/>
            <p:nvPr/>
          </p:nvSpPr>
          <p:spPr>
            <a:xfrm>
              <a:off x="3269804" y="3576784"/>
              <a:ext cx="516488" cy="461665"/>
            </a:xfrm>
            <a:prstGeom prst="rect">
              <a:avLst/>
            </a:prstGeom>
            <a:noFill/>
          </p:spPr>
          <p:txBody>
            <a:bodyPr wrap="none" rtlCol="0">
              <a:spAutoFit/>
            </a:bodyPr>
            <a:lstStyle/>
            <a:p>
              <a:r>
                <a:rPr lang="pt-BR" dirty="0">
                  <a:latin typeface="Tahoma" panose="020B0604030504040204" pitchFamily="34" charset="0"/>
                </a:rPr>
                <a:t>não</a:t>
              </a:r>
            </a:p>
            <a:p>
              <a:r>
                <a:rPr lang="pt-BR" dirty="0">
                  <a:latin typeface="Tahoma" panose="020B0604030504040204" pitchFamily="34" charset="0"/>
                </a:rPr>
                <a:t>água</a:t>
              </a:r>
              <a:endParaRPr lang="pt-BR" i="1" dirty="0">
                <a:latin typeface="Tahoma" panose="020B0604030504040204" pitchFamily="34" charset="0"/>
              </a:endParaRPr>
            </a:p>
          </p:txBody>
        </p:sp>
      </p:grpSp>
      <p:grpSp>
        <p:nvGrpSpPr>
          <p:cNvPr id="9" name="Grupo 8"/>
          <p:cNvGrpSpPr/>
          <p:nvPr/>
        </p:nvGrpSpPr>
        <p:grpSpPr>
          <a:xfrm>
            <a:off x="3949121" y="1557064"/>
            <a:ext cx="1919023" cy="2448000"/>
            <a:chOff x="3772698" y="1557064"/>
            <a:chExt cx="1919023" cy="2448000"/>
          </a:xfrm>
        </p:grpSpPr>
        <p:cxnSp>
          <p:nvCxnSpPr>
            <p:cNvPr id="7" name="Conector reto 6"/>
            <p:cNvCxnSpPr/>
            <p:nvPr/>
          </p:nvCxnSpPr>
          <p:spPr bwMode="auto">
            <a:xfrm flipV="1">
              <a:off x="4211960" y="1557064"/>
              <a:ext cx="0" cy="244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CaixaDeTexto 7"/>
            <p:cNvSpPr txBox="1"/>
            <p:nvPr/>
          </p:nvSpPr>
          <p:spPr>
            <a:xfrm>
              <a:off x="5327519" y="1812308"/>
              <a:ext cx="364202" cy="276999"/>
            </a:xfrm>
            <a:prstGeom prst="rect">
              <a:avLst/>
            </a:prstGeom>
            <a:noFill/>
          </p:spPr>
          <p:txBody>
            <a:bodyPr wrap="none" rtlCol="0">
              <a:spAutoFit/>
            </a:bodyPr>
            <a:lstStyle/>
            <a:p>
              <a:r>
                <a:rPr lang="pt-BR" dirty="0">
                  <a:latin typeface="Tahoma" panose="020B0604030504040204" pitchFamily="34" charset="0"/>
                </a:rPr>
                <a:t>VP</a:t>
              </a:r>
            </a:p>
          </p:txBody>
        </p:sp>
        <p:sp>
          <p:nvSpPr>
            <p:cNvPr id="31" name="CaixaDeTexto 30"/>
            <p:cNvSpPr txBox="1"/>
            <p:nvPr/>
          </p:nvSpPr>
          <p:spPr>
            <a:xfrm>
              <a:off x="4198312" y="3452872"/>
              <a:ext cx="357790" cy="276999"/>
            </a:xfrm>
            <a:prstGeom prst="rect">
              <a:avLst/>
            </a:prstGeom>
            <a:noFill/>
          </p:spPr>
          <p:txBody>
            <a:bodyPr wrap="none" rtlCol="0">
              <a:spAutoFit/>
            </a:bodyPr>
            <a:lstStyle/>
            <a:p>
              <a:r>
                <a:rPr lang="pt-BR" dirty="0">
                  <a:latin typeface="Tahoma" panose="020B0604030504040204" pitchFamily="34" charset="0"/>
                </a:rPr>
                <a:t>FP</a:t>
              </a:r>
            </a:p>
          </p:txBody>
        </p:sp>
        <p:sp>
          <p:nvSpPr>
            <p:cNvPr id="32" name="CaixaDeTexto 31"/>
            <p:cNvSpPr txBox="1"/>
            <p:nvPr/>
          </p:nvSpPr>
          <p:spPr>
            <a:xfrm>
              <a:off x="3772698" y="3452872"/>
              <a:ext cx="378630" cy="276999"/>
            </a:xfrm>
            <a:prstGeom prst="rect">
              <a:avLst/>
            </a:prstGeom>
            <a:noFill/>
          </p:spPr>
          <p:txBody>
            <a:bodyPr wrap="none" rtlCol="0">
              <a:spAutoFit/>
            </a:bodyPr>
            <a:lstStyle/>
            <a:p>
              <a:r>
                <a:rPr lang="pt-BR" dirty="0">
                  <a:latin typeface="Tahoma" panose="020B0604030504040204" pitchFamily="34" charset="0"/>
                </a:rPr>
                <a:t>VN</a:t>
              </a:r>
            </a:p>
          </p:txBody>
        </p:sp>
        <p:sp>
          <p:nvSpPr>
            <p:cNvPr id="33" name="CaixaDeTexto 32"/>
            <p:cNvSpPr txBox="1"/>
            <p:nvPr/>
          </p:nvSpPr>
          <p:spPr>
            <a:xfrm>
              <a:off x="3868752" y="1812308"/>
              <a:ext cx="367408" cy="276999"/>
            </a:xfrm>
            <a:prstGeom prst="rect">
              <a:avLst/>
            </a:prstGeom>
            <a:noFill/>
          </p:spPr>
          <p:txBody>
            <a:bodyPr wrap="none" rtlCol="0">
              <a:spAutoFit/>
            </a:bodyPr>
            <a:lstStyle/>
            <a:p>
              <a:r>
                <a:rPr lang="pt-BR" dirty="0">
                  <a:latin typeface="Tahoma" panose="020B0604030504040204" pitchFamily="34" charset="0"/>
                </a:rPr>
                <a:t>FN</a:t>
              </a:r>
            </a:p>
          </p:txBody>
        </p:sp>
      </p:grpSp>
      <p:pic>
        <p:nvPicPr>
          <p:cNvPr id="43" name="Imagem 42"/>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96287" y="1426424"/>
            <a:ext cx="2880000" cy="2880000"/>
          </a:xfrm>
          <a:prstGeom prst="rect">
            <a:avLst/>
          </a:prstGeom>
        </p:spPr>
      </p:pic>
      <p:graphicFrame>
        <p:nvGraphicFramePr>
          <p:cNvPr id="44" name="Objeto 43"/>
          <p:cNvGraphicFramePr>
            <a:graphicFrameLocks noChangeAspect="1"/>
          </p:cNvGraphicFramePr>
          <p:nvPr>
            <p:extLst>
              <p:ext uri="{D42A27DB-BD31-4B8C-83A1-F6EECF244321}">
                <p14:modId xmlns:p14="http://schemas.microsoft.com/office/powerpoint/2010/main" val="793707341"/>
              </p:ext>
            </p:extLst>
          </p:nvPr>
        </p:nvGraphicFramePr>
        <p:xfrm>
          <a:off x="6974005" y="1455717"/>
          <a:ext cx="1838325" cy="4210050"/>
        </p:xfrm>
        <a:graphic>
          <a:graphicData uri="http://schemas.openxmlformats.org/presentationml/2006/ole">
            <mc:AlternateContent xmlns:mc="http://schemas.openxmlformats.org/markup-compatibility/2006">
              <mc:Choice xmlns:v="urn:schemas-microsoft-com:vml" Requires="v">
                <p:oleObj name="Planilha" r:id="rId5" imgW="1838404" imgH="4210257" progId="Excel.Sheet.12">
                  <p:embed/>
                </p:oleObj>
              </mc:Choice>
              <mc:Fallback>
                <p:oleObj name="Planilha" r:id="rId5" imgW="1838404" imgH="4210257" progId="Excel.Sheet.12">
                  <p:embed/>
                  <p:pic>
                    <p:nvPicPr>
                      <p:cNvPr id="44" name="Objeto 43"/>
                      <p:cNvPicPr/>
                      <p:nvPr/>
                    </p:nvPicPr>
                    <p:blipFill>
                      <a:blip r:embed="rId6"/>
                      <a:stretch>
                        <a:fillRect/>
                      </a:stretch>
                    </p:blipFill>
                    <p:spPr>
                      <a:xfrm>
                        <a:off x="6974005" y="1455717"/>
                        <a:ext cx="1838325" cy="42100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8250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287" y="1455717"/>
            <a:ext cx="3760630" cy="37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a:noFill/>
        </p:spPr>
        <p:txBody>
          <a:bodyPr/>
          <a:lstStyle/>
          <a:p>
            <a:pPr eaLnBrk="1" hangingPunct="1">
              <a:defRPr/>
            </a:pPr>
            <a:r>
              <a:rPr lang="pt-BR" altLang="pt-BR" dirty="0"/>
              <a:t>Curva ROC</a:t>
            </a:r>
            <a:endParaRPr lang="pt-BR" dirty="0"/>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59</a:t>
            </a:fld>
            <a:endParaRPr lang="pt-BR" dirty="0"/>
          </a:p>
        </p:txBody>
      </p:sp>
      <p:grpSp>
        <p:nvGrpSpPr>
          <p:cNvPr id="13" name="Grupo 12"/>
          <p:cNvGrpSpPr/>
          <p:nvPr/>
        </p:nvGrpSpPr>
        <p:grpSpPr>
          <a:xfrm>
            <a:off x="196287" y="1426424"/>
            <a:ext cx="2880000" cy="3163940"/>
            <a:chOff x="3420112" y="4381333"/>
            <a:chExt cx="2880000" cy="3163940"/>
          </a:xfrm>
        </p:grpSpPr>
        <p:pic>
          <p:nvPicPr>
            <p:cNvPr id="14" name="Image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112" y="4381333"/>
              <a:ext cx="2880000" cy="2880000"/>
            </a:xfrm>
            <a:prstGeom prst="rect">
              <a:avLst/>
            </a:prstGeom>
          </p:spPr>
        </p:pic>
        <p:sp>
          <p:nvSpPr>
            <p:cNvPr id="15" name="CaixaDeTexto 14"/>
            <p:cNvSpPr txBox="1"/>
            <p:nvPr/>
          </p:nvSpPr>
          <p:spPr>
            <a:xfrm>
              <a:off x="4563396" y="7268274"/>
              <a:ext cx="593432" cy="276999"/>
            </a:xfrm>
            <a:prstGeom prst="rect">
              <a:avLst/>
            </a:prstGeom>
            <a:noFill/>
          </p:spPr>
          <p:txBody>
            <a:bodyPr wrap="none" rtlCol="0">
              <a:spAutoFit/>
            </a:bodyPr>
            <a:lstStyle/>
            <a:p>
              <a:r>
                <a:rPr lang="pt-BR" dirty="0">
                  <a:latin typeface="Tahoma" panose="020B0604030504040204" pitchFamily="34" charset="0"/>
                </a:rPr>
                <a:t>B3/B5</a:t>
              </a:r>
              <a:endParaRPr lang="pt-BR" i="1" dirty="0">
                <a:latin typeface="Tahoma" panose="020B0604030504040204" pitchFamily="34" charset="0"/>
              </a:endParaRPr>
            </a:p>
          </p:txBody>
        </p:sp>
      </p:grpSp>
      <p:grpSp>
        <p:nvGrpSpPr>
          <p:cNvPr id="17" name="Grupo 16"/>
          <p:cNvGrpSpPr/>
          <p:nvPr/>
        </p:nvGrpSpPr>
        <p:grpSpPr>
          <a:xfrm>
            <a:off x="206041" y="4590364"/>
            <a:ext cx="3260274" cy="738664"/>
            <a:chOff x="350832" y="5570656"/>
            <a:chExt cx="3260274" cy="738664"/>
          </a:xfrm>
        </p:grpSpPr>
        <p:sp>
          <p:nvSpPr>
            <p:cNvPr id="18" name="Text Box 68"/>
            <p:cNvSpPr txBox="1">
              <a:spLocks noChangeArrowheads="1"/>
            </p:cNvSpPr>
            <p:nvPr/>
          </p:nvSpPr>
          <p:spPr bwMode="auto">
            <a:xfrm>
              <a:off x="395536" y="5570656"/>
              <a:ext cx="3215570" cy="738664"/>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defRPr/>
              </a:pPr>
              <a:r>
                <a:rPr lang="pt-BR" sz="1400" dirty="0">
                  <a:latin typeface="Tahoma" panose="020B0604030504040204" pitchFamily="34" charset="0"/>
                </a:rPr>
                <a:t>Amostras de treinamento:</a:t>
              </a:r>
            </a:p>
            <a:p>
              <a:pPr marL="355600" indent="-355600" algn="l" eaLnBrk="1" hangingPunct="1">
                <a:defRPr/>
              </a:pPr>
              <a:r>
                <a:rPr lang="pt-BR" sz="1400" dirty="0">
                  <a:latin typeface="Tahoma" panose="020B0604030504040204" pitchFamily="34" charset="0"/>
                </a:rPr>
                <a:t>75 de água</a:t>
              </a:r>
            </a:p>
            <a:p>
              <a:pPr marL="355600" indent="-355600" algn="l" eaLnBrk="1" hangingPunct="1">
                <a:defRPr/>
              </a:pPr>
              <a:r>
                <a:rPr lang="pt-BR" sz="1400" dirty="0">
                  <a:latin typeface="Tahoma" panose="020B0604030504040204" pitchFamily="34" charset="0"/>
                </a:rPr>
                <a:t>250 de não água</a:t>
              </a:r>
            </a:p>
          </p:txBody>
        </p:sp>
        <p:sp>
          <p:nvSpPr>
            <p:cNvPr id="27" name="Elipse 26"/>
            <p:cNvSpPr/>
            <p:nvPr/>
          </p:nvSpPr>
          <p:spPr bwMode="auto">
            <a:xfrm>
              <a:off x="350832" y="5903102"/>
              <a:ext cx="72000" cy="72000"/>
            </a:xfrm>
            <a:prstGeom prst="ellipse">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8" name="Elipse 27"/>
            <p:cNvSpPr/>
            <p:nvPr/>
          </p:nvSpPr>
          <p:spPr bwMode="auto">
            <a:xfrm>
              <a:off x="350832" y="6118217"/>
              <a:ext cx="72000" cy="72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37" name="Grupo 36"/>
          <p:cNvGrpSpPr/>
          <p:nvPr/>
        </p:nvGrpSpPr>
        <p:grpSpPr>
          <a:xfrm>
            <a:off x="3844019" y="1702762"/>
            <a:ext cx="911338" cy="541129"/>
            <a:chOff x="3844019" y="1702762"/>
            <a:chExt cx="911338" cy="541129"/>
          </a:xfrm>
        </p:grpSpPr>
        <p:sp>
          <p:nvSpPr>
            <p:cNvPr id="10" name="Elipse 9"/>
            <p:cNvSpPr/>
            <p:nvPr/>
          </p:nvSpPr>
          <p:spPr bwMode="auto">
            <a:xfrm>
              <a:off x="3844019" y="1702762"/>
              <a:ext cx="72008"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1" name="CaixaDeTexto 10"/>
            <p:cNvSpPr txBox="1"/>
            <p:nvPr/>
          </p:nvSpPr>
          <p:spPr>
            <a:xfrm>
              <a:off x="4223041" y="1966892"/>
              <a:ext cx="532316" cy="276999"/>
            </a:xfrm>
            <a:prstGeom prst="rect">
              <a:avLst/>
            </a:prstGeom>
            <a:noFill/>
          </p:spPr>
          <p:txBody>
            <a:bodyPr wrap="none" lIns="36000" rIns="36000" rtlCol="0">
              <a:spAutoFit/>
            </a:bodyPr>
            <a:lstStyle/>
            <a:p>
              <a:pPr algn="l"/>
              <a:r>
                <a:rPr lang="pt-BR" dirty="0">
                  <a:latin typeface="Tahoma" panose="020B0604030504040204" pitchFamily="34" charset="0"/>
                </a:rPr>
                <a:t>0,7143</a:t>
              </a:r>
            </a:p>
          </p:txBody>
        </p:sp>
        <p:cxnSp>
          <p:nvCxnSpPr>
            <p:cNvPr id="16" name="Conector de seta reta 15"/>
            <p:cNvCxnSpPr>
              <a:stCxn id="11" idx="1"/>
            </p:cNvCxnSpPr>
            <p:nvPr/>
          </p:nvCxnSpPr>
          <p:spPr bwMode="auto">
            <a:xfrm flipH="1" flipV="1">
              <a:off x="3928857" y="1775550"/>
              <a:ext cx="294184" cy="3298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43" name="Imagem 42"/>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96287" y="1426424"/>
            <a:ext cx="2880000" cy="2880000"/>
          </a:xfrm>
          <a:prstGeom prst="rect">
            <a:avLst/>
          </a:prstGeom>
        </p:spPr>
      </p:pic>
      <p:graphicFrame>
        <p:nvGraphicFramePr>
          <p:cNvPr id="44" name="Objeto 43"/>
          <p:cNvGraphicFramePr>
            <a:graphicFrameLocks noChangeAspect="1"/>
          </p:cNvGraphicFramePr>
          <p:nvPr>
            <p:extLst>
              <p:ext uri="{D42A27DB-BD31-4B8C-83A1-F6EECF244321}">
                <p14:modId xmlns:p14="http://schemas.microsoft.com/office/powerpoint/2010/main" val="3643268216"/>
              </p:ext>
            </p:extLst>
          </p:nvPr>
        </p:nvGraphicFramePr>
        <p:xfrm>
          <a:off x="6974005" y="1455717"/>
          <a:ext cx="1838325" cy="4210050"/>
        </p:xfrm>
        <a:graphic>
          <a:graphicData uri="http://schemas.openxmlformats.org/presentationml/2006/ole">
            <mc:AlternateContent xmlns:mc="http://schemas.openxmlformats.org/markup-compatibility/2006">
              <mc:Choice xmlns:v="urn:schemas-microsoft-com:vml" Requires="v">
                <p:oleObj name="Planilha" r:id="rId5" imgW="1838404" imgH="4210257" progId="Excel.Sheet.12">
                  <p:embed/>
                </p:oleObj>
              </mc:Choice>
              <mc:Fallback>
                <p:oleObj name="Planilha" r:id="rId5" imgW="1838404" imgH="4210257" progId="Excel.Sheet.12">
                  <p:embed/>
                  <p:pic>
                    <p:nvPicPr>
                      <p:cNvPr id="44" name="Objeto 43"/>
                      <p:cNvPicPr/>
                      <p:nvPr/>
                    </p:nvPicPr>
                    <p:blipFill>
                      <a:blip r:embed="rId6"/>
                      <a:stretch>
                        <a:fillRect/>
                      </a:stretch>
                    </p:blipFill>
                    <p:spPr>
                      <a:xfrm>
                        <a:off x="6974005" y="1455717"/>
                        <a:ext cx="1838325" cy="4210050"/>
                      </a:xfrm>
                      <a:prstGeom prst="rect">
                        <a:avLst/>
                      </a:prstGeom>
                      <a:solidFill>
                        <a:schemeClr val="bg1"/>
                      </a:solidFill>
                    </p:spPr>
                  </p:pic>
                </p:oleObj>
              </mc:Fallback>
            </mc:AlternateContent>
          </a:graphicData>
        </a:graphic>
      </p:graphicFrame>
      <p:grpSp>
        <p:nvGrpSpPr>
          <p:cNvPr id="41" name="Grupo 40"/>
          <p:cNvGrpSpPr/>
          <p:nvPr/>
        </p:nvGrpSpPr>
        <p:grpSpPr>
          <a:xfrm>
            <a:off x="2629415" y="2866424"/>
            <a:ext cx="3600000" cy="3600000"/>
            <a:chOff x="2779421" y="3003575"/>
            <a:chExt cx="3600000" cy="3600000"/>
          </a:xfrm>
        </p:grpSpPr>
        <p:pic>
          <p:nvPicPr>
            <p:cNvPr id="39" name="Imagem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9421" y="3003575"/>
              <a:ext cx="3600000" cy="3600000"/>
            </a:xfrm>
            <a:prstGeom prst="rect">
              <a:avLst/>
            </a:prstGeom>
          </p:spPr>
        </p:pic>
        <p:sp>
          <p:nvSpPr>
            <p:cNvPr id="40" name="CaixaDeTexto 39"/>
            <p:cNvSpPr txBox="1"/>
            <p:nvPr/>
          </p:nvSpPr>
          <p:spPr>
            <a:xfrm>
              <a:off x="2816077" y="3079186"/>
              <a:ext cx="1064394" cy="276999"/>
            </a:xfrm>
            <a:prstGeom prst="rect">
              <a:avLst/>
            </a:prstGeom>
            <a:noFill/>
          </p:spPr>
          <p:txBody>
            <a:bodyPr wrap="none" rtlCol="0">
              <a:spAutoFit/>
            </a:bodyPr>
            <a:lstStyle/>
            <a:p>
              <a:pPr algn="l"/>
              <a:r>
                <a:rPr lang="pt-BR" dirty="0">
                  <a:solidFill>
                    <a:schemeClr val="bg1"/>
                  </a:solidFill>
                  <a:latin typeface="Tahoma" panose="020B0604030504040204" pitchFamily="34" charset="0"/>
                </a:rPr>
                <a:t>limiar 0,7143</a:t>
              </a:r>
            </a:p>
          </p:txBody>
        </p:sp>
      </p:grpSp>
    </p:spTree>
    <p:extLst>
      <p:ext uri="{BB962C8B-B14F-4D97-AF65-F5344CB8AC3E}">
        <p14:creationId xmlns:p14="http://schemas.microsoft.com/office/powerpoint/2010/main" val="156174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aixaDeTexto 13"/>
          <p:cNvSpPr txBox="1">
            <a:spLocks noChangeArrowheads="1"/>
          </p:cNvSpPr>
          <p:nvPr/>
        </p:nvSpPr>
        <p:spPr bwMode="auto">
          <a:xfrm>
            <a:off x="611188" y="1773238"/>
            <a:ext cx="8064500" cy="51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1" hangingPunct="1">
              <a:lnSpc>
                <a:spcPct val="200000"/>
              </a:lnSpc>
              <a:spcBef>
                <a:spcPts val="1200"/>
              </a:spcBef>
            </a:pPr>
            <a:r>
              <a:rPr lang="pt-BR" altLang="pt-BR" sz="1600" dirty="0">
                <a:latin typeface="Tahoma" panose="020B0604030504040204" pitchFamily="34" charset="0"/>
              </a:rPr>
              <a:t>Supervisionada ou automática (não supervisionada)</a:t>
            </a:r>
          </a:p>
        </p:txBody>
      </p:sp>
      <p:sp>
        <p:nvSpPr>
          <p:cNvPr id="107522" name="Rectangle 2"/>
          <p:cNvSpPr>
            <a:spLocks noGrp="1" noChangeArrowheads="1"/>
          </p:cNvSpPr>
          <p:nvPr>
            <p:ph type="title"/>
          </p:nvPr>
        </p:nvSpPr>
        <p:spPr/>
        <p:txBody>
          <a:bodyPr/>
          <a:lstStyle/>
          <a:p>
            <a:pPr eaLnBrk="1" hangingPunct="1">
              <a:defRPr/>
            </a:pPr>
            <a:r>
              <a:rPr lang="pt-BR" dirty="0"/>
              <a:t>Tipos de Classificação</a:t>
            </a:r>
          </a:p>
        </p:txBody>
      </p:sp>
      <p:sp>
        <p:nvSpPr>
          <p:cNvPr id="2" name="Espaço Reservado para Número de Slide 1"/>
          <p:cNvSpPr>
            <a:spLocks noGrp="1"/>
          </p:cNvSpPr>
          <p:nvPr>
            <p:ph type="sldNum" sz="quarter" idx="12"/>
          </p:nvPr>
        </p:nvSpPr>
        <p:spPr/>
        <p:txBody>
          <a:bodyPr/>
          <a:lstStyle/>
          <a:p>
            <a:pPr>
              <a:defRPr/>
            </a:pPr>
            <a:fld id="{F2F7E390-A0C7-4400-A23B-8CBD9FAF2948}" type="slidenum">
              <a:rPr lang="pt-BR"/>
              <a:pPr>
                <a:defRPr/>
              </a:pPr>
              <a:t>6</a:t>
            </a:fld>
            <a:endParaRPr lang="pt-BR"/>
          </a:p>
        </p:txBody>
      </p:sp>
      <p:pic>
        <p:nvPicPr>
          <p:cNvPr id="604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537" b="4839"/>
          <a:stretch/>
        </p:blipFill>
        <p:spPr bwMode="auto">
          <a:xfrm>
            <a:off x="138888" y="2633252"/>
            <a:ext cx="2880000" cy="281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2537" b="4839"/>
          <a:stretch/>
        </p:blipFill>
        <p:spPr bwMode="auto">
          <a:xfrm>
            <a:off x="6115552" y="2630555"/>
            <a:ext cx="2880000" cy="281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2537" b="4839"/>
          <a:stretch/>
        </p:blipFill>
        <p:spPr bwMode="auto">
          <a:xfrm>
            <a:off x="3127220" y="2633252"/>
            <a:ext cx="2880000" cy="281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3473620" y="5528265"/>
            <a:ext cx="2187201" cy="461665"/>
          </a:xfrm>
          <a:prstGeom prst="rect">
            <a:avLst/>
          </a:prstGeom>
          <a:noFill/>
        </p:spPr>
        <p:txBody>
          <a:bodyPr wrap="none" rtlCol="0">
            <a:spAutoFit/>
          </a:bodyPr>
          <a:lstStyle/>
          <a:p>
            <a:r>
              <a:rPr lang="pt-BR" dirty="0">
                <a:latin typeface="Tahoma" panose="020B0604030504040204" pitchFamily="34" charset="0"/>
              </a:rPr>
              <a:t>Supervisionado</a:t>
            </a:r>
          </a:p>
          <a:p>
            <a:r>
              <a:rPr lang="pt-BR" dirty="0" err="1">
                <a:latin typeface="Tahoma" panose="020B0604030504040204" pitchFamily="34" charset="0"/>
              </a:rPr>
              <a:t>Maxver</a:t>
            </a:r>
            <a:r>
              <a:rPr lang="pt-BR" dirty="0">
                <a:latin typeface="Tahoma" panose="020B0604030504040204" pitchFamily="34" charset="0"/>
              </a:rPr>
              <a:t> Gaussiano (3 classes)</a:t>
            </a:r>
          </a:p>
        </p:txBody>
      </p:sp>
      <p:sp>
        <p:nvSpPr>
          <p:cNvPr id="11" name="CaixaDeTexto 10"/>
          <p:cNvSpPr txBox="1"/>
          <p:nvPr/>
        </p:nvSpPr>
        <p:spPr>
          <a:xfrm>
            <a:off x="6698587" y="5505935"/>
            <a:ext cx="1713931" cy="461665"/>
          </a:xfrm>
          <a:prstGeom prst="rect">
            <a:avLst/>
          </a:prstGeom>
          <a:noFill/>
        </p:spPr>
        <p:txBody>
          <a:bodyPr wrap="none" rtlCol="0">
            <a:spAutoFit/>
          </a:bodyPr>
          <a:lstStyle/>
          <a:p>
            <a:r>
              <a:rPr lang="pt-BR" dirty="0">
                <a:latin typeface="Tahoma" panose="020B0604030504040204" pitchFamily="34" charset="0"/>
              </a:rPr>
              <a:t>Não supervisionado</a:t>
            </a:r>
          </a:p>
          <a:p>
            <a:r>
              <a:rPr lang="pt-BR" dirty="0">
                <a:latin typeface="Tahoma" panose="020B0604030504040204" pitchFamily="34" charset="0"/>
              </a:rPr>
              <a:t>K-médias (10 classes)</a:t>
            </a:r>
          </a:p>
        </p:txBody>
      </p:sp>
    </p:spTree>
    <p:extLst>
      <p:ext uri="{BB962C8B-B14F-4D97-AF65-F5344CB8AC3E}">
        <p14:creationId xmlns:p14="http://schemas.microsoft.com/office/powerpoint/2010/main" val="2509320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287" y="1455717"/>
            <a:ext cx="3760630" cy="37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a:noFill/>
        </p:spPr>
        <p:txBody>
          <a:bodyPr/>
          <a:lstStyle/>
          <a:p>
            <a:pPr eaLnBrk="1" hangingPunct="1">
              <a:defRPr/>
            </a:pPr>
            <a:r>
              <a:rPr lang="pt-BR" altLang="pt-BR" dirty="0"/>
              <a:t>Curva ROC</a:t>
            </a:r>
            <a:endParaRPr lang="pt-BR" dirty="0"/>
          </a:p>
        </p:txBody>
      </p:sp>
      <p:sp>
        <p:nvSpPr>
          <p:cNvPr id="4" name="Espaço Reservado para Número de Slide 1"/>
          <p:cNvSpPr>
            <a:spLocks noGrp="1"/>
          </p:cNvSpPr>
          <p:nvPr>
            <p:ph type="sldNum" sz="quarter" idx="12"/>
          </p:nvPr>
        </p:nvSpPr>
        <p:spPr>
          <a:xfrm>
            <a:off x="7239000" y="6400800"/>
            <a:ext cx="1905000" cy="457200"/>
          </a:xfrm>
        </p:spPr>
        <p:txBody>
          <a:bodyPr/>
          <a:lstStyle/>
          <a:p>
            <a:pPr>
              <a:defRPr/>
            </a:pPr>
            <a:fld id="{57D9BB1D-E0CB-410C-ACB4-229101EC0304}" type="slidenum">
              <a:rPr lang="pt-BR"/>
              <a:pPr>
                <a:defRPr/>
              </a:pPr>
              <a:t>60</a:t>
            </a:fld>
            <a:endParaRPr lang="pt-BR" dirty="0"/>
          </a:p>
        </p:txBody>
      </p:sp>
      <p:grpSp>
        <p:nvGrpSpPr>
          <p:cNvPr id="13" name="Grupo 12"/>
          <p:cNvGrpSpPr/>
          <p:nvPr/>
        </p:nvGrpSpPr>
        <p:grpSpPr>
          <a:xfrm>
            <a:off x="196287" y="1426424"/>
            <a:ext cx="2880000" cy="3163940"/>
            <a:chOff x="3420112" y="4381333"/>
            <a:chExt cx="2880000" cy="3163940"/>
          </a:xfrm>
        </p:grpSpPr>
        <p:pic>
          <p:nvPicPr>
            <p:cNvPr id="14" name="Image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112" y="4381333"/>
              <a:ext cx="2880000" cy="2880000"/>
            </a:xfrm>
            <a:prstGeom prst="rect">
              <a:avLst/>
            </a:prstGeom>
          </p:spPr>
        </p:pic>
        <p:sp>
          <p:nvSpPr>
            <p:cNvPr id="15" name="CaixaDeTexto 14"/>
            <p:cNvSpPr txBox="1"/>
            <p:nvPr/>
          </p:nvSpPr>
          <p:spPr>
            <a:xfrm>
              <a:off x="4563396" y="7268274"/>
              <a:ext cx="593432" cy="276999"/>
            </a:xfrm>
            <a:prstGeom prst="rect">
              <a:avLst/>
            </a:prstGeom>
            <a:noFill/>
          </p:spPr>
          <p:txBody>
            <a:bodyPr wrap="none" rtlCol="0">
              <a:spAutoFit/>
            </a:bodyPr>
            <a:lstStyle/>
            <a:p>
              <a:r>
                <a:rPr lang="pt-BR" dirty="0">
                  <a:latin typeface="Tahoma" panose="020B0604030504040204" pitchFamily="34" charset="0"/>
                </a:rPr>
                <a:t>B3/B5</a:t>
              </a:r>
              <a:endParaRPr lang="pt-BR" i="1" dirty="0">
                <a:latin typeface="Tahoma" panose="020B0604030504040204" pitchFamily="34" charset="0"/>
              </a:endParaRPr>
            </a:p>
          </p:txBody>
        </p:sp>
      </p:grpSp>
      <p:grpSp>
        <p:nvGrpSpPr>
          <p:cNvPr id="17" name="Grupo 16"/>
          <p:cNvGrpSpPr/>
          <p:nvPr/>
        </p:nvGrpSpPr>
        <p:grpSpPr>
          <a:xfrm>
            <a:off x="206041" y="4590364"/>
            <a:ext cx="3260274" cy="738664"/>
            <a:chOff x="350832" y="5570656"/>
            <a:chExt cx="3260274" cy="738664"/>
          </a:xfrm>
        </p:grpSpPr>
        <p:sp>
          <p:nvSpPr>
            <p:cNvPr id="18" name="Text Box 68"/>
            <p:cNvSpPr txBox="1">
              <a:spLocks noChangeArrowheads="1"/>
            </p:cNvSpPr>
            <p:nvPr/>
          </p:nvSpPr>
          <p:spPr bwMode="auto">
            <a:xfrm>
              <a:off x="395536" y="5570656"/>
              <a:ext cx="3215570" cy="738664"/>
            </a:xfrm>
            <a:prstGeom prst="rect">
              <a:avLst/>
            </a:prstGeom>
            <a:noFill/>
            <a:ln>
              <a:noFill/>
            </a:ln>
          </p:spPr>
          <p:txBody>
            <a:bodyPr wrap="square">
              <a:spAutoFit/>
            </a:bodyPr>
            <a:lstStyle>
              <a:lvl1pPr eaLnBrk="0" hangingPunct="0">
                <a:defRPr sz="1200">
                  <a:solidFill>
                    <a:schemeClr val="tx1"/>
                  </a:solidFill>
                  <a:latin typeface="Comic Sans MS" pitchFamily="66" charset="0"/>
                </a:defRPr>
              </a:lvl1pPr>
              <a:lvl2pPr marL="742950" indent="-285750" eaLnBrk="0" hangingPunct="0">
                <a:defRPr sz="1200">
                  <a:solidFill>
                    <a:schemeClr val="tx1"/>
                  </a:solidFill>
                  <a:latin typeface="Comic Sans MS" pitchFamily="66" charset="0"/>
                </a:defRPr>
              </a:lvl2pPr>
              <a:lvl3pPr marL="1143000" indent="-228600" eaLnBrk="0" hangingPunct="0">
                <a:defRPr sz="1200">
                  <a:solidFill>
                    <a:schemeClr val="tx1"/>
                  </a:solidFill>
                  <a:latin typeface="Comic Sans MS" pitchFamily="66" charset="0"/>
                </a:defRPr>
              </a:lvl3pPr>
              <a:lvl4pPr marL="1600200" indent="-228600" eaLnBrk="0" hangingPunct="0">
                <a:defRPr sz="1200">
                  <a:solidFill>
                    <a:schemeClr val="tx1"/>
                  </a:solidFill>
                  <a:latin typeface="Comic Sans MS" pitchFamily="66" charset="0"/>
                </a:defRPr>
              </a:lvl4pPr>
              <a:lvl5pPr marL="2057400" indent="-228600" eaLnBrk="0" hangingPunct="0">
                <a:defRPr sz="1200">
                  <a:solidFill>
                    <a:schemeClr val="tx1"/>
                  </a:solidFill>
                  <a:latin typeface="Comic Sans MS" pitchFamily="66" charset="0"/>
                </a:defRPr>
              </a:lvl5pPr>
              <a:lvl6pPr marL="2514600" indent="-228600" algn="ctr" eaLnBrk="0" fontAlgn="base" hangingPunct="0">
                <a:spcBef>
                  <a:spcPct val="0"/>
                </a:spcBef>
                <a:spcAft>
                  <a:spcPct val="0"/>
                </a:spcAft>
                <a:defRPr sz="1200">
                  <a:solidFill>
                    <a:schemeClr val="tx1"/>
                  </a:solidFill>
                  <a:latin typeface="Comic Sans MS" pitchFamily="66" charset="0"/>
                </a:defRPr>
              </a:lvl6pPr>
              <a:lvl7pPr marL="2971800" indent="-228600" algn="ctr" eaLnBrk="0" fontAlgn="base" hangingPunct="0">
                <a:spcBef>
                  <a:spcPct val="0"/>
                </a:spcBef>
                <a:spcAft>
                  <a:spcPct val="0"/>
                </a:spcAft>
                <a:defRPr sz="1200">
                  <a:solidFill>
                    <a:schemeClr val="tx1"/>
                  </a:solidFill>
                  <a:latin typeface="Comic Sans MS" pitchFamily="66" charset="0"/>
                </a:defRPr>
              </a:lvl7pPr>
              <a:lvl8pPr marL="3429000" indent="-228600" algn="ctr" eaLnBrk="0" fontAlgn="base" hangingPunct="0">
                <a:spcBef>
                  <a:spcPct val="0"/>
                </a:spcBef>
                <a:spcAft>
                  <a:spcPct val="0"/>
                </a:spcAft>
                <a:defRPr sz="1200">
                  <a:solidFill>
                    <a:schemeClr val="tx1"/>
                  </a:solidFill>
                  <a:latin typeface="Comic Sans MS" pitchFamily="66" charset="0"/>
                </a:defRPr>
              </a:lvl8pPr>
              <a:lvl9pPr marL="3886200" indent="-228600" algn="ctr" eaLnBrk="0" fontAlgn="base" hangingPunct="0">
                <a:spcBef>
                  <a:spcPct val="0"/>
                </a:spcBef>
                <a:spcAft>
                  <a:spcPct val="0"/>
                </a:spcAft>
                <a:defRPr sz="1200">
                  <a:solidFill>
                    <a:schemeClr val="tx1"/>
                  </a:solidFill>
                  <a:latin typeface="Comic Sans MS" pitchFamily="66" charset="0"/>
                </a:defRPr>
              </a:lvl9pPr>
            </a:lstStyle>
            <a:p>
              <a:pPr marL="355600" indent="-355600" algn="l" eaLnBrk="1" hangingPunct="1">
                <a:defRPr/>
              </a:pPr>
              <a:r>
                <a:rPr lang="pt-BR" sz="1400" dirty="0">
                  <a:latin typeface="Tahoma" panose="020B0604030504040204" pitchFamily="34" charset="0"/>
                </a:rPr>
                <a:t>Amostras de treinamento:</a:t>
              </a:r>
            </a:p>
            <a:p>
              <a:pPr marL="355600" indent="-355600" algn="l" eaLnBrk="1" hangingPunct="1">
                <a:defRPr/>
              </a:pPr>
              <a:r>
                <a:rPr lang="pt-BR" sz="1400" dirty="0">
                  <a:latin typeface="Tahoma" panose="020B0604030504040204" pitchFamily="34" charset="0"/>
                </a:rPr>
                <a:t>75 de água</a:t>
              </a:r>
            </a:p>
            <a:p>
              <a:pPr marL="355600" indent="-355600" algn="l" eaLnBrk="1" hangingPunct="1">
                <a:defRPr/>
              </a:pPr>
              <a:r>
                <a:rPr lang="pt-BR" sz="1400" dirty="0">
                  <a:latin typeface="Tahoma" panose="020B0604030504040204" pitchFamily="34" charset="0"/>
                </a:rPr>
                <a:t>250 de não água</a:t>
              </a:r>
            </a:p>
          </p:txBody>
        </p:sp>
        <p:sp>
          <p:nvSpPr>
            <p:cNvPr id="27" name="Elipse 26"/>
            <p:cNvSpPr/>
            <p:nvPr/>
          </p:nvSpPr>
          <p:spPr bwMode="auto">
            <a:xfrm>
              <a:off x="350832" y="5903102"/>
              <a:ext cx="72000" cy="72000"/>
            </a:xfrm>
            <a:prstGeom prst="ellipse">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8" name="Elipse 27"/>
            <p:cNvSpPr/>
            <p:nvPr/>
          </p:nvSpPr>
          <p:spPr bwMode="auto">
            <a:xfrm>
              <a:off x="350832" y="6118217"/>
              <a:ext cx="72000" cy="72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45" name="Grupo 44"/>
          <p:cNvGrpSpPr/>
          <p:nvPr/>
        </p:nvGrpSpPr>
        <p:grpSpPr>
          <a:xfrm>
            <a:off x="3694256" y="2047200"/>
            <a:ext cx="914993" cy="541129"/>
            <a:chOff x="3844019" y="1702762"/>
            <a:chExt cx="914993" cy="541129"/>
          </a:xfrm>
        </p:grpSpPr>
        <p:sp>
          <p:nvSpPr>
            <p:cNvPr id="46" name="Elipse 45"/>
            <p:cNvSpPr/>
            <p:nvPr/>
          </p:nvSpPr>
          <p:spPr bwMode="auto">
            <a:xfrm>
              <a:off x="3844019" y="1702762"/>
              <a:ext cx="72008"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47" name="CaixaDeTexto 46"/>
            <p:cNvSpPr txBox="1"/>
            <p:nvPr/>
          </p:nvSpPr>
          <p:spPr>
            <a:xfrm>
              <a:off x="4223041" y="1966892"/>
              <a:ext cx="535971" cy="276999"/>
            </a:xfrm>
            <a:prstGeom prst="rect">
              <a:avLst/>
            </a:prstGeom>
            <a:noFill/>
          </p:spPr>
          <p:txBody>
            <a:bodyPr wrap="none" lIns="36000" rIns="36000" rtlCol="0">
              <a:spAutoFit/>
            </a:bodyPr>
            <a:lstStyle/>
            <a:p>
              <a:pPr algn="l"/>
              <a:r>
                <a:rPr lang="pt-BR" dirty="0">
                  <a:latin typeface="Tahoma" panose="020B0604030504040204" pitchFamily="34" charset="0"/>
                </a:rPr>
                <a:t>0,8269</a:t>
              </a:r>
            </a:p>
          </p:txBody>
        </p:sp>
        <p:cxnSp>
          <p:nvCxnSpPr>
            <p:cNvPr id="48" name="Conector de seta reta 47"/>
            <p:cNvCxnSpPr>
              <a:stCxn id="47" idx="1"/>
            </p:cNvCxnSpPr>
            <p:nvPr/>
          </p:nvCxnSpPr>
          <p:spPr bwMode="auto">
            <a:xfrm flipH="1" flipV="1">
              <a:off x="3928857" y="1775550"/>
              <a:ext cx="294184" cy="3298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43" name="Imagem 42"/>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96287" y="1426424"/>
            <a:ext cx="2880000" cy="2880000"/>
          </a:xfrm>
          <a:prstGeom prst="rect">
            <a:avLst/>
          </a:prstGeom>
        </p:spPr>
      </p:pic>
      <p:graphicFrame>
        <p:nvGraphicFramePr>
          <p:cNvPr id="44" name="Objeto 43"/>
          <p:cNvGraphicFramePr>
            <a:graphicFrameLocks noChangeAspect="1"/>
          </p:cNvGraphicFramePr>
          <p:nvPr>
            <p:extLst>
              <p:ext uri="{D42A27DB-BD31-4B8C-83A1-F6EECF244321}">
                <p14:modId xmlns:p14="http://schemas.microsoft.com/office/powerpoint/2010/main" val="949729400"/>
              </p:ext>
            </p:extLst>
          </p:nvPr>
        </p:nvGraphicFramePr>
        <p:xfrm>
          <a:off x="6974005" y="1455717"/>
          <a:ext cx="1838325" cy="4210050"/>
        </p:xfrm>
        <a:graphic>
          <a:graphicData uri="http://schemas.openxmlformats.org/presentationml/2006/ole">
            <mc:AlternateContent xmlns:mc="http://schemas.openxmlformats.org/markup-compatibility/2006">
              <mc:Choice xmlns:v="urn:schemas-microsoft-com:vml" Requires="v">
                <p:oleObj name="Planilha" r:id="rId5" imgW="1838404" imgH="4210257" progId="Excel.Sheet.12">
                  <p:embed/>
                </p:oleObj>
              </mc:Choice>
              <mc:Fallback>
                <p:oleObj name="Planilha" r:id="rId5" imgW="1838404" imgH="4210257" progId="Excel.Sheet.12">
                  <p:embed/>
                  <p:pic>
                    <p:nvPicPr>
                      <p:cNvPr id="44" name="Objeto 43"/>
                      <p:cNvPicPr/>
                      <p:nvPr/>
                    </p:nvPicPr>
                    <p:blipFill>
                      <a:blip r:embed="rId6"/>
                      <a:stretch>
                        <a:fillRect/>
                      </a:stretch>
                    </p:blipFill>
                    <p:spPr>
                      <a:xfrm>
                        <a:off x="6974005" y="1455717"/>
                        <a:ext cx="1838325" cy="4210050"/>
                      </a:xfrm>
                      <a:prstGeom prst="rect">
                        <a:avLst/>
                      </a:prstGeom>
                      <a:solidFill>
                        <a:schemeClr val="bg1"/>
                      </a:solidFill>
                    </p:spPr>
                  </p:pic>
                </p:oleObj>
              </mc:Fallback>
            </mc:AlternateContent>
          </a:graphicData>
        </a:graphic>
      </p:graphicFrame>
      <p:grpSp>
        <p:nvGrpSpPr>
          <p:cNvPr id="3" name="Grupo 2"/>
          <p:cNvGrpSpPr/>
          <p:nvPr/>
        </p:nvGrpSpPr>
        <p:grpSpPr>
          <a:xfrm>
            <a:off x="2629415" y="2866424"/>
            <a:ext cx="3600000" cy="3600000"/>
            <a:chOff x="2629415" y="2866424"/>
            <a:chExt cx="3600000" cy="3600000"/>
          </a:xfrm>
        </p:grpSpPr>
        <p:pic>
          <p:nvPicPr>
            <p:cNvPr id="38" name="Imagem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9415" y="2866424"/>
              <a:ext cx="3600000" cy="3600000"/>
            </a:xfrm>
            <a:prstGeom prst="rect">
              <a:avLst/>
            </a:prstGeom>
          </p:spPr>
        </p:pic>
        <p:sp>
          <p:nvSpPr>
            <p:cNvPr id="30" name="CaixaDeTexto 29"/>
            <p:cNvSpPr txBox="1"/>
            <p:nvPr/>
          </p:nvSpPr>
          <p:spPr>
            <a:xfrm>
              <a:off x="2666071" y="2942035"/>
              <a:ext cx="1068049" cy="276999"/>
            </a:xfrm>
            <a:prstGeom prst="rect">
              <a:avLst/>
            </a:prstGeom>
            <a:noFill/>
          </p:spPr>
          <p:txBody>
            <a:bodyPr wrap="none" rtlCol="0">
              <a:spAutoFit/>
            </a:bodyPr>
            <a:lstStyle/>
            <a:p>
              <a:pPr algn="l"/>
              <a:r>
                <a:rPr lang="pt-BR" dirty="0">
                  <a:solidFill>
                    <a:schemeClr val="bg1"/>
                  </a:solidFill>
                  <a:latin typeface="Tahoma" panose="020B0604030504040204" pitchFamily="34" charset="0"/>
                </a:rPr>
                <a:t>limiar 0,8269</a:t>
              </a:r>
            </a:p>
          </p:txBody>
        </p:sp>
      </p:grpSp>
    </p:spTree>
    <p:extLst>
      <p:ext uri="{BB962C8B-B14F-4D97-AF65-F5344CB8AC3E}">
        <p14:creationId xmlns:p14="http://schemas.microsoft.com/office/powerpoint/2010/main" val="2821926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895600"/>
            <a:ext cx="8458200" cy="685800"/>
          </a:xfrm>
        </p:spPr>
        <p:txBody>
          <a:bodyPr/>
          <a:lstStyle/>
          <a:p>
            <a:pPr eaLnBrk="1" hangingPunct="1">
              <a:defRPr/>
            </a:pPr>
            <a:r>
              <a:rPr lang="pt-BR" sz="3600" dirty="0"/>
              <a:t>Mapas de Incerteza</a:t>
            </a:r>
          </a:p>
        </p:txBody>
      </p:sp>
    </p:spTree>
    <p:extLst>
      <p:ext uri="{BB962C8B-B14F-4D97-AF65-F5344CB8AC3E}">
        <p14:creationId xmlns:p14="http://schemas.microsoft.com/office/powerpoint/2010/main" val="3367288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Classificadores Probabilísticos</a:t>
            </a:r>
          </a:p>
        </p:txBody>
      </p:sp>
      <p:sp>
        <p:nvSpPr>
          <p:cNvPr id="19" name="Text Box 68"/>
          <p:cNvSpPr txBox="1">
            <a:spLocks noChangeArrowheads="1"/>
          </p:cNvSpPr>
          <p:nvPr/>
        </p:nvSpPr>
        <p:spPr bwMode="auto">
          <a:xfrm>
            <a:off x="684213" y="1341438"/>
            <a:ext cx="8135937" cy="1668149"/>
          </a:xfrm>
          <a:prstGeom prst="rect">
            <a:avLst/>
          </a:prstGeom>
          <a:noFill/>
          <a:ln>
            <a:noFill/>
          </a:ln>
        </p:spPr>
        <p:txBody>
          <a:bodyPr>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a:buNone/>
              <a:defRPr/>
            </a:pPr>
            <a:r>
              <a:rPr lang="pt-BR" sz="1600" dirty="0">
                <a:latin typeface="Tahoma" panose="020B0604030504040204" pitchFamily="34" charset="0"/>
              </a:rPr>
              <a:t>Os classificadores probabilísticos utilizam do conhecimento prévio da distribuição dos valores dos atributos referentes às classes de interesse para definir qual é a classe mais provável que um determinado elemento (ainda desconhecido) deve pertencer</a:t>
            </a:r>
          </a:p>
          <a:p>
            <a:pPr marL="355600" indent="-355600">
              <a:buNone/>
              <a:defRPr/>
            </a:pPr>
            <a:endParaRPr lang="pt-BR" sz="1600" dirty="0">
              <a:latin typeface="Tahoma" panose="020B0604030504040204" pitchFamily="34" charset="0"/>
            </a:endParaRPr>
          </a:p>
          <a:p>
            <a:pPr marL="355600" indent="-355600">
              <a:buNone/>
              <a:defRPr/>
            </a:pPr>
            <a:r>
              <a:rPr lang="pt-BR" sz="1600" dirty="0">
                <a:latin typeface="Tahoma" panose="020B0604030504040204" pitchFamily="34" charset="0"/>
              </a:rPr>
              <a:t>Em geral, estas distribuições são desconhecidas e devem ser estimadas através de amostras (de treinamento) </a:t>
            </a:r>
          </a:p>
        </p:txBody>
      </p:sp>
      <p:pic>
        <p:nvPicPr>
          <p:cNvPr id="5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17" y="3429000"/>
            <a:ext cx="287972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17" y="3429000"/>
            <a:ext cx="287972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1" name="Grupo 60"/>
          <p:cNvGrpSpPr>
            <a:grpSpLocks/>
          </p:cNvGrpSpPr>
          <p:nvPr/>
        </p:nvGrpSpPr>
        <p:grpSpPr bwMode="auto">
          <a:xfrm>
            <a:off x="3707904" y="3587532"/>
            <a:ext cx="1956305" cy="1569660"/>
            <a:chOff x="539552" y="4703766"/>
            <a:chExt cx="1956328" cy="1570871"/>
          </a:xfrm>
        </p:grpSpPr>
        <p:sp>
          <p:nvSpPr>
            <p:cNvPr id="62" name="Retângulo 61"/>
            <p:cNvSpPr/>
            <p:nvPr/>
          </p:nvSpPr>
          <p:spPr bwMode="auto">
            <a:xfrm>
              <a:off x="539552" y="4703766"/>
              <a:ext cx="1956328" cy="1570871"/>
            </a:xfrm>
            <a:prstGeom prst="rect">
              <a:avLst/>
            </a:prstGeom>
          </p:spPr>
          <p:txBody>
            <a:bodyPr wrap="none">
              <a:spAutoFit/>
            </a:bodyPr>
            <a:lstStyle/>
            <a:p>
              <a:pPr algn="l">
                <a:defRPr/>
              </a:pPr>
              <a:r>
                <a:rPr lang="pt-BR" sz="1600" dirty="0">
                  <a:solidFill>
                    <a:srgbClr val="000000"/>
                  </a:solidFill>
                  <a:latin typeface="Tahoma" panose="020B0604030504040204" pitchFamily="34" charset="0"/>
                </a:rPr>
                <a:t>Classes</a:t>
              </a:r>
            </a:p>
            <a:p>
              <a:pPr marL="360363" algn="l">
                <a:defRPr/>
              </a:pPr>
              <a:r>
                <a:rPr lang="pt-BR" sz="1600" dirty="0">
                  <a:solidFill>
                    <a:srgbClr val="000000"/>
                  </a:solidFill>
                  <a:latin typeface="Tahoma" panose="020B0604030504040204" pitchFamily="34" charset="0"/>
                </a:rPr>
                <a:t>Floresta</a:t>
              </a:r>
            </a:p>
            <a:p>
              <a:pPr marL="360363" algn="l">
                <a:defRPr/>
              </a:pPr>
              <a:r>
                <a:rPr lang="pt-BR" sz="1600" dirty="0">
                  <a:solidFill>
                    <a:srgbClr val="000000"/>
                  </a:solidFill>
                  <a:latin typeface="Tahoma" panose="020B0604030504040204" pitchFamily="34" charset="0"/>
                </a:rPr>
                <a:t>Regeneração</a:t>
              </a:r>
            </a:p>
            <a:p>
              <a:pPr marL="360363" algn="l">
                <a:defRPr/>
              </a:pPr>
              <a:r>
                <a:rPr lang="pt-BR" sz="1600" dirty="0">
                  <a:solidFill>
                    <a:srgbClr val="000000"/>
                  </a:solidFill>
                  <a:latin typeface="Tahoma" panose="020B0604030504040204" pitchFamily="34" charset="0"/>
                </a:rPr>
                <a:t>Desmatamento</a:t>
              </a:r>
            </a:p>
            <a:p>
              <a:pPr marL="360363" algn="l">
                <a:defRPr/>
              </a:pPr>
              <a:r>
                <a:rPr lang="pt-BR" sz="1600" dirty="0">
                  <a:solidFill>
                    <a:srgbClr val="000000"/>
                  </a:solidFill>
                  <a:latin typeface="Tahoma" panose="020B0604030504040204" pitchFamily="34" charset="0"/>
                </a:rPr>
                <a:t>Queimada</a:t>
              </a:r>
            </a:p>
            <a:p>
              <a:pPr marL="360363" algn="l">
                <a:defRPr/>
              </a:pPr>
              <a:r>
                <a:rPr lang="pt-BR" sz="1600" dirty="0">
                  <a:solidFill>
                    <a:srgbClr val="000000"/>
                  </a:solidFill>
                  <a:latin typeface="Tahoma" panose="020B0604030504040204" pitchFamily="34" charset="0"/>
                </a:rPr>
                <a:t>Água</a:t>
              </a:r>
            </a:p>
          </p:txBody>
        </p:sp>
        <p:sp>
          <p:nvSpPr>
            <p:cNvPr id="63" name="Retângulo 27"/>
            <p:cNvSpPr>
              <a:spLocks noChangeArrowheads="1"/>
            </p:cNvSpPr>
            <p:nvPr/>
          </p:nvSpPr>
          <p:spPr bwMode="auto">
            <a:xfrm>
              <a:off x="724653" y="5033026"/>
              <a:ext cx="143937" cy="144074"/>
            </a:xfrm>
            <a:prstGeom prst="rect">
              <a:avLst/>
            </a:prstGeom>
            <a:solidFill>
              <a:srgbClr val="0080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64" name="Retângulo 28"/>
            <p:cNvSpPr>
              <a:spLocks noChangeArrowheads="1"/>
            </p:cNvSpPr>
            <p:nvPr/>
          </p:nvSpPr>
          <p:spPr bwMode="auto">
            <a:xfrm>
              <a:off x="724653" y="5280077"/>
              <a:ext cx="143937" cy="144074"/>
            </a:xfrm>
            <a:prstGeom prst="rect">
              <a:avLst/>
            </a:prstGeom>
            <a:solidFill>
              <a:srgbClr val="FFFF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65" name="Retângulo 29"/>
            <p:cNvSpPr>
              <a:spLocks noChangeArrowheads="1"/>
            </p:cNvSpPr>
            <p:nvPr/>
          </p:nvSpPr>
          <p:spPr bwMode="auto">
            <a:xfrm>
              <a:off x="724653" y="5527128"/>
              <a:ext cx="143937" cy="144074"/>
            </a:xfrm>
            <a:prstGeom prst="rect">
              <a:avLst/>
            </a:prstGeom>
            <a:solidFill>
              <a:srgbClr val="FF00C8"/>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66" name="Retângulo 29"/>
            <p:cNvSpPr>
              <a:spLocks noChangeArrowheads="1"/>
            </p:cNvSpPr>
            <p:nvPr/>
          </p:nvSpPr>
          <p:spPr bwMode="auto">
            <a:xfrm>
              <a:off x="724653" y="5774179"/>
              <a:ext cx="143937" cy="144074"/>
            </a:xfrm>
            <a:prstGeom prst="rect">
              <a:avLst/>
            </a:prstGeom>
            <a:solidFill>
              <a:srgbClr val="80008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67" name="Retângulo 29"/>
            <p:cNvSpPr>
              <a:spLocks noChangeArrowheads="1"/>
            </p:cNvSpPr>
            <p:nvPr/>
          </p:nvSpPr>
          <p:spPr bwMode="auto">
            <a:xfrm>
              <a:off x="724653" y="6021230"/>
              <a:ext cx="143937" cy="144074"/>
            </a:xfrm>
            <a:prstGeom prst="rect">
              <a:avLst/>
            </a:prstGeom>
            <a:solidFill>
              <a:srgbClr val="0070C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sp>
        <p:nvSpPr>
          <p:cNvPr id="68" name="Text Box 68"/>
          <p:cNvSpPr txBox="1">
            <a:spLocks noChangeArrowheads="1"/>
          </p:cNvSpPr>
          <p:nvPr/>
        </p:nvSpPr>
        <p:spPr bwMode="auto">
          <a:xfrm>
            <a:off x="5868144" y="3350177"/>
            <a:ext cx="3168351" cy="2160591"/>
          </a:xfrm>
          <a:prstGeom prst="rect">
            <a:avLst/>
          </a:prstGeom>
          <a:noFill/>
          <a:ln>
            <a:noFill/>
          </a:ln>
        </p:spPr>
        <p:txBody>
          <a:bodyPr wrap="squar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177800" indent="-177800">
              <a:buNone/>
              <a:defRPr/>
            </a:pPr>
            <a:r>
              <a:rPr lang="pt-BR" sz="1600" dirty="0">
                <a:latin typeface="Tahoma" panose="020B0604030504040204" pitchFamily="34" charset="0"/>
              </a:rPr>
              <a:t>A definição das classes de interesse é etapa fundamental neste processo</a:t>
            </a:r>
          </a:p>
          <a:p>
            <a:pPr marL="177800" indent="-177800">
              <a:buNone/>
              <a:defRPr/>
            </a:pPr>
            <a:endParaRPr lang="pt-BR" sz="1600" dirty="0">
              <a:latin typeface="Tahoma" panose="020B0604030504040204" pitchFamily="34" charset="0"/>
            </a:endParaRPr>
          </a:p>
          <a:p>
            <a:pPr marL="177800" indent="-177800">
              <a:buNone/>
              <a:defRPr/>
            </a:pPr>
            <a:r>
              <a:rPr lang="pt-BR" sz="1600" dirty="0">
                <a:latin typeface="Tahoma" panose="020B0604030504040204" pitchFamily="34" charset="0"/>
              </a:rPr>
              <a:t>Nesse caso, é importante conhecer o tipo de distribuição que o classificador é capaz de modelar!</a:t>
            </a:r>
          </a:p>
        </p:txBody>
      </p:sp>
    </p:spTree>
    <p:extLst>
      <p:ext uri="{BB962C8B-B14F-4D97-AF65-F5344CB8AC3E}">
        <p14:creationId xmlns:p14="http://schemas.microsoft.com/office/powerpoint/2010/main" val="22701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6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Classificadores Probabilísticos</a:t>
            </a:r>
          </a:p>
        </p:txBody>
      </p:sp>
      <p:sp>
        <p:nvSpPr>
          <p:cNvPr id="19" name="Text Box 68"/>
          <p:cNvSpPr txBox="1">
            <a:spLocks noChangeArrowheads="1"/>
          </p:cNvSpPr>
          <p:nvPr/>
        </p:nvSpPr>
        <p:spPr bwMode="auto">
          <a:xfrm>
            <a:off x="684213" y="1341438"/>
            <a:ext cx="8135937" cy="584775"/>
          </a:xfrm>
          <a:prstGeom prst="rect">
            <a:avLst/>
          </a:prstGeom>
          <a:noFill/>
          <a:ln>
            <a:noFill/>
          </a:ln>
        </p:spPr>
        <p:txBody>
          <a:bodyPr>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177800" indent="-177800">
              <a:buNone/>
              <a:defRPr/>
            </a:pPr>
            <a:r>
              <a:rPr lang="pt-BR" sz="1600" dirty="0">
                <a:latin typeface="Tahoma" panose="020B0604030504040204" pitchFamily="34" charset="0"/>
              </a:rPr>
              <a:t>Um erro comum é confundir o que se quer classificar com a capacidade do classificador em representar a distribuição dos valores reais presentes na imagem</a:t>
            </a:r>
          </a:p>
        </p:txBody>
      </p:sp>
      <p:sp>
        <p:nvSpPr>
          <p:cNvPr id="9" name="Text Box 68"/>
          <p:cNvSpPr txBox="1">
            <a:spLocks noChangeArrowheads="1"/>
          </p:cNvSpPr>
          <p:nvPr/>
        </p:nvSpPr>
        <p:spPr bwMode="auto">
          <a:xfrm>
            <a:off x="5436097" y="2132856"/>
            <a:ext cx="3240360" cy="584775"/>
          </a:xfrm>
          <a:prstGeom prst="rect">
            <a:avLst/>
          </a:prstGeom>
          <a:noFill/>
          <a:ln>
            <a:noFill/>
          </a:ln>
        </p:spPr>
        <p:txBody>
          <a:bodyPr wrap="squar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a:buNone/>
              <a:defRPr/>
            </a:pPr>
            <a:r>
              <a:rPr lang="pt-BR" sz="1600" dirty="0">
                <a:latin typeface="Tahoma" panose="020B0604030504040204" pitchFamily="34" charset="0"/>
              </a:rPr>
              <a:t>Supondo um classificador gaussiano...</a:t>
            </a:r>
          </a:p>
        </p:txBody>
      </p:sp>
      <p:sp>
        <p:nvSpPr>
          <p:cNvPr id="12" name="Text Box 68"/>
          <p:cNvSpPr txBox="1">
            <a:spLocks noChangeArrowheads="1"/>
          </p:cNvSpPr>
          <p:nvPr/>
        </p:nvSpPr>
        <p:spPr bwMode="auto">
          <a:xfrm>
            <a:off x="539552" y="6084585"/>
            <a:ext cx="8135937" cy="584775"/>
          </a:xfrm>
          <a:prstGeom prst="rect">
            <a:avLst/>
          </a:prstGeom>
          <a:noFill/>
          <a:ln>
            <a:noFill/>
          </a:ln>
        </p:spPr>
        <p:txBody>
          <a:bodyPr>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177800" indent="-177800">
              <a:buNone/>
              <a:defRPr/>
            </a:pPr>
            <a:r>
              <a:rPr lang="pt-BR" sz="1600" dirty="0">
                <a:latin typeface="Tahoma" panose="020B0604030504040204" pitchFamily="34" charset="0"/>
              </a:rPr>
              <a:t>Se a distribuição diferir muito da distribuição suposta válida, deve-se buscar outros classificadores...</a:t>
            </a:r>
          </a:p>
        </p:txBody>
      </p:sp>
      <p:pic>
        <p:nvPicPr>
          <p:cNvPr id="512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54530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145" b="19669"/>
          <a:stretch/>
        </p:blipFill>
        <p:spPr bwMode="auto">
          <a:xfrm>
            <a:off x="1056605" y="2545308"/>
            <a:ext cx="4199607" cy="220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o 5"/>
          <p:cNvGrpSpPr/>
          <p:nvPr/>
        </p:nvGrpSpPr>
        <p:grpSpPr>
          <a:xfrm>
            <a:off x="2353400" y="2545308"/>
            <a:ext cx="823152" cy="2124000"/>
            <a:chOff x="2353400" y="2348880"/>
            <a:chExt cx="823152" cy="2124000"/>
          </a:xfrm>
        </p:grpSpPr>
        <p:cxnSp>
          <p:nvCxnSpPr>
            <p:cNvPr id="5" name="Conector reto 4"/>
            <p:cNvCxnSpPr/>
            <p:nvPr/>
          </p:nvCxnSpPr>
          <p:spPr bwMode="auto">
            <a:xfrm>
              <a:off x="2353400" y="2348880"/>
              <a:ext cx="0" cy="2124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Conector reto 16"/>
            <p:cNvCxnSpPr/>
            <p:nvPr/>
          </p:nvCxnSpPr>
          <p:spPr bwMode="auto">
            <a:xfrm>
              <a:off x="3176552" y="2348880"/>
              <a:ext cx="0" cy="2124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0" name="Text Box 68"/>
          <p:cNvSpPr txBox="1">
            <a:spLocks noChangeArrowheads="1"/>
          </p:cNvSpPr>
          <p:nvPr/>
        </p:nvSpPr>
        <p:spPr bwMode="auto">
          <a:xfrm>
            <a:off x="5436097" y="2717631"/>
            <a:ext cx="3384054" cy="2899255"/>
          </a:xfrm>
          <a:prstGeom prst="rect">
            <a:avLst/>
          </a:prstGeom>
          <a:noFill/>
          <a:ln>
            <a:noFill/>
          </a:ln>
        </p:spPr>
        <p:txBody>
          <a:bodyPr wrap="squar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177800" indent="-177800">
              <a:buNone/>
              <a:defRPr/>
            </a:pPr>
            <a:r>
              <a:rPr lang="pt-BR" sz="1600" dirty="0">
                <a:latin typeface="Tahoma" panose="020B0604030504040204" pitchFamily="34" charset="0"/>
              </a:rPr>
              <a:t>Nos casos em que a distribuição parece ser bimodal (</a:t>
            </a:r>
            <a:r>
              <a:rPr lang="pt-BR" sz="1600" dirty="0" err="1">
                <a:latin typeface="Tahoma" panose="020B0604030504040204" pitchFamily="34" charset="0"/>
              </a:rPr>
              <a:t>ClasseA</a:t>
            </a:r>
            <a:r>
              <a:rPr lang="pt-BR" sz="1600" dirty="0">
                <a:latin typeface="Tahoma" panose="020B0604030504040204" pitchFamily="34" charset="0"/>
              </a:rPr>
              <a:t>), provavelmente há subclasses que devem ser separadas, o que resultaria num melhor o desempenho do classificador</a:t>
            </a:r>
          </a:p>
          <a:p>
            <a:pPr marL="177800" indent="-177800">
              <a:buNone/>
              <a:defRPr/>
            </a:pPr>
            <a:r>
              <a:rPr lang="pt-BR" sz="1600" dirty="0">
                <a:latin typeface="Tahoma" panose="020B0604030504040204" pitchFamily="34" charset="0"/>
              </a:rPr>
              <a:t>Dessa forma, deve-se definir muito mais classes do que o que se deseja e posteriormente estas classes podem ser agrupadas.</a:t>
            </a:r>
          </a:p>
          <a:p>
            <a:pPr marL="177800" indent="-177800">
              <a:buNone/>
              <a:defRPr/>
            </a:pPr>
            <a:r>
              <a:rPr lang="pt-BR" sz="1600" dirty="0">
                <a:latin typeface="Tahoma" panose="020B0604030504040204" pitchFamily="34" charset="0"/>
              </a:rPr>
              <a:t>Exemplo: presença de nuvens!</a:t>
            </a:r>
          </a:p>
        </p:txBody>
      </p:sp>
    </p:spTree>
    <p:extLst>
      <p:ext uri="{BB962C8B-B14F-4D97-AF65-F5344CB8AC3E}">
        <p14:creationId xmlns:p14="http://schemas.microsoft.com/office/powerpoint/2010/main" val="42498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P spid="20"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Mapas de Incerteza</a:t>
            </a:r>
          </a:p>
        </p:txBody>
      </p:sp>
      <p:sp>
        <p:nvSpPr>
          <p:cNvPr id="19" name="Text Box 68"/>
          <p:cNvSpPr txBox="1">
            <a:spLocks noChangeArrowheads="1"/>
          </p:cNvSpPr>
          <p:nvPr/>
        </p:nvSpPr>
        <p:spPr bwMode="auto">
          <a:xfrm>
            <a:off x="684213" y="1325081"/>
            <a:ext cx="7416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buFontTx/>
              <a:buNone/>
            </a:pPr>
            <a:r>
              <a:rPr lang="pt-BR" altLang="pt-BR" sz="1600" dirty="0">
                <a:latin typeface="Tahoma" panose="020B0604030504040204" pitchFamily="34" charset="0"/>
              </a:rPr>
              <a:t>Usualmente a avaliação de uma classificação é feita através de índices globais (exatidão global, </a:t>
            </a:r>
            <a:r>
              <a:rPr lang="pt-BR" altLang="pt-BR" sz="1600" dirty="0" err="1">
                <a:latin typeface="Tahoma" panose="020B0604030504040204" pitchFamily="34" charset="0"/>
              </a:rPr>
              <a:t>kappa</a:t>
            </a:r>
            <a:r>
              <a:rPr lang="pt-BR" altLang="pt-BR" sz="1600" dirty="0">
                <a:latin typeface="Tahoma" panose="020B0604030504040204" pitchFamily="34" charset="0"/>
              </a:rPr>
              <a:t>, tau, </a:t>
            </a:r>
            <a:r>
              <a:rPr lang="pt-BR" altLang="pt-BR" sz="1600" dirty="0" err="1">
                <a:latin typeface="Tahoma" panose="020B0604030504040204" pitchFamily="34" charset="0"/>
              </a:rPr>
              <a:t>etc</a:t>
            </a:r>
            <a:r>
              <a:rPr lang="pt-BR" altLang="pt-BR" sz="1600" dirty="0">
                <a:latin typeface="Tahoma" panose="020B0604030504040204" pitchFamily="34" charset="0"/>
              </a:rPr>
              <a:t>) que refletem uma condição geral de acertos e erros mas podem esconder defeitos e qualidades locais</a:t>
            </a:r>
          </a:p>
          <a:p>
            <a:pPr eaLnBrk="1" hangingPunct="1">
              <a:lnSpc>
                <a:spcPct val="150000"/>
              </a:lnSpc>
              <a:spcBef>
                <a:spcPct val="0"/>
              </a:spcBef>
              <a:buFontTx/>
              <a:buNone/>
            </a:pPr>
            <a:r>
              <a:rPr lang="pt-BR" altLang="pt-BR" sz="1600" dirty="0">
                <a:latin typeface="Tahoma" panose="020B0604030504040204" pitchFamily="34" charset="0"/>
              </a:rPr>
              <a:t>As incertezas oriundas da classificação são quase sempre ignoradas durante o processo de avaliação de um mapa temático</a:t>
            </a:r>
          </a:p>
          <a:p>
            <a:pPr eaLnBrk="1" hangingPunct="1">
              <a:lnSpc>
                <a:spcPct val="150000"/>
              </a:lnSpc>
              <a:spcBef>
                <a:spcPct val="0"/>
              </a:spcBef>
              <a:buFontTx/>
              <a:buNone/>
            </a:pPr>
            <a:endParaRPr lang="pt-BR" altLang="pt-BR" sz="1600" dirty="0">
              <a:latin typeface="Tahoma" panose="020B0604030504040204" pitchFamily="34" charset="0"/>
            </a:endParaRPr>
          </a:p>
          <a:p>
            <a:pPr eaLnBrk="1" hangingPunct="1">
              <a:lnSpc>
                <a:spcPct val="150000"/>
              </a:lnSpc>
              <a:spcBef>
                <a:spcPct val="0"/>
              </a:spcBef>
              <a:buFontTx/>
              <a:buNone/>
            </a:pPr>
            <a:r>
              <a:rPr lang="pt-BR" altLang="pt-BR" sz="1600" dirty="0">
                <a:latin typeface="Tahoma" panose="020B0604030504040204" pitchFamily="34" charset="0"/>
              </a:rPr>
              <a:t>Mas como avaliar as incertezas espacialmente distribuídas?</a:t>
            </a:r>
          </a:p>
          <a:p>
            <a:pPr eaLnBrk="1" hangingPunct="1">
              <a:lnSpc>
                <a:spcPct val="150000"/>
              </a:lnSpc>
              <a:spcBef>
                <a:spcPct val="0"/>
              </a:spcBef>
            </a:pPr>
            <a:r>
              <a:rPr lang="pt-BR" altLang="pt-BR" sz="1600" dirty="0">
                <a:latin typeface="Tahoma" panose="020B0604030504040204" pitchFamily="34" charset="0"/>
              </a:rPr>
              <a:t>Definição explícita das incertezas do classificador: através da comparação das regras de decisão que levaram a escolha de uma dentre as várias classes possíveis (rotulação </a:t>
            </a:r>
            <a:r>
              <a:rPr lang="pt-BR" altLang="pt-BR" sz="1600" i="1" dirty="0">
                <a:latin typeface="Tahoma" panose="020B0604030504040204" pitchFamily="34" charset="0"/>
              </a:rPr>
              <a:t>soft</a:t>
            </a:r>
            <a:r>
              <a:rPr lang="pt-BR" altLang="pt-BR" sz="1600" dirty="0">
                <a:latin typeface="Tahoma" panose="020B0604030504040204" pitchFamily="34" charset="0"/>
              </a:rPr>
              <a:t>)</a:t>
            </a:r>
          </a:p>
          <a:p>
            <a:pPr eaLnBrk="1" hangingPunct="1">
              <a:lnSpc>
                <a:spcPct val="150000"/>
              </a:lnSpc>
              <a:spcBef>
                <a:spcPct val="0"/>
              </a:spcBef>
            </a:pPr>
            <a:r>
              <a:rPr lang="pt-BR" altLang="pt-BR" sz="1600" dirty="0">
                <a:latin typeface="Tahoma" panose="020B0604030504040204" pitchFamily="34" charset="0"/>
              </a:rPr>
              <a:t>Simulação Monte Carlo (quando não se tem acesso às regras de decisão): através da replicação do processo de classificação, a partir de diferentes amostras, gerando muitos mapas possíveis e contabilizando a frequência com que cada classe ocorreu nas diversas simulações</a:t>
            </a:r>
          </a:p>
          <a:p>
            <a:pPr marL="0" indent="0" defTabSz="268288" eaLnBrk="1" hangingPunct="1">
              <a:lnSpc>
                <a:spcPct val="150000"/>
              </a:lnSpc>
              <a:spcBef>
                <a:spcPct val="0"/>
              </a:spcBef>
              <a:buNone/>
            </a:pPr>
            <a:r>
              <a:rPr lang="pt-BR" altLang="pt-BR" sz="1600" dirty="0">
                <a:latin typeface="Tahoma" panose="020B0604030504040204" pitchFamily="34" charset="0"/>
              </a:rPr>
              <a:t>   Esta abordagem é semelhante a feita pelo classificador </a:t>
            </a:r>
            <a:r>
              <a:rPr lang="pt-BR" altLang="pt-BR" sz="1600" i="1" dirty="0" err="1">
                <a:latin typeface="Tahoma" panose="020B0604030504040204" pitchFamily="34" charset="0"/>
              </a:rPr>
              <a:t>Random</a:t>
            </a:r>
            <a:r>
              <a:rPr lang="pt-BR" altLang="pt-BR" sz="1600" i="1" dirty="0">
                <a:latin typeface="Tahoma" panose="020B0604030504040204" pitchFamily="34" charset="0"/>
              </a:rPr>
              <a:t> Forest</a:t>
            </a:r>
          </a:p>
        </p:txBody>
      </p:sp>
      <p:sp>
        <p:nvSpPr>
          <p:cNvPr id="2" name="Espaço Reservado para Número de Slide 1"/>
          <p:cNvSpPr>
            <a:spLocks noGrp="1"/>
          </p:cNvSpPr>
          <p:nvPr>
            <p:ph type="sldNum" sz="quarter" idx="12"/>
          </p:nvPr>
        </p:nvSpPr>
        <p:spPr/>
        <p:txBody>
          <a:bodyPr/>
          <a:lstStyle/>
          <a:p>
            <a:pPr>
              <a:defRPr/>
            </a:pPr>
            <a:fld id="{BA82F4E7-64C8-449B-91A3-87202709B0C9}" type="slidenum">
              <a:rPr lang="pt-BR"/>
              <a:pPr>
                <a:defRPr/>
              </a:pPr>
              <a:t>64</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Medidas de Incerteza</a:t>
            </a:r>
          </a:p>
        </p:txBody>
      </p:sp>
      <p:sp>
        <p:nvSpPr>
          <p:cNvPr id="42004" name="Text Box 68"/>
          <p:cNvSpPr txBox="1">
            <a:spLocks noChangeArrowheads="1"/>
          </p:cNvSpPr>
          <p:nvPr/>
        </p:nvSpPr>
        <p:spPr bwMode="auto">
          <a:xfrm>
            <a:off x="323981" y="1268760"/>
            <a:ext cx="85459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355600" indent="-355600" eaLnBrk="1" hangingPunct="1">
              <a:lnSpc>
                <a:spcPct val="150000"/>
              </a:lnSpc>
              <a:spcBef>
                <a:spcPct val="0"/>
              </a:spcBef>
              <a:buNone/>
            </a:pPr>
            <a:r>
              <a:rPr lang="pt-BR" altLang="pt-BR" sz="1600" dirty="0">
                <a:latin typeface="Tahoma" panose="020B0604030504040204" pitchFamily="34" charset="0"/>
              </a:rPr>
              <a:t>Considerando um elemento </a:t>
            </a:r>
            <a:r>
              <a:rPr lang="pt-BR" altLang="pt-BR" sz="1600" i="1" dirty="0">
                <a:latin typeface="Times New Roman" panose="02020603050405020304" pitchFamily="18" charset="0"/>
                <a:cs typeface="Times New Roman" panose="02020603050405020304" pitchFamily="18" charset="0"/>
              </a:rPr>
              <a:t>w</a:t>
            </a:r>
            <a:r>
              <a:rPr lang="pt-BR" altLang="pt-BR" sz="1600" dirty="0">
                <a:latin typeface="Tahoma" panose="020B0604030504040204" pitchFamily="34" charset="0"/>
              </a:rPr>
              <a:t> que pode ser atribuído a classe </a:t>
            </a:r>
            <a:r>
              <a:rPr lang="pt-BR" altLang="pt-BR" sz="1600" i="1" dirty="0">
                <a:latin typeface="Times New Roman" panose="02020603050405020304" pitchFamily="18" charset="0"/>
                <a:cs typeface="Times New Roman" panose="02020603050405020304" pitchFamily="18" charset="0"/>
              </a:rPr>
              <a:t>K</a:t>
            </a:r>
            <a:r>
              <a:rPr lang="pt-BR" altLang="pt-BR" sz="1600" i="1" baseline="-25000" dirty="0">
                <a:latin typeface="Times New Roman" panose="02020603050405020304" pitchFamily="18" charset="0"/>
                <a:cs typeface="Times New Roman" panose="02020603050405020304" pitchFamily="18" charset="0"/>
              </a:rPr>
              <a:t>i</a:t>
            </a:r>
            <a:r>
              <a:rPr lang="pt-BR" altLang="pt-BR" sz="1600" dirty="0">
                <a:latin typeface="Tahoma" panose="020B0604030504040204" pitchFamily="34" charset="0"/>
              </a:rPr>
              <a:t> dentre as </a:t>
            </a:r>
            <a:r>
              <a:rPr lang="pt-BR" altLang="pt-BR" sz="1600" i="1" dirty="0">
                <a:latin typeface="Times New Roman" panose="02020603050405020304" pitchFamily="18" charset="0"/>
                <a:cs typeface="Times New Roman" panose="02020603050405020304" pitchFamily="18" charset="0"/>
              </a:rPr>
              <a:t>C</a:t>
            </a:r>
            <a:r>
              <a:rPr lang="pt-BR" altLang="pt-BR" sz="1600" dirty="0">
                <a:latin typeface="Tahoma" panose="020B0604030504040204" pitchFamily="34" charset="0"/>
              </a:rPr>
              <a:t> classes possíveis, podemos utilizar as seguintes medidas para representar a incerteza desta atribuição:</a:t>
            </a:r>
          </a:p>
          <a:p>
            <a:pPr marL="355600" indent="-355600" eaLnBrk="1" hangingPunct="1">
              <a:lnSpc>
                <a:spcPct val="150000"/>
              </a:lnSpc>
              <a:spcBef>
                <a:spcPct val="0"/>
              </a:spcBef>
              <a:buNone/>
            </a:pPr>
            <a:r>
              <a:rPr lang="pt-BR" altLang="pt-BR" sz="1600" dirty="0">
                <a:latin typeface="Tahoma" panose="020B0604030504040204" pitchFamily="34" charset="0"/>
              </a:rPr>
              <a:t>Baseando-se na </a:t>
            </a:r>
            <a:r>
              <a:rPr lang="pt-BR" altLang="pt-BR" sz="1600" dirty="0">
                <a:solidFill>
                  <a:srgbClr val="FF0000"/>
                </a:solidFill>
                <a:latin typeface="Tahoma" panose="020B0604030504040204" pitchFamily="34" charset="0"/>
              </a:rPr>
              <a:t>função de probabilidade</a:t>
            </a:r>
            <a:r>
              <a:rPr lang="pt-BR" altLang="pt-BR" sz="1600" dirty="0">
                <a:latin typeface="Tahoma" panose="020B0604030504040204" pitchFamily="34" charset="0"/>
              </a:rPr>
              <a:t> (ou proporção)</a:t>
            </a:r>
          </a:p>
        </p:txBody>
      </p:sp>
      <p:sp>
        <p:nvSpPr>
          <p:cNvPr id="2" name="Espaço Reservado para Número de Slide 1"/>
          <p:cNvSpPr>
            <a:spLocks noGrp="1"/>
          </p:cNvSpPr>
          <p:nvPr>
            <p:ph type="sldNum" sz="quarter" idx="12"/>
          </p:nvPr>
        </p:nvSpPr>
        <p:spPr/>
        <p:txBody>
          <a:bodyPr/>
          <a:lstStyle/>
          <a:p>
            <a:pPr>
              <a:defRPr/>
            </a:pPr>
            <a:fld id="{2DFE4141-C001-440A-9F02-318BA0137E94}" type="slidenum">
              <a:rPr lang="pt-BR"/>
              <a:pPr>
                <a:defRPr/>
              </a:pPr>
              <a:t>65</a:t>
            </a:fld>
            <a:endParaRPr lang="pt-BR"/>
          </a:p>
        </p:txBody>
      </p:sp>
      <mc:AlternateContent xmlns:mc="http://schemas.openxmlformats.org/markup-compatibility/2006" xmlns:a14="http://schemas.microsoft.com/office/drawing/2010/main">
        <mc:Choice Requires="a14">
          <p:sp>
            <p:nvSpPr>
              <p:cNvPr id="25" name="Text Box 68"/>
              <p:cNvSpPr txBox="1">
                <a:spLocks noChangeArrowheads="1"/>
              </p:cNvSpPr>
              <p:nvPr/>
            </p:nvSpPr>
            <p:spPr bwMode="auto">
              <a:xfrm>
                <a:off x="305010" y="4275286"/>
                <a:ext cx="7416407" cy="7496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pPr>
                <a:r>
                  <a:rPr lang="pt-BR" altLang="pt-BR" sz="1400" dirty="0">
                    <a:solidFill>
                      <a:srgbClr val="FF0000"/>
                    </a:solidFill>
                    <a:latin typeface="Tahoma" panose="020B0604030504040204" pitchFamily="34" charset="0"/>
                  </a:rPr>
                  <a:t>Razão de Incerteza  </a:t>
                </a:r>
                <a14:m>
                  <m:oMath xmlns:m="http://schemas.openxmlformats.org/officeDocument/2006/math">
                    <m:r>
                      <a:rPr lang="pt-BR" sz="1400" b="0" i="0" smtClean="0">
                        <a:solidFill>
                          <a:srgbClr val="000000"/>
                        </a:solidFill>
                        <a:latin typeface="Cambria Math" panose="02040503050406030204" pitchFamily="18" charset="0"/>
                      </a:rPr>
                      <m:t> </m:t>
                    </m:r>
                    <m:r>
                      <a:rPr lang="pt-BR" sz="1400" i="1">
                        <a:solidFill>
                          <a:srgbClr val="000000"/>
                        </a:solidFill>
                        <a:latin typeface="Cambria Math" panose="02040503050406030204" pitchFamily="18" charset="0"/>
                      </a:rPr>
                      <m:t>𝑅𝐼</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)=1−</m:t>
                    </m:r>
                    <m:f>
                      <m:fPr>
                        <m:ctrlPr>
                          <a:rPr lang="pt-BR" sz="1400" i="1">
                            <a:solidFill>
                              <a:srgbClr val="000000"/>
                            </a:solidFill>
                            <a:latin typeface="Cambria Math" panose="02040503050406030204" pitchFamily="18" charset="0"/>
                          </a:rPr>
                        </m:ctrlPr>
                      </m:fPr>
                      <m:num>
                        <m:func>
                          <m:funcPr>
                            <m:ctrlPr>
                              <a:rPr lang="pt-BR" sz="1400" i="1">
                                <a:solidFill>
                                  <a:srgbClr val="000000"/>
                                </a:solidFill>
                                <a:latin typeface="Cambria Math" panose="02040503050406030204" pitchFamily="18" charset="0"/>
                              </a:rPr>
                            </m:ctrlPr>
                          </m:funcPr>
                          <m:fName>
                            <m:r>
                              <m:rPr>
                                <m:sty m:val="p"/>
                              </m:rPr>
                              <a:rPr lang="pt-BR" sz="1400">
                                <a:solidFill>
                                  <a:srgbClr val="000000"/>
                                </a:solidFill>
                                <a:latin typeface="Cambria Math" panose="02040503050406030204" pitchFamily="18" charset="0"/>
                              </a:rPr>
                              <m:t>max</m:t>
                            </m:r>
                          </m:fName>
                          <m:e>
                            <m:d>
                              <m:dPr>
                                <m:begChr m:val="["/>
                                <m:endChr m:val="]"/>
                                <m:ctrlPr>
                                  <a:rPr lang="pt-BR" sz="1400" i="1">
                                    <a:solidFill>
                                      <a:srgbClr val="000000"/>
                                    </a:solidFill>
                                    <a:latin typeface="Cambria Math" panose="02040503050406030204" pitchFamily="18" charset="0"/>
                                  </a:rPr>
                                </m:ctrlPr>
                              </m:dPr>
                              <m:e>
                                <m:r>
                                  <a:rPr lang="pt-BR" sz="1400" i="1">
                                    <a:solidFill>
                                      <a:srgbClr val="000000"/>
                                    </a:solidFill>
                                    <a:latin typeface="Cambria Math" panose="02040503050406030204" pitchFamily="18" charset="0"/>
                                  </a:rPr>
                                  <m:t>𝑃</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𝑖</m:t>
                                    </m:r>
                                  </m:sub>
                                </m:sSub>
                                <m:r>
                                  <a:rPr lang="pt-BR" sz="1400" i="1">
                                    <a:solidFill>
                                      <a:srgbClr val="000000"/>
                                    </a:solidFill>
                                    <a:latin typeface="Cambria Math" panose="02040503050406030204" pitchFamily="18" charset="0"/>
                                  </a:rPr>
                                  <m:t>)</m:t>
                                </m:r>
                              </m:e>
                            </m:d>
                          </m:e>
                        </m:func>
                        <m:r>
                          <a:rPr lang="pt-BR" sz="1400" i="1">
                            <a:solidFill>
                              <a:srgbClr val="000000"/>
                            </a:solidFill>
                            <a:latin typeface="Cambria Math" panose="02040503050406030204" pitchFamily="18" charset="0"/>
                          </a:rPr>
                          <m:t>−</m:t>
                        </m:r>
                        <m:f>
                          <m:fPr>
                            <m:ctrlPr>
                              <a:rPr lang="pt-BR" sz="1400" i="1">
                                <a:solidFill>
                                  <a:srgbClr val="000000"/>
                                </a:solidFill>
                                <a:latin typeface="Cambria Math" panose="02040503050406030204" pitchFamily="18" charset="0"/>
                              </a:rPr>
                            </m:ctrlPr>
                          </m:fPr>
                          <m:num>
                            <m:r>
                              <a:rPr lang="pt-BR" sz="1400" i="1">
                                <a:solidFill>
                                  <a:srgbClr val="000000"/>
                                </a:solidFill>
                                <a:latin typeface="Cambria Math" panose="02040503050406030204" pitchFamily="18" charset="0"/>
                              </a:rPr>
                              <m:t>1</m:t>
                            </m:r>
                          </m:num>
                          <m:den>
                            <m:r>
                              <a:rPr lang="pt-BR" sz="1400" i="1">
                                <a:solidFill>
                                  <a:srgbClr val="000000"/>
                                </a:solidFill>
                                <a:latin typeface="Cambria Math" panose="02040503050406030204" pitchFamily="18" charset="0"/>
                              </a:rPr>
                              <m:t>𝐶</m:t>
                            </m:r>
                          </m:den>
                        </m:f>
                      </m:num>
                      <m:den>
                        <m:r>
                          <a:rPr lang="pt-BR" sz="1400" i="1">
                            <a:solidFill>
                              <a:srgbClr val="000000"/>
                            </a:solidFill>
                            <a:latin typeface="Cambria Math" panose="02040503050406030204" pitchFamily="18" charset="0"/>
                          </a:rPr>
                          <m:t>1−</m:t>
                        </m:r>
                        <m:f>
                          <m:fPr>
                            <m:ctrlPr>
                              <a:rPr lang="pt-BR" sz="1400" i="1">
                                <a:solidFill>
                                  <a:srgbClr val="000000"/>
                                </a:solidFill>
                                <a:latin typeface="Cambria Math" panose="02040503050406030204" pitchFamily="18" charset="0"/>
                              </a:rPr>
                            </m:ctrlPr>
                          </m:fPr>
                          <m:num>
                            <m:r>
                              <a:rPr lang="pt-BR" sz="1400" i="1">
                                <a:solidFill>
                                  <a:srgbClr val="000000"/>
                                </a:solidFill>
                                <a:latin typeface="Cambria Math" panose="02040503050406030204" pitchFamily="18" charset="0"/>
                              </a:rPr>
                              <m:t>1</m:t>
                            </m:r>
                          </m:num>
                          <m:den>
                            <m:r>
                              <a:rPr lang="pt-BR" sz="1400" i="1">
                                <a:solidFill>
                                  <a:srgbClr val="000000"/>
                                </a:solidFill>
                                <a:latin typeface="Cambria Math" panose="02040503050406030204" pitchFamily="18" charset="0"/>
                              </a:rPr>
                              <m:t>𝐶</m:t>
                            </m:r>
                          </m:den>
                        </m:f>
                      </m:den>
                    </m:f>
                  </m:oMath>
                </a14:m>
                <a:r>
                  <a:rPr lang="pt-BR" altLang="pt-BR" sz="1400" dirty="0">
                    <a:solidFill>
                      <a:srgbClr val="FF0000"/>
                    </a:solidFill>
                    <a:latin typeface="Tahoma" panose="020B0604030504040204" pitchFamily="34" charset="0"/>
                  </a:rPr>
                  <a:t>    </a:t>
                </a:r>
                <a14:m>
                  <m:oMath xmlns:m="http://schemas.openxmlformats.org/officeDocument/2006/math">
                    <m:r>
                      <a:rPr lang="pt-BR" sz="1400" i="1">
                        <a:solidFill>
                          <a:srgbClr val="000000"/>
                        </a:solidFill>
                        <a:latin typeface="Cambria Math" panose="02040503050406030204" pitchFamily="18" charset="0"/>
                      </a:rPr>
                      <m:t>0≤</m:t>
                    </m:r>
                    <m:r>
                      <a:rPr lang="pt-BR" sz="1400" i="1">
                        <a:solidFill>
                          <a:srgbClr val="000000"/>
                        </a:solidFill>
                        <a:latin typeface="Cambria Math" panose="02040503050406030204" pitchFamily="18" charset="0"/>
                      </a:rPr>
                      <m:t>𝑅𝐼</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)≤1</m:t>
                    </m:r>
                  </m:oMath>
                </a14:m>
                <a:endParaRPr lang="pt-BR" sz="1400" dirty="0"/>
              </a:p>
            </p:txBody>
          </p:sp>
        </mc:Choice>
        <mc:Fallback xmlns="">
          <p:sp>
            <p:nvSpPr>
              <p:cNvPr id="25" name="Text Box 68"/>
              <p:cNvSpPr txBox="1">
                <a:spLocks noRot="1" noChangeAspect="1" noMove="1" noResize="1" noEditPoints="1" noAdjustHandles="1" noChangeArrowheads="1" noChangeShapeType="1" noTextEdit="1"/>
              </p:cNvSpPr>
              <p:nvPr/>
            </p:nvSpPr>
            <p:spPr bwMode="auto">
              <a:xfrm>
                <a:off x="305010" y="4275286"/>
                <a:ext cx="7416407" cy="749692"/>
              </a:xfrm>
              <a:prstGeom prst="rect">
                <a:avLst/>
              </a:prstGeom>
              <a:blipFill>
                <a:blip r:embed="rId2"/>
                <a:stretch>
                  <a:fillRect l="-2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7" name="Text Box 68"/>
              <p:cNvSpPr txBox="1">
                <a:spLocks noChangeArrowheads="1"/>
              </p:cNvSpPr>
              <p:nvPr/>
            </p:nvSpPr>
            <p:spPr bwMode="auto">
              <a:xfrm>
                <a:off x="305010" y="2888401"/>
                <a:ext cx="8767808" cy="3965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pPr>
                <a:r>
                  <a:rPr lang="pt-BR" altLang="pt-BR" sz="1400" dirty="0">
                    <a:solidFill>
                      <a:srgbClr val="FF0000"/>
                    </a:solidFill>
                    <a:latin typeface="Tahoma" panose="020B0604030504040204" pitchFamily="34" charset="0"/>
                  </a:rPr>
                  <a:t>Entropia de Shannon  </a:t>
                </a:r>
                <a14:m>
                  <m:oMath xmlns:m="http://schemas.openxmlformats.org/officeDocument/2006/math">
                    <m:r>
                      <a:rPr lang="pt-BR" sz="1400" i="1">
                        <a:solidFill>
                          <a:srgbClr val="000000"/>
                        </a:solidFill>
                        <a:latin typeface="Cambria Math" panose="02040503050406030204" pitchFamily="18" charset="0"/>
                      </a:rPr>
                      <m:t>𝐻</m:t>
                    </m:r>
                    <m:d>
                      <m:dPr>
                        <m:ctrlPr>
                          <a:rPr lang="pt-BR" sz="1400" i="1">
                            <a:solidFill>
                              <a:srgbClr val="000000"/>
                            </a:solidFill>
                            <a:latin typeface="Cambria Math" panose="02040503050406030204" pitchFamily="18" charset="0"/>
                          </a:rPr>
                        </m:ctrlPr>
                      </m:dPr>
                      <m:e>
                        <m:r>
                          <a:rPr lang="pt-BR" sz="1400" i="1">
                            <a:solidFill>
                              <a:srgbClr val="000000"/>
                            </a:solidFill>
                            <a:latin typeface="Cambria Math" panose="02040503050406030204" pitchFamily="18" charset="0"/>
                          </a:rPr>
                          <m:t>𝑤</m:t>
                        </m:r>
                      </m:e>
                    </m:d>
                    <m:r>
                      <a:rPr lang="pt-BR" sz="1400" i="1">
                        <a:solidFill>
                          <a:srgbClr val="000000"/>
                        </a:solidFill>
                        <a:latin typeface="Cambria Math" panose="02040503050406030204" pitchFamily="18" charset="0"/>
                      </a:rPr>
                      <m:t>=−</m:t>
                    </m:r>
                    <m:nary>
                      <m:naryPr>
                        <m:chr m:val="∑"/>
                        <m:ctrlPr>
                          <a:rPr lang="pt-BR" sz="1400" i="1">
                            <a:solidFill>
                              <a:srgbClr val="000000"/>
                            </a:solidFill>
                            <a:latin typeface="Cambria Math" panose="02040503050406030204" pitchFamily="18" charset="0"/>
                          </a:rPr>
                        </m:ctrlPr>
                      </m:naryPr>
                      <m:sub>
                        <m:r>
                          <a:rPr lang="pt-BR" sz="1400" i="1">
                            <a:solidFill>
                              <a:srgbClr val="000000"/>
                            </a:solidFill>
                            <a:latin typeface="Cambria Math" panose="02040503050406030204" pitchFamily="18" charset="0"/>
                          </a:rPr>
                          <m:t>𝑖</m:t>
                        </m:r>
                        <m:r>
                          <a:rPr lang="pt-BR" sz="1400" i="1">
                            <a:solidFill>
                              <a:srgbClr val="000000"/>
                            </a:solidFill>
                            <a:latin typeface="Cambria Math" panose="02040503050406030204" pitchFamily="18" charset="0"/>
                          </a:rPr>
                          <m:t>=1</m:t>
                        </m:r>
                      </m:sub>
                      <m:sup>
                        <m:r>
                          <a:rPr lang="pt-BR" sz="1400" i="1">
                            <a:solidFill>
                              <a:srgbClr val="000000"/>
                            </a:solidFill>
                            <a:latin typeface="Cambria Math" panose="02040503050406030204" pitchFamily="18" charset="0"/>
                          </a:rPr>
                          <m:t>𝐶</m:t>
                        </m:r>
                      </m:sup>
                      <m:e>
                        <m:r>
                          <a:rPr lang="pt-BR" sz="1400" i="1">
                            <a:solidFill>
                              <a:srgbClr val="000000"/>
                            </a:solidFill>
                            <a:latin typeface="Cambria Math" panose="02040503050406030204" pitchFamily="18" charset="0"/>
                          </a:rPr>
                          <m:t>𝑃</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𝑖</m:t>
                            </m:r>
                          </m:sub>
                        </m:sSub>
                        <m:r>
                          <a:rPr lang="pt-BR" sz="1400" i="1">
                            <a:solidFill>
                              <a:srgbClr val="000000"/>
                            </a:solidFill>
                            <a:latin typeface="Cambria Math" panose="02040503050406030204" pitchFamily="18" charset="0"/>
                          </a:rPr>
                          <m:t>)</m:t>
                        </m:r>
                        <m:func>
                          <m:funcPr>
                            <m:ctrlPr>
                              <a:rPr lang="pt-BR" sz="1400" i="1">
                                <a:solidFill>
                                  <a:srgbClr val="000000"/>
                                </a:solidFill>
                                <a:latin typeface="Cambria Math" panose="02040503050406030204" pitchFamily="18" charset="0"/>
                              </a:rPr>
                            </m:ctrlPr>
                          </m:funcPr>
                          <m:fName>
                            <m:sSub>
                              <m:sSubPr>
                                <m:ctrlPr>
                                  <a:rPr lang="pt-BR" sz="1400" i="1">
                                    <a:solidFill>
                                      <a:srgbClr val="000000"/>
                                    </a:solidFill>
                                    <a:latin typeface="Cambria Math" panose="02040503050406030204" pitchFamily="18" charset="0"/>
                                  </a:rPr>
                                </m:ctrlPr>
                              </m:sSubPr>
                              <m:e>
                                <m:r>
                                  <m:rPr>
                                    <m:sty m:val="p"/>
                                  </m:rPr>
                                  <a:rPr lang="pt-BR" sz="1400">
                                    <a:solidFill>
                                      <a:srgbClr val="000000"/>
                                    </a:solidFill>
                                    <a:latin typeface="Cambria Math" panose="02040503050406030204" pitchFamily="18" charset="0"/>
                                  </a:rPr>
                                  <m:t>log</m:t>
                                </m:r>
                              </m:e>
                              <m:sub>
                                <m:r>
                                  <a:rPr lang="pt-BR" sz="1400" i="1">
                                    <a:solidFill>
                                      <a:srgbClr val="000000"/>
                                    </a:solidFill>
                                    <a:latin typeface="Cambria Math" panose="02040503050406030204" pitchFamily="18" charset="0"/>
                                  </a:rPr>
                                  <m:t>2</m:t>
                                </m:r>
                              </m:sub>
                            </m:sSub>
                          </m:fName>
                          <m:e>
                            <m:r>
                              <a:rPr lang="pt-BR" sz="1400" i="1">
                                <a:solidFill>
                                  <a:srgbClr val="000000"/>
                                </a:solidFill>
                                <a:latin typeface="Cambria Math" panose="02040503050406030204" pitchFamily="18" charset="0"/>
                              </a:rPr>
                              <m:t>𝑃</m:t>
                            </m:r>
                          </m:e>
                        </m:func>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𝑖</m:t>
                            </m:r>
                          </m:sub>
                        </m:sSub>
                        <m:r>
                          <a:rPr lang="pt-BR" sz="1400" i="1">
                            <a:solidFill>
                              <a:srgbClr val="000000"/>
                            </a:solidFill>
                            <a:latin typeface="Cambria Math" panose="02040503050406030204" pitchFamily="18" charset="0"/>
                          </a:rPr>
                          <m:t>)</m:t>
                        </m:r>
                      </m:e>
                    </m:nary>
                  </m:oMath>
                </a14:m>
                <a:r>
                  <a:rPr lang="pt-BR" altLang="pt-BR" sz="1200" dirty="0">
                    <a:solidFill>
                      <a:srgbClr val="FF0000"/>
                    </a:solidFill>
                    <a:latin typeface="Tahoma" panose="020B0604030504040204" pitchFamily="34" charset="0"/>
                  </a:rPr>
                  <a:t>    </a:t>
                </a:r>
                <a14:m>
                  <m:oMath xmlns:m="http://schemas.openxmlformats.org/officeDocument/2006/math">
                    <m:r>
                      <a:rPr lang="pt-BR" sz="1400" i="1">
                        <a:solidFill>
                          <a:srgbClr val="000000"/>
                        </a:solidFill>
                        <a:latin typeface="Cambria Math" panose="02040503050406030204" pitchFamily="18" charset="0"/>
                      </a:rPr>
                      <m:t>0≤</m:t>
                    </m:r>
                    <m:r>
                      <a:rPr lang="pt-BR" sz="1400" i="1">
                        <a:solidFill>
                          <a:srgbClr val="000000"/>
                        </a:solidFill>
                        <a:latin typeface="Cambria Math" panose="02040503050406030204" pitchFamily="18" charset="0"/>
                      </a:rPr>
                      <m:t>𝐻</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func>
                      <m:funcPr>
                        <m:ctrlPr>
                          <a:rPr lang="pt-BR" sz="1400" i="1">
                            <a:solidFill>
                              <a:srgbClr val="000000"/>
                            </a:solidFill>
                            <a:latin typeface="Cambria Math" panose="02040503050406030204" pitchFamily="18" charset="0"/>
                          </a:rPr>
                        </m:ctrlPr>
                      </m:funcPr>
                      <m:fName>
                        <m:sSub>
                          <m:sSubPr>
                            <m:ctrlPr>
                              <a:rPr lang="pt-BR" sz="1400" i="1">
                                <a:solidFill>
                                  <a:srgbClr val="000000"/>
                                </a:solidFill>
                                <a:latin typeface="Cambria Math" panose="02040503050406030204" pitchFamily="18" charset="0"/>
                              </a:rPr>
                            </m:ctrlPr>
                          </m:sSubPr>
                          <m:e>
                            <m:r>
                              <m:rPr>
                                <m:sty m:val="p"/>
                              </m:rPr>
                              <a:rPr lang="pt-BR" sz="1400">
                                <a:solidFill>
                                  <a:srgbClr val="000000"/>
                                </a:solidFill>
                                <a:latin typeface="Cambria Math" panose="02040503050406030204" pitchFamily="18" charset="0"/>
                              </a:rPr>
                              <m:t>log</m:t>
                            </m:r>
                          </m:e>
                          <m:sub>
                            <m:r>
                              <a:rPr lang="pt-BR" sz="1400" i="1">
                                <a:solidFill>
                                  <a:srgbClr val="000000"/>
                                </a:solidFill>
                                <a:latin typeface="Cambria Math" panose="02040503050406030204" pitchFamily="18" charset="0"/>
                              </a:rPr>
                              <m:t>2</m:t>
                            </m:r>
                          </m:sub>
                        </m:sSub>
                      </m:fName>
                      <m:e>
                        <m:r>
                          <a:rPr lang="pt-BR" sz="1400" i="1">
                            <a:solidFill>
                              <a:srgbClr val="000000"/>
                            </a:solidFill>
                            <a:latin typeface="Cambria Math" panose="02040503050406030204" pitchFamily="18" charset="0"/>
                          </a:rPr>
                          <m:t>𝐶</m:t>
                        </m:r>
                      </m:e>
                    </m:func>
                  </m:oMath>
                </a14:m>
                <a:r>
                  <a:rPr lang="pt-BR" altLang="pt-BR" sz="1200" dirty="0">
                    <a:solidFill>
                      <a:srgbClr val="FF0000"/>
                    </a:solidFill>
                    <a:latin typeface="Tahoma" panose="020B0604030504040204" pitchFamily="34" charset="0"/>
                  </a:rPr>
                  <a:t>  </a:t>
                </a:r>
                <a:r>
                  <a:rPr lang="pt-BR" altLang="pt-BR" sz="1050" dirty="0">
                    <a:latin typeface="Tahoma" panose="020B0604030504040204" pitchFamily="34" charset="0"/>
                  </a:rPr>
                  <a:t>(o log pode ter outras bases)</a:t>
                </a:r>
                <a:endParaRPr lang="pt-BR" sz="1050" dirty="0">
                  <a:latin typeface="Tahoma" panose="020B0604030504040204" pitchFamily="34" charset="0"/>
                </a:endParaRPr>
              </a:p>
            </p:txBody>
          </p:sp>
        </mc:Choice>
        <mc:Fallback xmlns="">
          <p:sp>
            <p:nvSpPr>
              <p:cNvPr id="27" name="Text Box 68"/>
              <p:cNvSpPr txBox="1">
                <a:spLocks noRot="1" noChangeAspect="1" noMove="1" noResize="1" noEditPoints="1" noAdjustHandles="1" noChangeArrowheads="1" noChangeShapeType="1" noTextEdit="1"/>
              </p:cNvSpPr>
              <p:nvPr/>
            </p:nvSpPr>
            <p:spPr bwMode="auto">
              <a:xfrm>
                <a:off x="305010" y="2888401"/>
                <a:ext cx="8767808" cy="396583"/>
              </a:xfrm>
              <a:prstGeom prst="rect">
                <a:avLst/>
              </a:prstGeom>
              <a:blipFill>
                <a:blip r:embed="rId3"/>
                <a:stretch>
                  <a:fillRect l="-209" t="-56923" b="-124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Text Box 68"/>
              <p:cNvSpPr txBox="1">
                <a:spLocks noChangeArrowheads="1"/>
              </p:cNvSpPr>
              <p:nvPr/>
            </p:nvSpPr>
            <p:spPr bwMode="auto">
              <a:xfrm>
                <a:off x="305010" y="5263841"/>
                <a:ext cx="8767808" cy="3781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pPr>
                <a:r>
                  <a:rPr lang="pt-BR" altLang="pt-BR" sz="1400" dirty="0">
                    <a:solidFill>
                      <a:srgbClr val="FF0000"/>
                    </a:solidFill>
                    <a:latin typeface="Tahoma" panose="020B0604030504040204" pitchFamily="34" charset="0"/>
                  </a:rPr>
                  <a:t>Complementar da Probabilidade Máxima   </a:t>
                </a:r>
                <a14:m>
                  <m:oMath xmlns:m="http://schemas.openxmlformats.org/officeDocument/2006/math">
                    <m:r>
                      <a:rPr lang="pt-BR" sz="1400" i="1">
                        <a:solidFill>
                          <a:srgbClr val="000000"/>
                        </a:solidFill>
                        <a:latin typeface="Cambria Math" panose="02040503050406030204" pitchFamily="18" charset="0"/>
                      </a:rPr>
                      <m:t>𝐶𝑚𝑎𝑥</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)=1−</m:t>
                    </m:r>
                    <m:func>
                      <m:funcPr>
                        <m:ctrlPr>
                          <a:rPr lang="pt-BR" sz="1400" i="1">
                            <a:solidFill>
                              <a:srgbClr val="000000"/>
                            </a:solidFill>
                            <a:latin typeface="Cambria Math" panose="02040503050406030204" pitchFamily="18" charset="0"/>
                          </a:rPr>
                        </m:ctrlPr>
                      </m:funcPr>
                      <m:fName>
                        <m:r>
                          <m:rPr>
                            <m:sty m:val="p"/>
                          </m:rPr>
                          <a:rPr lang="pt-BR" sz="1400">
                            <a:solidFill>
                              <a:srgbClr val="000000"/>
                            </a:solidFill>
                            <a:latin typeface="Cambria Math" panose="02040503050406030204" pitchFamily="18" charset="0"/>
                          </a:rPr>
                          <m:t>max</m:t>
                        </m:r>
                      </m:fName>
                      <m:e>
                        <m:d>
                          <m:dPr>
                            <m:begChr m:val="["/>
                            <m:endChr m:val="]"/>
                            <m:ctrlPr>
                              <a:rPr lang="pt-BR" sz="1400" i="1">
                                <a:solidFill>
                                  <a:srgbClr val="000000"/>
                                </a:solidFill>
                                <a:latin typeface="Cambria Math" panose="02040503050406030204" pitchFamily="18" charset="0"/>
                              </a:rPr>
                            </m:ctrlPr>
                          </m:dPr>
                          <m:e>
                            <m:r>
                              <a:rPr lang="pt-BR" sz="1400" i="1">
                                <a:solidFill>
                                  <a:srgbClr val="000000"/>
                                </a:solidFill>
                                <a:latin typeface="Cambria Math" panose="02040503050406030204" pitchFamily="18" charset="0"/>
                              </a:rPr>
                              <m:t>𝑃</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𝑖</m:t>
                                </m:r>
                              </m:sub>
                            </m:sSub>
                            <m:r>
                              <a:rPr lang="pt-BR" sz="1400" i="1">
                                <a:solidFill>
                                  <a:srgbClr val="000000"/>
                                </a:solidFill>
                                <a:latin typeface="Cambria Math" panose="02040503050406030204" pitchFamily="18" charset="0"/>
                              </a:rPr>
                              <m:t>)</m:t>
                            </m:r>
                          </m:e>
                        </m:d>
                      </m:e>
                    </m:func>
                  </m:oMath>
                </a14:m>
                <a:r>
                  <a:rPr lang="pt-BR" sz="1400" dirty="0"/>
                  <a:t>    </a:t>
                </a:r>
                <a14:m>
                  <m:oMath xmlns:m="http://schemas.openxmlformats.org/officeDocument/2006/math">
                    <m:r>
                      <a:rPr lang="pt-BR" sz="1400" i="1">
                        <a:solidFill>
                          <a:srgbClr val="000000"/>
                        </a:solidFill>
                        <a:latin typeface="Cambria Math" panose="02040503050406030204" pitchFamily="18" charset="0"/>
                      </a:rPr>
                      <m:t>0&lt;</m:t>
                    </m:r>
                    <m:r>
                      <a:rPr lang="pt-BR" sz="1400" i="1">
                        <a:solidFill>
                          <a:srgbClr val="000000"/>
                        </a:solidFill>
                        <a:latin typeface="Cambria Math" panose="02040503050406030204" pitchFamily="18" charset="0"/>
                      </a:rPr>
                      <m:t>𝐶𝑚𝑎𝑥</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)≤1</m:t>
                    </m:r>
                  </m:oMath>
                </a14:m>
                <a:endParaRPr lang="pt-BR" sz="1400" dirty="0"/>
              </a:p>
            </p:txBody>
          </p:sp>
        </mc:Choice>
        <mc:Fallback xmlns="">
          <p:sp>
            <p:nvSpPr>
              <p:cNvPr id="32" name="Text Box 68"/>
              <p:cNvSpPr txBox="1">
                <a:spLocks noRot="1" noChangeAspect="1" noMove="1" noResize="1" noEditPoints="1" noAdjustHandles="1" noChangeArrowheads="1" noChangeShapeType="1" noTextEdit="1"/>
              </p:cNvSpPr>
              <p:nvPr/>
            </p:nvSpPr>
            <p:spPr bwMode="auto">
              <a:xfrm>
                <a:off x="305010" y="5263841"/>
                <a:ext cx="8767808" cy="378117"/>
              </a:xfrm>
              <a:prstGeom prst="rect">
                <a:avLst/>
              </a:prstGeom>
              <a:blipFill>
                <a:blip r:embed="rId4"/>
                <a:stretch>
                  <a:fillRect l="-209" b="-126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 name="Text Box 68">
                <a:extLst>
                  <a:ext uri="{FF2B5EF4-FFF2-40B4-BE49-F238E27FC236}">
                    <a16:creationId xmlns:a16="http://schemas.microsoft.com/office/drawing/2014/main" id="{6B0215F2-A020-5059-9CAF-7249EA7B228B}"/>
                  </a:ext>
                </a:extLst>
              </p:cNvPr>
              <p:cNvSpPr txBox="1">
                <a:spLocks noChangeArrowheads="1"/>
              </p:cNvSpPr>
              <p:nvPr/>
            </p:nvSpPr>
            <p:spPr bwMode="auto">
              <a:xfrm>
                <a:off x="305010" y="5880820"/>
                <a:ext cx="8945812" cy="899542"/>
              </a:xfrm>
              <a:prstGeom prst="rect">
                <a:avLst/>
              </a:prstGeom>
              <a:noFill/>
              <a:ln>
                <a:noFill/>
              </a:ln>
            </p:spPr>
            <p:txBody>
              <a:bodyPr wrap="squar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pPr>
                <a:r>
                  <a:rPr lang="pt-BR" altLang="pt-BR" sz="1400" dirty="0">
                    <a:solidFill>
                      <a:srgbClr val="FF0000"/>
                    </a:solidFill>
                    <a:latin typeface="Tahoma" panose="020B0604030504040204" pitchFamily="34" charset="0"/>
                  </a:rPr>
                  <a:t>Índice de Confusão   </a:t>
                </a:r>
                <a14:m>
                  <m:oMath xmlns:m="http://schemas.openxmlformats.org/officeDocument/2006/math">
                    <m:r>
                      <a:rPr lang="pt-BR" sz="1400" i="1">
                        <a:solidFill>
                          <a:srgbClr val="000000"/>
                        </a:solidFill>
                        <a:latin typeface="Cambria Math" panose="02040503050406030204" pitchFamily="18" charset="0"/>
                      </a:rPr>
                      <m:t>𝐼𝐶</m:t>
                    </m:r>
                    <m:d>
                      <m:dPr>
                        <m:ctrlPr>
                          <a:rPr lang="pt-BR" sz="1400" i="1">
                            <a:solidFill>
                              <a:srgbClr val="000000"/>
                            </a:solidFill>
                            <a:latin typeface="Cambria Math" panose="02040503050406030204" pitchFamily="18" charset="0"/>
                          </a:rPr>
                        </m:ctrlPr>
                      </m:dPr>
                      <m:e>
                        <m:r>
                          <a:rPr lang="pt-BR" sz="1400" i="1">
                            <a:solidFill>
                              <a:srgbClr val="000000"/>
                            </a:solidFill>
                            <a:latin typeface="Cambria Math" panose="02040503050406030204" pitchFamily="18" charset="0"/>
                          </a:rPr>
                          <m:t>𝑤</m:t>
                        </m:r>
                      </m:e>
                    </m:d>
                    <m:r>
                      <a:rPr lang="pt-BR" sz="1400" i="1">
                        <a:solidFill>
                          <a:srgbClr val="000000"/>
                        </a:solidFill>
                        <a:latin typeface="Cambria Math" panose="02040503050406030204" pitchFamily="18" charset="0"/>
                      </a:rPr>
                      <m:t>=</m:t>
                    </m:r>
                    <m:f>
                      <m:fPr>
                        <m:ctrlPr>
                          <a:rPr lang="pt-BR" sz="1400" i="1">
                            <a:solidFill>
                              <a:srgbClr val="000000"/>
                            </a:solidFill>
                            <a:latin typeface="Cambria Math" panose="02040503050406030204" pitchFamily="18" charset="0"/>
                          </a:rPr>
                        </m:ctrlPr>
                      </m:fPr>
                      <m:num>
                        <m:r>
                          <a:rPr lang="pt-BR" sz="1400" i="1">
                            <a:solidFill>
                              <a:srgbClr val="000000"/>
                            </a:solidFill>
                            <a:latin typeface="Cambria Math" panose="02040503050406030204" pitchFamily="18" charset="0"/>
                          </a:rPr>
                          <m:t>𝑃</m:t>
                        </m:r>
                        <m:d>
                          <m:dPr>
                            <m:ctrlPr>
                              <a:rPr lang="pt-BR" sz="1400" i="1">
                                <a:solidFill>
                                  <a:srgbClr val="000000"/>
                                </a:solidFill>
                                <a:latin typeface="Cambria Math" panose="02040503050406030204" pitchFamily="18" charset="0"/>
                              </a:rPr>
                            </m:ctrlPr>
                          </m:dPr>
                          <m:e>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2</m:t>
                                </m:r>
                              </m:sub>
                            </m:sSub>
                          </m:e>
                        </m:d>
                      </m:num>
                      <m:den>
                        <m:r>
                          <a:rPr lang="pt-BR" sz="1400" i="1">
                            <a:solidFill>
                              <a:srgbClr val="000000"/>
                            </a:solidFill>
                            <a:latin typeface="Cambria Math" panose="02040503050406030204" pitchFamily="18" charset="0"/>
                          </a:rPr>
                          <m:t>𝑃</m:t>
                        </m:r>
                        <m:d>
                          <m:dPr>
                            <m:ctrlPr>
                              <a:rPr lang="pt-BR" sz="1400" i="1">
                                <a:solidFill>
                                  <a:srgbClr val="000000"/>
                                </a:solidFill>
                                <a:latin typeface="Cambria Math" panose="02040503050406030204" pitchFamily="18" charset="0"/>
                              </a:rPr>
                            </m:ctrlPr>
                          </m:dPr>
                          <m:e>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1</m:t>
                                </m:r>
                              </m:sub>
                            </m:sSub>
                          </m:e>
                        </m:d>
                      </m:den>
                    </m:f>
                  </m:oMath>
                </a14:m>
                <a:r>
                  <a:rPr lang="pt-BR" sz="1400" dirty="0"/>
                  <a:t>    </a:t>
                </a:r>
                <a14:m>
                  <m:oMath xmlns:m="http://schemas.openxmlformats.org/officeDocument/2006/math">
                    <m:r>
                      <a:rPr lang="pt-BR" sz="1400" i="1">
                        <a:solidFill>
                          <a:srgbClr val="000000"/>
                        </a:solidFill>
                        <a:latin typeface="Cambria Math" panose="02040503050406030204" pitchFamily="18" charset="0"/>
                      </a:rPr>
                      <m:t>𝑃</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1</m:t>
                        </m:r>
                      </m:sub>
                    </m:sSub>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𝑃</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2</m:t>
                        </m:r>
                      </m:sub>
                    </m:sSub>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𝑃</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𝐶</m:t>
                        </m:r>
                      </m:sub>
                    </m:sSub>
                    <m:r>
                      <a:rPr lang="pt-BR" sz="1400" i="1">
                        <a:solidFill>
                          <a:srgbClr val="000000"/>
                        </a:solidFill>
                        <a:latin typeface="Cambria Math" panose="02040503050406030204" pitchFamily="18" charset="0"/>
                      </a:rPr>
                      <m:t>)</m:t>
                    </m:r>
                  </m:oMath>
                </a14:m>
                <a:r>
                  <a:rPr lang="pt-BR" sz="1400" dirty="0"/>
                  <a:t>    </a:t>
                </a:r>
                <a14:m>
                  <m:oMath xmlns:m="http://schemas.openxmlformats.org/officeDocument/2006/math">
                    <m:r>
                      <a:rPr lang="pt-BR" sz="1400" i="1">
                        <a:solidFill>
                          <a:srgbClr val="000000"/>
                        </a:solidFill>
                        <a:latin typeface="Cambria Math" panose="02040503050406030204" pitchFamily="18" charset="0"/>
                      </a:rPr>
                      <m:t>0&lt;</m:t>
                    </m:r>
                    <m:r>
                      <a:rPr lang="pt-BR" sz="1400" i="1">
                        <a:solidFill>
                          <a:srgbClr val="000000"/>
                        </a:solidFill>
                        <a:latin typeface="Cambria Math" panose="02040503050406030204" pitchFamily="18" charset="0"/>
                      </a:rPr>
                      <m:t>𝐼𝐶</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)≤1</m:t>
                    </m:r>
                  </m:oMath>
                </a14:m>
                <a:endParaRPr lang="pt-BR" sz="1400" dirty="0"/>
              </a:p>
              <a:p>
                <a:pPr eaLnBrk="1" hangingPunct="1">
                  <a:lnSpc>
                    <a:spcPct val="150000"/>
                  </a:lnSpc>
                  <a:spcBef>
                    <a:spcPct val="0"/>
                  </a:spcBef>
                </a:pPr>
                <a:endParaRPr lang="pt-BR" sz="1400" dirty="0"/>
              </a:p>
            </p:txBody>
          </p:sp>
        </mc:Choice>
        <mc:Fallback xmlns="">
          <p:sp>
            <p:nvSpPr>
              <p:cNvPr id="3" name="Text Box 68">
                <a:extLst>
                  <a:ext uri="{FF2B5EF4-FFF2-40B4-BE49-F238E27FC236}">
                    <a16:creationId xmlns:a16="http://schemas.microsoft.com/office/drawing/2014/main" id="{6B0215F2-A020-5059-9CAF-7249EA7B228B}"/>
                  </a:ext>
                </a:extLst>
              </p:cNvPr>
              <p:cNvSpPr txBox="1">
                <a:spLocks noRot="1" noChangeAspect="1" noMove="1" noResize="1" noEditPoints="1" noAdjustHandles="1" noChangeArrowheads="1" noChangeShapeType="1" noTextEdit="1"/>
              </p:cNvSpPr>
              <p:nvPr/>
            </p:nvSpPr>
            <p:spPr bwMode="auto">
              <a:xfrm>
                <a:off x="305010" y="5880820"/>
                <a:ext cx="8945812" cy="899542"/>
              </a:xfrm>
              <a:prstGeom prst="rect">
                <a:avLst/>
              </a:prstGeom>
              <a:blipFill>
                <a:blip r:embed="rId5"/>
                <a:stretch>
                  <a:fillRect l="-204"/>
                </a:stretch>
              </a:blipFill>
              <a:ln>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Text Box 68">
                <a:extLst>
                  <a:ext uri="{FF2B5EF4-FFF2-40B4-BE49-F238E27FC236}">
                    <a16:creationId xmlns:a16="http://schemas.microsoft.com/office/drawing/2014/main" id="{71C200E2-323B-2276-B44D-091954FDFB18}"/>
                  </a:ext>
                </a:extLst>
              </p:cNvPr>
              <p:cNvSpPr txBox="1">
                <a:spLocks noChangeArrowheads="1"/>
              </p:cNvSpPr>
              <p:nvPr/>
            </p:nvSpPr>
            <p:spPr bwMode="auto">
              <a:xfrm>
                <a:off x="305010" y="3523847"/>
                <a:ext cx="8767808" cy="512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176213" indent="-176213"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pPr>
                <a:r>
                  <a:rPr lang="pt-BR" altLang="pt-BR" sz="1400" dirty="0">
                    <a:solidFill>
                      <a:srgbClr val="FF0000"/>
                    </a:solidFill>
                    <a:latin typeface="Tahoma" panose="020B0604030504040204" pitchFamily="34" charset="0"/>
                  </a:rPr>
                  <a:t>Impureza de Gini  </a:t>
                </a:r>
                <a14:m>
                  <m:oMath xmlns:m="http://schemas.openxmlformats.org/officeDocument/2006/math">
                    <m:r>
                      <a:rPr lang="pt-BR" sz="1400" b="0" i="1" smtClean="0">
                        <a:solidFill>
                          <a:srgbClr val="000000"/>
                        </a:solidFill>
                        <a:latin typeface="Cambria Math" panose="02040503050406030204" pitchFamily="18" charset="0"/>
                      </a:rPr>
                      <m:t>𝐺</m:t>
                    </m:r>
                    <m:d>
                      <m:dPr>
                        <m:ctrlPr>
                          <a:rPr lang="pt-BR" sz="1400" i="1">
                            <a:solidFill>
                              <a:srgbClr val="000000"/>
                            </a:solidFill>
                            <a:latin typeface="Cambria Math" panose="02040503050406030204" pitchFamily="18" charset="0"/>
                          </a:rPr>
                        </m:ctrlPr>
                      </m:dPr>
                      <m:e>
                        <m:r>
                          <a:rPr lang="pt-BR" sz="1400" i="1">
                            <a:solidFill>
                              <a:srgbClr val="000000"/>
                            </a:solidFill>
                            <a:latin typeface="Cambria Math" panose="02040503050406030204" pitchFamily="18" charset="0"/>
                          </a:rPr>
                          <m:t>𝑤</m:t>
                        </m:r>
                      </m:e>
                    </m:d>
                    <m:r>
                      <a:rPr lang="pt-BR" sz="1400" i="1">
                        <a:solidFill>
                          <a:srgbClr val="000000"/>
                        </a:solidFill>
                        <a:latin typeface="Cambria Math" panose="02040503050406030204" pitchFamily="18" charset="0"/>
                      </a:rPr>
                      <m:t>=</m:t>
                    </m:r>
                    <m:r>
                      <a:rPr lang="pt-BR" sz="1400" b="0" i="1" smtClean="0">
                        <a:solidFill>
                          <a:srgbClr val="000000"/>
                        </a:solidFill>
                        <a:latin typeface="Cambria Math" panose="02040503050406030204" pitchFamily="18" charset="0"/>
                      </a:rPr>
                      <m:t>1</m:t>
                    </m:r>
                    <m:r>
                      <a:rPr lang="pt-BR" sz="1400" i="1">
                        <a:solidFill>
                          <a:srgbClr val="000000"/>
                        </a:solidFill>
                        <a:latin typeface="Cambria Math" panose="02040503050406030204" pitchFamily="18" charset="0"/>
                      </a:rPr>
                      <m:t>−</m:t>
                    </m:r>
                    <m:nary>
                      <m:naryPr>
                        <m:chr m:val="∑"/>
                        <m:ctrlPr>
                          <a:rPr lang="pt-BR" sz="1400" i="1">
                            <a:solidFill>
                              <a:srgbClr val="000000"/>
                            </a:solidFill>
                            <a:latin typeface="Cambria Math" panose="02040503050406030204" pitchFamily="18" charset="0"/>
                          </a:rPr>
                        </m:ctrlPr>
                      </m:naryPr>
                      <m:sub>
                        <m:r>
                          <a:rPr lang="pt-BR" sz="1400" i="1">
                            <a:solidFill>
                              <a:srgbClr val="000000"/>
                            </a:solidFill>
                            <a:latin typeface="Cambria Math" panose="02040503050406030204" pitchFamily="18" charset="0"/>
                          </a:rPr>
                          <m:t>𝑖</m:t>
                        </m:r>
                        <m:r>
                          <a:rPr lang="pt-BR" sz="1400" i="1">
                            <a:solidFill>
                              <a:srgbClr val="000000"/>
                            </a:solidFill>
                            <a:latin typeface="Cambria Math" panose="02040503050406030204" pitchFamily="18" charset="0"/>
                          </a:rPr>
                          <m:t>=1</m:t>
                        </m:r>
                      </m:sub>
                      <m:sup>
                        <m:r>
                          <a:rPr lang="pt-BR" sz="1400" i="1">
                            <a:solidFill>
                              <a:srgbClr val="000000"/>
                            </a:solidFill>
                            <a:latin typeface="Cambria Math" panose="02040503050406030204" pitchFamily="18" charset="0"/>
                          </a:rPr>
                          <m:t>𝐶</m:t>
                        </m:r>
                      </m:sup>
                      <m:e>
                        <m:r>
                          <a:rPr lang="pt-BR" sz="1400" i="1">
                            <a:solidFill>
                              <a:srgbClr val="000000"/>
                            </a:solidFill>
                            <a:latin typeface="Cambria Math" panose="02040503050406030204" pitchFamily="18" charset="0"/>
                          </a:rPr>
                          <m:t>𝑃</m:t>
                        </m:r>
                        <m:sSup>
                          <m:sSupPr>
                            <m:ctrlPr>
                              <a:rPr lang="pt-BR" sz="1400" b="0" i="1" smtClean="0">
                                <a:solidFill>
                                  <a:srgbClr val="000000"/>
                                </a:solidFill>
                                <a:latin typeface="Cambria Math" panose="02040503050406030204" pitchFamily="18" charset="0"/>
                              </a:rPr>
                            </m:ctrlPr>
                          </m:sSupPr>
                          <m:e>
                            <m:d>
                              <m:dPr>
                                <m:ctrlPr>
                                  <a:rPr lang="pt-BR" sz="1400" i="1">
                                    <a:solidFill>
                                      <a:srgbClr val="000000"/>
                                    </a:solidFill>
                                    <a:latin typeface="Cambria Math" panose="02040503050406030204" pitchFamily="18" charset="0"/>
                                  </a:rPr>
                                </m:ctrlPr>
                              </m:dPr>
                              <m:e>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sSub>
                                  <m:sSubPr>
                                    <m:ctrlPr>
                                      <a:rPr lang="pt-BR" sz="1400" i="1">
                                        <a:solidFill>
                                          <a:srgbClr val="000000"/>
                                        </a:solidFill>
                                        <a:latin typeface="Cambria Math" panose="02040503050406030204" pitchFamily="18" charset="0"/>
                                      </a:rPr>
                                    </m:ctrlPr>
                                  </m:sSubPr>
                                  <m:e>
                                    <m:r>
                                      <a:rPr lang="pt-BR" sz="1400" i="1">
                                        <a:solidFill>
                                          <a:srgbClr val="000000"/>
                                        </a:solidFill>
                                        <a:latin typeface="Cambria Math" panose="02040503050406030204" pitchFamily="18" charset="0"/>
                                      </a:rPr>
                                      <m:t>𝐾</m:t>
                                    </m:r>
                                  </m:e>
                                  <m:sub>
                                    <m:r>
                                      <a:rPr lang="pt-BR" sz="1400" i="1">
                                        <a:solidFill>
                                          <a:srgbClr val="000000"/>
                                        </a:solidFill>
                                        <a:latin typeface="Cambria Math" panose="02040503050406030204" pitchFamily="18" charset="0"/>
                                      </a:rPr>
                                      <m:t>𝑖</m:t>
                                    </m:r>
                                  </m:sub>
                                </m:sSub>
                              </m:e>
                            </m:d>
                          </m:e>
                          <m:sup>
                            <m:r>
                              <a:rPr lang="pt-BR" sz="1400" b="0" i="1" smtClean="0">
                                <a:solidFill>
                                  <a:srgbClr val="000000"/>
                                </a:solidFill>
                                <a:latin typeface="Cambria Math" panose="02040503050406030204" pitchFamily="18" charset="0"/>
                              </a:rPr>
                              <m:t>2</m:t>
                            </m:r>
                          </m:sup>
                        </m:sSup>
                        <m:r>
                          <a:rPr lang="pt-BR" sz="1400" i="1" smtClean="0">
                            <a:solidFill>
                              <a:srgbClr val="000000"/>
                            </a:solidFill>
                            <a:latin typeface="Cambria Math" panose="02040503050406030204" pitchFamily="18" charset="0"/>
                          </a:rPr>
                          <m:t> </m:t>
                        </m:r>
                      </m:e>
                    </m:nary>
                  </m:oMath>
                </a14:m>
                <a:r>
                  <a:rPr lang="pt-BR" altLang="pt-BR" sz="1200" dirty="0">
                    <a:solidFill>
                      <a:srgbClr val="FF0000"/>
                    </a:solidFill>
                    <a:latin typeface="Tahoma" panose="020B0604030504040204" pitchFamily="34" charset="0"/>
                  </a:rPr>
                  <a:t>    </a:t>
                </a:r>
                <a14:m>
                  <m:oMath xmlns:m="http://schemas.openxmlformats.org/officeDocument/2006/math">
                    <m:r>
                      <a:rPr lang="pt-BR" sz="1400" i="1">
                        <a:solidFill>
                          <a:srgbClr val="000000"/>
                        </a:solidFill>
                        <a:latin typeface="Cambria Math" panose="02040503050406030204" pitchFamily="18" charset="0"/>
                      </a:rPr>
                      <m:t>0≤</m:t>
                    </m:r>
                    <m:r>
                      <a:rPr lang="pt-BR" sz="1400" b="0" i="1" smtClean="0">
                        <a:solidFill>
                          <a:srgbClr val="000000"/>
                        </a:solidFill>
                        <a:latin typeface="Cambria Math" panose="02040503050406030204" pitchFamily="18" charset="0"/>
                      </a:rPr>
                      <m:t>𝐺</m:t>
                    </m:r>
                    <m:r>
                      <a:rPr lang="pt-BR" sz="1400" i="1">
                        <a:solidFill>
                          <a:srgbClr val="000000"/>
                        </a:solidFill>
                        <a:latin typeface="Cambria Math" panose="02040503050406030204" pitchFamily="18" charset="0"/>
                      </a:rPr>
                      <m:t>(</m:t>
                    </m:r>
                    <m:r>
                      <a:rPr lang="pt-BR" sz="1400" i="1">
                        <a:solidFill>
                          <a:srgbClr val="000000"/>
                        </a:solidFill>
                        <a:latin typeface="Cambria Math" panose="02040503050406030204" pitchFamily="18" charset="0"/>
                      </a:rPr>
                      <m:t>𝑤</m:t>
                    </m:r>
                    <m:r>
                      <a:rPr lang="pt-BR" sz="1400" i="1">
                        <a:solidFill>
                          <a:srgbClr val="000000"/>
                        </a:solidFill>
                        <a:latin typeface="Cambria Math" panose="02040503050406030204" pitchFamily="18" charset="0"/>
                      </a:rPr>
                      <m:t>)≤</m:t>
                    </m:r>
                    <m:f>
                      <m:fPr>
                        <m:ctrlPr>
                          <a:rPr lang="pt-BR" sz="1400" b="0" i="1" smtClean="0">
                            <a:solidFill>
                              <a:srgbClr val="000000"/>
                            </a:solidFill>
                            <a:latin typeface="Cambria Math" panose="02040503050406030204" pitchFamily="18" charset="0"/>
                          </a:rPr>
                        </m:ctrlPr>
                      </m:fPr>
                      <m:num>
                        <m:r>
                          <a:rPr lang="pt-BR" sz="1400" b="0" i="1" smtClean="0">
                            <a:solidFill>
                              <a:srgbClr val="000000"/>
                            </a:solidFill>
                            <a:latin typeface="Cambria Math" panose="02040503050406030204" pitchFamily="18" charset="0"/>
                          </a:rPr>
                          <m:t>1</m:t>
                        </m:r>
                      </m:num>
                      <m:den>
                        <m:r>
                          <a:rPr lang="pt-BR" sz="1400" b="0" i="1" smtClean="0">
                            <a:solidFill>
                              <a:srgbClr val="000000"/>
                            </a:solidFill>
                            <a:latin typeface="Cambria Math" panose="02040503050406030204" pitchFamily="18" charset="0"/>
                          </a:rPr>
                          <m:t>𝐶</m:t>
                        </m:r>
                      </m:den>
                    </m:f>
                  </m:oMath>
                </a14:m>
                <a:endParaRPr lang="pt-BR" sz="1050" dirty="0">
                  <a:latin typeface="Tahoma" panose="020B0604030504040204" pitchFamily="34" charset="0"/>
                </a:endParaRPr>
              </a:p>
            </p:txBody>
          </p:sp>
        </mc:Choice>
        <mc:Fallback xmlns="">
          <p:sp>
            <p:nvSpPr>
              <p:cNvPr id="22" name="Text Box 68">
                <a:extLst>
                  <a:ext uri="{FF2B5EF4-FFF2-40B4-BE49-F238E27FC236}">
                    <a16:creationId xmlns:a16="http://schemas.microsoft.com/office/drawing/2014/main" id="{71C200E2-323B-2276-B44D-091954FDFB18}"/>
                  </a:ext>
                </a:extLst>
              </p:cNvPr>
              <p:cNvSpPr txBox="1">
                <a:spLocks noRot="1" noChangeAspect="1" noMove="1" noResize="1" noEditPoints="1" noAdjustHandles="1" noChangeArrowheads="1" noChangeShapeType="1" noTextEdit="1"/>
              </p:cNvSpPr>
              <p:nvPr/>
            </p:nvSpPr>
            <p:spPr bwMode="auto">
              <a:xfrm>
                <a:off x="305010" y="3523847"/>
                <a:ext cx="8767808" cy="512576"/>
              </a:xfrm>
              <a:prstGeom prst="rect">
                <a:avLst/>
              </a:prstGeom>
              <a:blipFill>
                <a:blip r:embed="rId6"/>
                <a:stretch>
                  <a:fillRect l="-209" t="-30952" b="-869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2" grpId="0"/>
      <p:bldP spid="3" grpId="0"/>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631950"/>
            <a:ext cx="287972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1490" name="Rectangle 2"/>
          <p:cNvSpPr>
            <a:spLocks noGrp="1" noChangeArrowheads="1"/>
          </p:cNvSpPr>
          <p:nvPr>
            <p:ph type="title"/>
          </p:nvPr>
        </p:nvSpPr>
        <p:spPr/>
        <p:txBody>
          <a:bodyPr/>
          <a:lstStyle/>
          <a:p>
            <a:pPr eaLnBrk="1" hangingPunct="1">
              <a:defRPr/>
            </a:pPr>
            <a:r>
              <a:rPr lang="pt-BR" dirty="0"/>
              <a:t>Mapas de Incerteza – Exemplo 1</a:t>
            </a:r>
          </a:p>
        </p:txBody>
      </p:sp>
      <p:sp>
        <p:nvSpPr>
          <p:cNvPr id="43012" name="Retângulo 3"/>
          <p:cNvSpPr>
            <a:spLocks noChangeArrowheads="1"/>
          </p:cNvSpPr>
          <p:nvPr/>
        </p:nvSpPr>
        <p:spPr bwMode="auto">
          <a:xfrm>
            <a:off x="310224" y="1355725"/>
            <a:ext cx="35991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LANDSAT 7 ETM  O/P 230/62 RGB543 08 set 2002</a:t>
            </a:r>
          </a:p>
        </p:txBody>
      </p:sp>
      <p:grpSp>
        <p:nvGrpSpPr>
          <p:cNvPr id="9" name="Grupo 8"/>
          <p:cNvGrpSpPr>
            <a:grpSpLocks/>
          </p:cNvGrpSpPr>
          <p:nvPr/>
        </p:nvGrpSpPr>
        <p:grpSpPr bwMode="auto">
          <a:xfrm>
            <a:off x="207963" y="4814889"/>
            <a:ext cx="1956305" cy="1569660"/>
            <a:chOff x="539552" y="4703766"/>
            <a:chExt cx="1956328" cy="1570871"/>
          </a:xfrm>
        </p:grpSpPr>
        <p:sp>
          <p:nvSpPr>
            <p:cNvPr id="27" name="Retângulo 26"/>
            <p:cNvSpPr/>
            <p:nvPr/>
          </p:nvSpPr>
          <p:spPr bwMode="auto">
            <a:xfrm>
              <a:off x="539552" y="4703766"/>
              <a:ext cx="1956328" cy="1570871"/>
            </a:xfrm>
            <a:prstGeom prst="rect">
              <a:avLst/>
            </a:prstGeom>
          </p:spPr>
          <p:txBody>
            <a:bodyPr wrap="none">
              <a:spAutoFit/>
            </a:bodyPr>
            <a:lstStyle/>
            <a:p>
              <a:pPr algn="l">
                <a:defRPr/>
              </a:pPr>
              <a:r>
                <a:rPr lang="pt-BR" sz="1600" dirty="0">
                  <a:solidFill>
                    <a:srgbClr val="000000"/>
                  </a:solidFill>
                  <a:latin typeface="Tahoma" panose="020B0604030504040204" pitchFamily="34" charset="0"/>
                </a:rPr>
                <a:t>Classes</a:t>
              </a:r>
            </a:p>
            <a:p>
              <a:pPr marL="360363" algn="l">
                <a:defRPr/>
              </a:pPr>
              <a:r>
                <a:rPr lang="pt-BR" sz="1600" dirty="0">
                  <a:solidFill>
                    <a:srgbClr val="000000"/>
                  </a:solidFill>
                  <a:latin typeface="Tahoma" panose="020B0604030504040204" pitchFamily="34" charset="0"/>
                </a:rPr>
                <a:t>Floresta</a:t>
              </a:r>
            </a:p>
            <a:p>
              <a:pPr marL="360363" algn="l">
                <a:defRPr/>
              </a:pPr>
              <a:r>
                <a:rPr lang="pt-BR" sz="1600" dirty="0">
                  <a:solidFill>
                    <a:srgbClr val="000000"/>
                  </a:solidFill>
                  <a:latin typeface="Tahoma" panose="020B0604030504040204" pitchFamily="34" charset="0"/>
                </a:rPr>
                <a:t>Regeneração</a:t>
              </a:r>
            </a:p>
            <a:p>
              <a:pPr marL="360363" algn="l">
                <a:defRPr/>
              </a:pPr>
              <a:r>
                <a:rPr lang="pt-BR" sz="1600" dirty="0">
                  <a:solidFill>
                    <a:srgbClr val="000000"/>
                  </a:solidFill>
                  <a:latin typeface="Tahoma" panose="020B0604030504040204" pitchFamily="34" charset="0"/>
                </a:rPr>
                <a:t>Desmatamento</a:t>
              </a:r>
            </a:p>
            <a:p>
              <a:pPr marL="360363" algn="l">
                <a:defRPr/>
              </a:pPr>
              <a:r>
                <a:rPr lang="pt-BR" sz="1600" dirty="0">
                  <a:solidFill>
                    <a:srgbClr val="000000"/>
                  </a:solidFill>
                  <a:latin typeface="Tahoma" panose="020B0604030504040204" pitchFamily="34" charset="0"/>
                </a:rPr>
                <a:t>Queimada</a:t>
              </a:r>
            </a:p>
            <a:p>
              <a:pPr marL="360363" algn="l">
                <a:defRPr/>
              </a:pPr>
              <a:r>
                <a:rPr lang="pt-BR" sz="1600" dirty="0">
                  <a:solidFill>
                    <a:srgbClr val="000000"/>
                  </a:solidFill>
                  <a:latin typeface="Tahoma" panose="020B0604030504040204" pitchFamily="34" charset="0"/>
                </a:rPr>
                <a:t>Água</a:t>
              </a:r>
            </a:p>
          </p:txBody>
        </p:sp>
        <p:sp>
          <p:nvSpPr>
            <p:cNvPr id="43027" name="Retângulo 27"/>
            <p:cNvSpPr>
              <a:spLocks noChangeArrowheads="1"/>
            </p:cNvSpPr>
            <p:nvPr/>
          </p:nvSpPr>
          <p:spPr bwMode="auto">
            <a:xfrm>
              <a:off x="724653" y="5033026"/>
              <a:ext cx="143937" cy="144074"/>
            </a:xfrm>
            <a:prstGeom prst="rect">
              <a:avLst/>
            </a:prstGeom>
            <a:solidFill>
              <a:srgbClr val="0080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3028" name="Retângulo 28"/>
            <p:cNvSpPr>
              <a:spLocks noChangeArrowheads="1"/>
            </p:cNvSpPr>
            <p:nvPr/>
          </p:nvSpPr>
          <p:spPr bwMode="auto">
            <a:xfrm>
              <a:off x="724653" y="5280077"/>
              <a:ext cx="143937" cy="144074"/>
            </a:xfrm>
            <a:prstGeom prst="rect">
              <a:avLst/>
            </a:prstGeom>
            <a:solidFill>
              <a:srgbClr val="FFFF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3029" name="Retângulo 29"/>
            <p:cNvSpPr>
              <a:spLocks noChangeArrowheads="1"/>
            </p:cNvSpPr>
            <p:nvPr/>
          </p:nvSpPr>
          <p:spPr bwMode="auto">
            <a:xfrm>
              <a:off x="724653" y="5527128"/>
              <a:ext cx="143937" cy="144074"/>
            </a:xfrm>
            <a:prstGeom prst="rect">
              <a:avLst/>
            </a:prstGeom>
            <a:solidFill>
              <a:srgbClr val="FF00C8"/>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3030" name="Retângulo 29"/>
            <p:cNvSpPr>
              <a:spLocks noChangeArrowheads="1"/>
            </p:cNvSpPr>
            <p:nvPr/>
          </p:nvSpPr>
          <p:spPr bwMode="auto">
            <a:xfrm>
              <a:off x="724653" y="5774179"/>
              <a:ext cx="143937" cy="144074"/>
            </a:xfrm>
            <a:prstGeom prst="rect">
              <a:avLst/>
            </a:prstGeom>
            <a:solidFill>
              <a:srgbClr val="80008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3031" name="Retângulo 29"/>
            <p:cNvSpPr>
              <a:spLocks noChangeArrowheads="1"/>
            </p:cNvSpPr>
            <p:nvPr/>
          </p:nvSpPr>
          <p:spPr bwMode="auto">
            <a:xfrm>
              <a:off x="724653" y="6021230"/>
              <a:ext cx="143937" cy="144074"/>
            </a:xfrm>
            <a:prstGeom prst="rect">
              <a:avLst/>
            </a:prstGeom>
            <a:solidFill>
              <a:srgbClr val="0070C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pic>
        <p:nvPicPr>
          <p:cNvPr id="358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631950"/>
            <a:ext cx="287972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o 6"/>
          <p:cNvGrpSpPr>
            <a:grpSpLocks/>
          </p:cNvGrpSpPr>
          <p:nvPr/>
        </p:nvGrpSpPr>
        <p:grpSpPr bwMode="auto">
          <a:xfrm>
            <a:off x="3154363" y="1631950"/>
            <a:ext cx="2881312" cy="3155903"/>
            <a:chOff x="3154971" y="1632199"/>
            <a:chExt cx="2880000" cy="3155365"/>
          </a:xfrm>
        </p:grpSpPr>
        <p:pic>
          <p:nvPicPr>
            <p:cNvPr id="4302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971" y="1632199"/>
              <a:ext cx="288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25" name="Retângulo 43"/>
            <p:cNvSpPr>
              <a:spLocks noChangeArrowheads="1"/>
            </p:cNvSpPr>
            <p:nvPr/>
          </p:nvSpPr>
          <p:spPr bwMode="auto">
            <a:xfrm>
              <a:off x="3804249" y="4510612"/>
              <a:ext cx="1581444" cy="27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 </a:t>
              </a:r>
              <a:r>
                <a:rPr lang="pt-BR" altLang="pt-BR" sz="1200" dirty="0" err="1">
                  <a:latin typeface="Tahoma" panose="020B0604030504040204" pitchFamily="34" charset="0"/>
                </a:rPr>
                <a:t>MaxVer</a:t>
              </a:r>
              <a:endParaRPr lang="pt-BR" altLang="pt-BR" sz="1200" dirty="0">
                <a:latin typeface="Tahoma" panose="020B0604030504040204" pitchFamily="34" charset="0"/>
              </a:endParaRPr>
            </a:p>
          </p:txBody>
        </p:sp>
      </p:grpSp>
      <p:pic>
        <p:nvPicPr>
          <p:cNvPr id="4301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0138" y="1660525"/>
            <a:ext cx="2159220" cy="2160735"/>
          </a:xfrm>
          <a:prstGeom prst="rect">
            <a:avLst/>
          </a:prstGeom>
          <a:noFill/>
          <a:ln w="5715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4301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2483" y="1812977"/>
            <a:ext cx="2159220" cy="2160735"/>
          </a:xfrm>
          <a:prstGeom prst="rect">
            <a:avLst/>
          </a:prstGeom>
          <a:noFill/>
          <a:ln w="5715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4302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4828" y="1965429"/>
            <a:ext cx="2159220" cy="2160735"/>
          </a:xfrm>
          <a:prstGeom prst="rect">
            <a:avLst/>
          </a:prstGeom>
          <a:noFill/>
          <a:ln w="57150">
            <a:solidFill>
              <a:srgbClr val="FF00C8"/>
            </a:solidFill>
            <a:miter lim="800000"/>
            <a:headEnd/>
            <a:tailEnd/>
          </a:ln>
          <a:extLst>
            <a:ext uri="{909E8E84-426E-40DD-AFC4-6F175D3DCCD1}">
              <a14:hiddenFill xmlns:a14="http://schemas.microsoft.com/office/drawing/2010/main">
                <a:solidFill>
                  <a:schemeClr val="accent1"/>
                </a:solidFill>
              </a14:hiddenFill>
            </a:ext>
          </a:extLst>
        </p:spPr>
      </p:pic>
      <p:pic>
        <p:nvPicPr>
          <p:cNvPr id="43021"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7173" y="2117881"/>
            <a:ext cx="2159220" cy="2160735"/>
          </a:xfrm>
          <a:prstGeom prst="rect">
            <a:avLst/>
          </a:prstGeom>
          <a:noFill/>
          <a:ln w="57150">
            <a:solidFill>
              <a:srgbClr val="800080"/>
            </a:solidFill>
            <a:miter lim="800000"/>
            <a:headEnd/>
            <a:tailEnd/>
          </a:ln>
          <a:extLst>
            <a:ext uri="{909E8E84-426E-40DD-AFC4-6F175D3DCCD1}">
              <a14:hiddenFill xmlns:a14="http://schemas.microsoft.com/office/drawing/2010/main">
                <a:solidFill>
                  <a:schemeClr val="accent1"/>
                </a:solidFill>
              </a14:hiddenFill>
            </a:ext>
          </a:extLst>
        </p:spPr>
      </p:pic>
      <p:pic>
        <p:nvPicPr>
          <p:cNvPr id="43022"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9518" y="2270332"/>
            <a:ext cx="2159220" cy="2160735"/>
          </a:xfrm>
          <a:prstGeom prst="rect">
            <a:avLst/>
          </a:prstGeom>
          <a:noFill/>
          <a:ln w="571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43023" name="Retângulo 44"/>
          <p:cNvSpPr>
            <a:spLocks noChangeArrowheads="1"/>
          </p:cNvSpPr>
          <p:nvPr/>
        </p:nvSpPr>
        <p:spPr bwMode="auto">
          <a:xfrm>
            <a:off x="6716033" y="4510807"/>
            <a:ext cx="1899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Grades de Probabilidades</a:t>
            </a:r>
          </a:p>
        </p:txBody>
      </p:sp>
      <p:sp>
        <p:nvSpPr>
          <p:cNvPr id="2" name="Espaço Reservado para Número de Slide 1"/>
          <p:cNvSpPr>
            <a:spLocks noGrp="1"/>
          </p:cNvSpPr>
          <p:nvPr>
            <p:ph type="sldNum" sz="quarter" idx="12"/>
          </p:nvPr>
        </p:nvSpPr>
        <p:spPr/>
        <p:txBody>
          <a:bodyPr/>
          <a:lstStyle/>
          <a:p>
            <a:pPr>
              <a:defRPr/>
            </a:pPr>
            <a:fld id="{DB235BA8-DB06-468A-AA78-77E974FCBFF1}" type="slidenum">
              <a:rPr lang="pt-BR"/>
              <a:pPr>
                <a:defRPr/>
              </a:pPr>
              <a:t>66</a:t>
            </a:fld>
            <a:endParaRPr lang="pt-BR"/>
          </a:p>
        </p:txBody>
      </p:sp>
      <p:sp>
        <p:nvSpPr>
          <p:cNvPr id="28" name="Chave direita 27"/>
          <p:cNvSpPr>
            <a:spLocks/>
          </p:cNvSpPr>
          <p:nvPr/>
        </p:nvSpPr>
        <p:spPr bwMode="auto">
          <a:xfrm>
            <a:off x="3429000" y="4941888"/>
            <a:ext cx="422275" cy="1582737"/>
          </a:xfrm>
          <a:prstGeom prst="rightBrace">
            <a:avLst>
              <a:gd name="adj1" fmla="val 8329"/>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9" name="Retângulo 28"/>
          <p:cNvSpPr>
            <a:spLocks noChangeArrowheads="1"/>
          </p:cNvSpPr>
          <p:nvPr/>
        </p:nvSpPr>
        <p:spPr bwMode="auto">
          <a:xfrm>
            <a:off x="3851275" y="4797152"/>
            <a:ext cx="52927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marL="177800" indent="-177800" eaLnBrk="1" hangingPunct="1">
              <a:lnSpc>
                <a:spcPct val="150000"/>
              </a:lnSpc>
              <a:spcBef>
                <a:spcPct val="0"/>
              </a:spcBef>
              <a:buNone/>
            </a:pPr>
            <a:r>
              <a:rPr lang="pt-BR" altLang="pt-BR" sz="1200" dirty="0">
                <a:solidFill>
                  <a:srgbClr val="000000"/>
                </a:solidFill>
                <a:latin typeface="Tahoma" panose="020B0604030504040204" pitchFamily="34" charset="0"/>
              </a:rPr>
              <a:t>Para diminuir os efeitos negativos da </a:t>
            </a:r>
            <a:r>
              <a:rPr lang="pt-BR" altLang="pt-BR" sz="1200" dirty="0" err="1">
                <a:solidFill>
                  <a:srgbClr val="000000"/>
                </a:solidFill>
                <a:latin typeface="Tahoma" panose="020B0604030504040204" pitchFamily="34" charset="0"/>
              </a:rPr>
              <a:t>autocorrelação</a:t>
            </a:r>
            <a:r>
              <a:rPr lang="pt-BR" altLang="pt-BR" sz="1200" dirty="0">
                <a:solidFill>
                  <a:srgbClr val="000000"/>
                </a:solidFill>
                <a:latin typeface="Tahoma" panose="020B0604030504040204" pitchFamily="34" charset="0"/>
              </a:rPr>
              <a:t> espacial, escolheu-se aleatoriamente apenas 10% dos pontos por classe</a:t>
            </a:r>
          </a:p>
          <a:p>
            <a:pPr marL="177800" indent="-177800" eaLnBrk="1" hangingPunct="1">
              <a:lnSpc>
                <a:spcPct val="150000"/>
              </a:lnSpc>
              <a:spcBef>
                <a:spcPct val="0"/>
              </a:spcBef>
              <a:buFontTx/>
              <a:buNone/>
            </a:pPr>
            <a:r>
              <a:rPr lang="pt-BR" altLang="pt-BR" sz="1200" dirty="0">
                <a:solidFill>
                  <a:srgbClr val="000000"/>
                </a:solidFill>
                <a:latin typeface="Tahoma" panose="020B0604030504040204" pitchFamily="34" charset="0"/>
              </a:rPr>
              <a:t>Estimam-se as médias, as variâncias/covariâncias das bandas para cada classe ( ajuste de uma distribuição normal n-dimensional)</a:t>
            </a:r>
          </a:p>
          <a:p>
            <a:pPr marL="177800" indent="-177800" eaLnBrk="1" hangingPunct="1">
              <a:lnSpc>
                <a:spcPct val="150000"/>
              </a:lnSpc>
              <a:spcBef>
                <a:spcPct val="0"/>
              </a:spcBef>
              <a:buFontTx/>
              <a:buNone/>
            </a:pPr>
            <a:r>
              <a:rPr lang="pt-BR" altLang="pt-BR" sz="1200" dirty="0">
                <a:solidFill>
                  <a:srgbClr val="000000"/>
                </a:solidFill>
                <a:latin typeface="Tahoma" panose="020B0604030504040204" pitchFamily="34" charset="0"/>
              </a:rPr>
              <a:t>Calcula-se a probabilidade de cada pixel pertencer a cada classe</a:t>
            </a:r>
          </a:p>
          <a:p>
            <a:pPr algn="ctr" eaLnBrk="1" hangingPunct="1">
              <a:lnSpc>
                <a:spcPct val="150000"/>
              </a:lnSpc>
              <a:spcBef>
                <a:spcPct val="0"/>
              </a:spcBef>
              <a:buFontTx/>
              <a:buNone/>
            </a:pPr>
            <a:r>
              <a:rPr lang="pt-BR" altLang="pt-BR" sz="1200" dirty="0">
                <a:solidFill>
                  <a:srgbClr val="000000"/>
                </a:solidFill>
                <a:latin typeface="Tahoma" panose="020B0604030504040204" pitchFamily="34" charset="0"/>
              </a:rPr>
              <a:t>Mapa Final: classe com maior probabilidade</a:t>
            </a:r>
          </a:p>
          <a:p>
            <a:pPr algn="ctr" eaLnBrk="1" hangingPunct="1">
              <a:lnSpc>
                <a:spcPct val="150000"/>
              </a:lnSpc>
              <a:spcBef>
                <a:spcPct val="0"/>
              </a:spcBef>
              <a:buFontTx/>
              <a:buNone/>
            </a:pPr>
            <a:r>
              <a:rPr lang="pt-BR" altLang="pt-BR" sz="1200" dirty="0">
                <a:solidFill>
                  <a:srgbClr val="000000"/>
                </a:solidFill>
                <a:latin typeface="Tahoma" panose="020B0604030504040204" pitchFamily="34" charset="0"/>
              </a:rPr>
              <a:t>Classificador </a:t>
            </a:r>
            <a:r>
              <a:rPr lang="pt-BR" altLang="pt-BR" sz="1200" dirty="0" err="1">
                <a:solidFill>
                  <a:srgbClr val="000000"/>
                </a:solidFill>
                <a:latin typeface="Tahoma" panose="020B0604030504040204" pitchFamily="34" charset="0"/>
              </a:rPr>
              <a:t>MaxVer</a:t>
            </a:r>
            <a:r>
              <a:rPr lang="pt-BR" altLang="pt-BR" sz="1200" dirty="0">
                <a:solidFill>
                  <a:srgbClr val="000000"/>
                </a:solidFill>
                <a:latin typeface="Tahoma" panose="020B0604030504040204" pitchFamily="34" charset="0"/>
              </a:rPr>
              <a:t> Gaussiano</a:t>
            </a:r>
            <a:endParaRPr lang="pt-BR" altLang="pt-BR" sz="1050" dirty="0">
              <a:latin typeface="Tahoma" panose="020B0604030504040204" pitchFamily="34" charset="0"/>
            </a:endParaRPr>
          </a:p>
        </p:txBody>
      </p:sp>
      <p:grpSp>
        <p:nvGrpSpPr>
          <p:cNvPr id="35" name="Grupo 34"/>
          <p:cNvGrpSpPr>
            <a:grpSpLocks/>
          </p:cNvGrpSpPr>
          <p:nvPr/>
        </p:nvGrpSpPr>
        <p:grpSpPr bwMode="auto">
          <a:xfrm>
            <a:off x="207963" y="4814889"/>
            <a:ext cx="3221075" cy="1569660"/>
            <a:chOff x="539552" y="4703766"/>
            <a:chExt cx="3221112" cy="1570871"/>
          </a:xfrm>
        </p:grpSpPr>
        <p:sp>
          <p:nvSpPr>
            <p:cNvPr id="36" name="Retângulo 35"/>
            <p:cNvSpPr/>
            <p:nvPr/>
          </p:nvSpPr>
          <p:spPr bwMode="auto">
            <a:xfrm>
              <a:off x="539552" y="4703766"/>
              <a:ext cx="3221112" cy="1570871"/>
            </a:xfrm>
            <a:prstGeom prst="rect">
              <a:avLst/>
            </a:prstGeom>
            <a:solidFill>
              <a:schemeClr val="bg1"/>
            </a:solidFill>
          </p:spPr>
          <p:txBody>
            <a:bodyPr wrap="none">
              <a:spAutoFit/>
            </a:bodyPr>
            <a:lstStyle/>
            <a:p>
              <a:pPr algn="l">
                <a:defRPr/>
              </a:pPr>
              <a:r>
                <a:rPr lang="pt-BR" sz="1600" dirty="0">
                  <a:solidFill>
                    <a:srgbClr val="000000"/>
                  </a:solidFill>
                  <a:latin typeface="Tahoma" panose="020B0604030504040204" pitchFamily="34" charset="0"/>
                </a:rPr>
                <a:t>Classes</a:t>
              </a:r>
            </a:p>
            <a:p>
              <a:pPr marL="360363" algn="l">
                <a:defRPr/>
              </a:pPr>
              <a:r>
                <a:rPr lang="pt-BR" sz="1600" dirty="0">
                  <a:solidFill>
                    <a:srgbClr val="000000"/>
                  </a:solidFill>
                  <a:latin typeface="Tahoma" panose="020B0604030504040204" pitchFamily="34" charset="0"/>
                </a:rPr>
                <a:t>Floresta (3262 pixels)</a:t>
              </a:r>
            </a:p>
            <a:p>
              <a:pPr marL="360363" algn="l">
                <a:defRPr/>
              </a:pPr>
              <a:r>
                <a:rPr lang="pt-BR" sz="1600" dirty="0">
                  <a:solidFill>
                    <a:srgbClr val="000000"/>
                  </a:solidFill>
                  <a:latin typeface="Tahoma" panose="020B0604030504040204" pitchFamily="34" charset="0"/>
                </a:rPr>
                <a:t>Regeneração (379 pixels)</a:t>
              </a:r>
            </a:p>
            <a:p>
              <a:pPr marL="360363" algn="l">
                <a:defRPr/>
              </a:pPr>
              <a:r>
                <a:rPr lang="pt-BR" sz="1600" dirty="0">
                  <a:solidFill>
                    <a:srgbClr val="000000"/>
                  </a:solidFill>
                  <a:latin typeface="Tahoma" panose="020B0604030504040204" pitchFamily="34" charset="0"/>
                </a:rPr>
                <a:t>Desmatamento (1371 pixels)</a:t>
              </a:r>
            </a:p>
            <a:p>
              <a:pPr marL="360363" algn="l">
                <a:defRPr/>
              </a:pPr>
              <a:r>
                <a:rPr lang="pt-BR" sz="1600" dirty="0">
                  <a:solidFill>
                    <a:srgbClr val="000000"/>
                  </a:solidFill>
                  <a:latin typeface="Tahoma" panose="020B0604030504040204" pitchFamily="34" charset="0"/>
                </a:rPr>
                <a:t>Queimada (392 pixels)</a:t>
              </a:r>
            </a:p>
            <a:p>
              <a:pPr marL="360363" algn="l">
                <a:defRPr/>
              </a:pPr>
              <a:r>
                <a:rPr lang="pt-BR" sz="1600" dirty="0">
                  <a:solidFill>
                    <a:srgbClr val="000000"/>
                  </a:solidFill>
                  <a:latin typeface="Tahoma" panose="020B0604030504040204" pitchFamily="34" charset="0"/>
                </a:rPr>
                <a:t>Água (1186 pixels)</a:t>
              </a:r>
            </a:p>
          </p:txBody>
        </p:sp>
        <p:sp>
          <p:nvSpPr>
            <p:cNvPr id="37" name="Retângulo 27"/>
            <p:cNvSpPr>
              <a:spLocks noChangeArrowheads="1"/>
            </p:cNvSpPr>
            <p:nvPr/>
          </p:nvSpPr>
          <p:spPr bwMode="auto">
            <a:xfrm>
              <a:off x="724653" y="5033026"/>
              <a:ext cx="143937" cy="144074"/>
            </a:xfrm>
            <a:prstGeom prst="rect">
              <a:avLst/>
            </a:prstGeom>
            <a:solidFill>
              <a:srgbClr val="0080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38" name="Retângulo 28"/>
            <p:cNvSpPr>
              <a:spLocks noChangeArrowheads="1"/>
            </p:cNvSpPr>
            <p:nvPr/>
          </p:nvSpPr>
          <p:spPr bwMode="auto">
            <a:xfrm>
              <a:off x="724653" y="5280077"/>
              <a:ext cx="143937" cy="144074"/>
            </a:xfrm>
            <a:prstGeom prst="rect">
              <a:avLst/>
            </a:prstGeom>
            <a:solidFill>
              <a:srgbClr val="FFFF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39" name="Retângulo 29"/>
            <p:cNvSpPr>
              <a:spLocks noChangeArrowheads="1"/>
            </p:cNvSpPr>
            <p:nvPr/>
          </p:nvSpPr>
          <p:spPr bwMode="auto">
            <a:xfrm>
              <a:off x="724653" y="5527128"/>
              <a:ext cx="143937" cy="144074"/>
            </a:xfrm>
            <a:prstGeom prst="rect">
              <a:avLst/>
            </a:prstGeom>
            <a:solidFill>
              <a:srgbClr val="FF00C8"/>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0" name="Retângulo 29"/>
            <p:cNvSpPr>
              <a:spLocks noChangeArrowheads="1"/>
            </p:cNvSpPr>
            <p:nvPr/>
          </p:nvSpPr>
          <p:spPr bwMode="auto">
            <a:xfrm>
              <a:off x="724653" y="5774179"/>
              <a:ext cx="143937" cy="144074"/>
            </a:xfrm>
            <a:prstGeom prst="rect">
              <a:avLst/>
            </a:prstGeom>
            <a:solidFill>
              <a:srgbClr val="80008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1" name="Retângulo 29"/>
            <p:cNvSpPr>
              <a:spLocks noChangeArrowheads="1"/>
            </p:cNvSpPr>
            <p:nvPr/>
          </p:nvSpPr>
          <p:spPr bwMode="auto">
            <a:xfrm>
              <a:off x="724653" y="6021230"/>
              <a:ext cx="143937" cy="144074"/>
            </a:xfrm>
            <a:prstGeom prst="rect">
              <a:avLst/>
            </a:prstGeom>
            <a:solidFill>
              <a:srgbClr val="0070C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spTree>
    <p:extLst>
      <p:ext uri="{BB962C8B-B14F-4D97-AF65-F5344CB8AC3E}">
        <p14:creationId xmlns:p14="http://schemas.microsoft.com/office/powerpoint/2010/main" val="160620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0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0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0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0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0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3" grpId="0"/>
      <p:bldP spid="28" grpId="0" animBg="1"/>
      <p:bldP spid="2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025" y="1452563"/>
            <a:ext cx="4320000" cy="4320000"/>
          </a:xfrm>
          <a:prstGeom prst="rect">
            <a:avLst/>
          </a:prstGeom>
        </p:spPr>
      </p:pic>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452563"/>
            <a:ext cx="4320000" cy="4320000"/>
          </a:xfrm>
          <a:prstGeom prst="rect">
            <a:avLst/>
          </a:prstGeom>
        </p:spPr>
      </p:pic>
      <p:sp>
        <p:nvSpPr>
          <p:cNvPr id="191490" name="Rectangle 2"/>
          <p:cNvSpPr>
            <a:spLocks noGrp="1" noChangeArrowheads="1"/>
          </p:cNvSpPr>
          <p:nvPr>
            <p:ph type="title"/>
          </p:nvPr>
        </p:nvSpPr>
        <p:spPr/>
        <p:txBody>
          <a:bodyPr/>
          <a:lstStyle/>
          <a:p>
            <a:pPr eaLnBrk="1" hangingPunct="1">
              <a:defRPr/>
            </a:pPr>
            <a:r>
              <a:rPr lang="pt-BR" dirty="0"/>
              <a:t>Mapas de Incerteza – Exemplo 1</a:t>
            </a:r>
          </a:p>
        </p:txBody>
      </p:sp>
      <p:grpSp>
        <p:nvGrpSpPr>
          <p:cNvPr id="2" name="Grupo 1"/>
          <p:cNvGrpSpPr>
            <a:grpSpLocks/>
          </p:cNvGrpSpPr>
          <p:nvPr/>
        </p:nvGrpSpPr>
        <p:grpSpPr bwMode="auto">
          <a:xfrm>
            <a:off x="5991357" y="6151562"/>
            <a:ext cx="1628511" cy="437337"/>
            <a:chOff x="5990633" y="6165304"/>
            <a:chExt cx="1627300" cy="436264"/>
          </a:xfrm>
        </p:grpSpPr>
        <p:pic>
          <p:nvPicPr>
            <p:cNvPr id="4404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225" y="6165304"/>
              <a:ext cx="1377205" cy="14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ângulo 10"/>
            <p:cNvSpPr/>
            <p:nvPr/>
          </p:nvSpPr>
          <p:spPr bwMode="auto">
            <a:xfrm>
              <a:off x="5990633" y="6325249"/>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0</a:t>
              </a:r>
              <a:endParaRPr lang="pt-BR" sz="1050" dirty="0">
                <a:latin typeface="Tahoma" panose="020B0604030504040204" pitchFamily="34" charset="0"/>
              </a:endParaRPr>
            </a:p>
          </p:txBody>
        </p:sp>
        <p:sp>
          <p:nvSpPr>
            <p:cNvPr id="33" name="Retângulo 32"/>
            <p:cNvSpPr/>
            <p:nvPr/>
          </p:nvSpPr>
          <p:spPr bwMode="auto">
            <a:xfrm>
              <a:off x="7350110" y="6324456"/>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2</a:t>
              </a:r>
              <a:endParaRPr lang="pt-BR" sz="1050" dirty="0">
                <a:latin typeface="Tahoma" panose="020B0604030504040204" pitchFamily="34" charset="0"/>
              </a:endParaRPr>
            </a:p>
          </p:txBody>
        </p:sp>
        <p:sp>
          <p:nvSpPr>
            <p:cNvPr id="36" name="Retângulo 35"/>
            <p:cNvSpPr/>
            <p:nvPr/>
          </p:nvSpPr>
          <p:spPr bwMode="auto">
            <a:xfrm>
              <a:off x="6671167" y="6311787"/>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1</a:t>
              </a:r>
              <a:endParaRPr lang="pt-BR" sz="1050" dirty="0">
                <a:latin typeface="Tahoma" panose="020B0604030504040204" pitchFamily="34" charset="0"/>
              </a:endParaRPr>
            </a:p>
          </p:txBody>
        </p:sp>
      </p:grpSp>
      <p:sp>
        <p:nvSpPr>
          <p:cNvPr id="44037" name="Retângulo 43"/>
          <p:cNvSpPr>
            <a:spLocks noChangeArrowheads="1"/>
          </p:cNvSpPr>
          <p:nvPr/>
        </p:nvSpPr>
        <p:spPr bwMode="auto">
          <a:xfrm>
            <a:off x="1476662" y="5816600"/>
            <a:ext cx="15821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 </a:t>
            </a:r>
            <a:r>
              <a:rPr lang="pt-BR" altLang="pt-BR" sz="1200" dirty="0" err="1">
                <a:latin typeface="Tahoma" panose="020B0604030504040204" pitchFamily="34" charset="0"/>
              </a:rPr>
              <a:t>MaxVer</a:t>
            </a:r>
            <a:endParaRPr lang="pt-BR" altLang="pt-BR" sz="1200" dirty="0">
              <a:latin typeface="Tahoma" panose="020B0604030504040204" pitchFamily="34" charset="0"/>
            </a:endParaRPr>
          </a:p>
        </p:txBody>
      </p:sp>
      <p:sp>
        <p:nvSpPr>
          <p:cNvPr id="44043" name="Retângulo 29"/>
          <p:cNvSpPr>
            <a:spLocks noChangeArrowheads="1"/>
          </p:cNvSpPr>
          <p:nvPr/>
        </p:nvSpPr>
        <p:spPr bwMode="auto">
          <a:xfrm>
            <a:off x="5978266" y="5815885"/>
            <a:ext cx="1652701" cy="27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Entropia de Shannon</a:t>
            </a:r>
          </a:p>
        </p:txBody>
      </p:sp>
      <p:sp>
        <p:nvSpPr>
          <p:cNvPr id="3" name="Retângulo 2"/>
          <p:cNvSpPr>
            <a:spLocks noChangeArrowheads="1"/>
          </p:cNvSpPr>
          <p:nvPr/>
        </p:nvSpPr>
        <p:spPr bwMode="auto">
          <a:xfrm>
            <a:off x="6376988" y="3611563"/>
            <a:ext cx="1296987" cy="130175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1" name="Retângulo 40"/>
          <p:cNvSpPr>
            <a:spLocks noChangeArrowheads="1"/>
          </p:cNvSpPr>
          <p:nvPr/>
        </p:nvSpPr>
        <p:spPr bwMode="auto">
          <a:xfrm>
            <a:off x="1936750" y="3611563"/>
            <a:ext cx="1295400" cy="130175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 name="Espaço Reservado para Número de Slide 3"/>
          <p:cNvSpPr>
            <a:spLocks noGrp="1"/>
          </p:cNvSpPr>
          <p:nvPr>
            <p:ph type="sldNum" sz="quarter" idx="12"/>
          </p:nvPr>
        </p:nvSpPr>
        <p:spPr/>
        <p:txBody>
          <a:bodyPr/>
          <a:lstStyle/>
          <a:p>
            <a:pPr>
              <a:defRPr/>
            </a:pPr>
            <a:fld id="{7E73E80C-3CCF-461B-AE67-A9EF5D464E64}" type="slidenum">
              <a:rPr lang="pt-BR"/>
              <a:pPr>
                <a:defRPr/>
              </a:pPr>
              <a:t>67</a:t>
            </a:fld>
            <a:endParaRPr lang="pt-BR"/>
          </a:p>
        </p:txBody>
      </p:sp>
      <p:grpSp>
        <p:nvGrpSpPr>
          <p:cNvPr id="10" name="Grupo 9"/>
          <p:cNvGrpSpPr/>
          <p:nvPr/>
        </p:nvGrpSpPr>
        <p:grpSpPr>
          <a:xfrm>
            <a:off x="179512" y="6165304"/>
            <a:ext cx="2235969" cy="646331"/>
            <a:chOff x="226779" y="6040811"/>
            <a:chExt cx="2235969" cy="646331"/>
          </a:xfrm>
        </p:grpSpPr>
        <p:grpSp>
          <p:nvGrpSpPr>
            <p:cNvPr id="9" name="Grupo 8"/>
            <p:cNvGrpSpPr/>
            <p:nvPr/>
          </p:nvGrpSpPr>
          <p:grpSpPr>
            <a:xfrm>
              <a:off x="226779" y="6040811"/>
              <a:ext cx="1358259" cy="646331"/>
              <a:chOff x="226779" y="6040811"/>
              <a:chExt cx="1358259" cy="646331"/>
            </a:xfrm>
          </p:grpSpPr>
          <p:sp>
            <p:nvSpPr>
              <p:cNvPr id="18" name="Retângulo 17"/>
              <p:cNvSpPr/>
              <p:nvPr/>
            </p:nvSpPr>
            <p:spPr bwMode="auto">
              <a:xfrm>
                <a:off x="339184" y="6040811"/>
                <a:ext cx="1245854" cy="646331"/>
              </a:xfrm>
              <a:prstGeom prst="rect">
                <a:avLst/>
              </a:prstGeom>
              <a:noFill/>
            </p:spPr>
            <p:txBody>
              <a:bodyPr wrap="none">
                <a:spAutoFit/>
              </a:bodyPr>
              <a:lstStyle/>
              <a:p>
                <a:pPr marL="3175" algn="l">
                  <a:defRPr/>
                </a:pPr>
                <a:r>
                  <a:rPr lang="pt-BR" dirty="0">
                    <a:solidFill>
                      <a:srgbClr val="000000"/>
                    </a:solidFill>
                    <a:latin typeface="Tahoma" panose="020B0604030504040204" pitchFamily="34" charset="0"/>
                  </a:rPr>
                  <a:t>Floresta</a:t>
                </a:r>
              </a:p>
              <a:p>
                <a:pPr marL="3175" algn="l">
                  <a:defRPr/>
                </a:pPr>
                <a:r>
                  <a:rPr lang="pt-BR" dirty="0">
                    <a:solidFill>
                      <a:srgbClr val="000000"/>
                    </a:solidFill>
                    <a:latin typeface="Tahoma" panose="020B0604030504040204" pitchFamily="34" charset="0"/>
                  </a:rPr>
                  <a:t>Regeneração</a:t>
                </a:r>
              </a:p>
              <a:p>
                <a:pPr marL="3175" algn="l">
                  <a:defRPr/>
                </a:pPr>
                <a:r>
                  <a:rPr lang="pt-BR" dirty="0">
                    <a:solidFill>
                      <a:srgbClr val="000000"/>
                    </a:solidFill>
                    <a:latin typeface="Tahoma" panose="020B0604030504040204" pitchFamily="34" charset="0"/>
                  </a:rPr>
                  <a:t>Desmatamento</a:t>
                </a:r>
              </a:p>
            </p:txBody>
          </p:sp>
          <p:sp>
            <p:nvSpPr>
              <p:cNvPr id="19" name="Retângulo 27"/>
              <p:cNvSpPr>
                <a:spLocks noChangeArrowheads="1"/>
              </p:cNvSpPr>
              <p:nvPr/>
            </p:nvSpPr>
            <p:spPr bwMode="auto">
              <a:xfrm>
                <a:off x="226779" y="6092825"/>
                <a:ext cx="143935" cy="143963"/>
              </a:xfrm>
              <a:prstGeom prst="rect">
                <a:avLst/>
              </a:prstGeom>
              <a:solidFill>
                <a:srgbClr val="0080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0" name="Retângulo 28"/>
              <p:cNvSpPr>
                <a:spLocks noChangeArrowheads="1"/>
              </p:cNvSpPr>
              <p:nvPr/>
            </p:nvSpPr>
            <p:spPr bwMode="auto">
              <a:xfrm>
                <a:off x="226779" y="6273107"/>
                <a:ext cx="143935" cy="143963"/>
              </a:xfrm>
              <a:prstGeom prst="rect">
                <a:avLst/>
              </a:prstGeom>
              <a:solidFill>
                <a:srgbClr val="FFFF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1" name="Retângulo 29"/>
              <p:cNvSpPr>
                <a:spLocks noChangeArrowheads="1"/>
              </p:cNvSpPr>
              <p:nvPr/>
            </p:nvSpPr>
            <p:spPr bwMode="auto">
              <a:xfrm>
                <a:off x="226779" y="6453389"/>
                <a:ext cx="143935" cy="143963"/>
              </a:xfrm>
              <a:prstGeom prst="rect">
                <a:avLst/>
              </a:prstGeom>
              <a:solidFill>
                <a:srgbClr val="FF00C8"/>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grpSp>
          <p:nvGrpSpPr>
            <p:cNvPr id="8" name="Grupo 7"/>
            <p:cNvGrpSpPr/>
            <p:nvPr/>
          </p:nvGrpSpPr>
          <p:grpSpPr>
            <a:xfrm>
              <a:off x="1446409" y="6040811"/>
              <a:ext cx="1016339" cy="461665"/>
              <a:chOff x="1336145" y="6040811"/>
              <a:chExt cx="1016339" cy="461665"/>
            </a:xfrm>
          </p:grpSpPr>
          <p:sp>
            <p:nvSpPr>
              <p:cNvPr id="22" name="Retângulo 29"/>
              <p:cNvSpPr>
                <a:spLocks noChangeArrowheads="1"/>
              </p:cNvSpPr>
              <p:nvPr/>
            </p:nvSpPr>
            <p:spPr bwMode="auto">
              <a:xfrm>
                <a:off x="1336145" y="6092825"/>
                <a:ext cx="143935" cy="143963"/>
              </a:xfrm>
              <a:prstGeom prst="rect">
                <a:avLst/>
              </a:prstGeom>
              <a:solidFill>
                <a:srgbClr val="80008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3" name="Retângulo 29"/>
              <p:cNvSpPr>
                <a:spLocks noChangeArrowheads="1"/>
              </p:cNvSpPr>
              <p:nvPr/>
            </p:nvSpPr>
            <p:spPr bwMode="auto">
              <a:xfrm>
                <a:off x="1336145" y="6273107"/>
                <a:ext cx="143935" cy="143963"/>
              </a:xfrm>
              <a:prstGeom prst="rect">
                <a:avLst/>
              </a:prstGeom>
              <a:solidFill>
                <a:srgbClr val="0070C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7" name="Retângulo 26"/>
              <p:cNvSpPr/>
              <p:nvPr/>
            </p:nvSpPr>
            <p:spPr bwMode="auto">
              <a:xfrm>
                <a:off x="1454481" y="6040811"/>
                <a:ext cx="898003" cy="461665"/>
              </a:xfrm>
              <a:prstGeom prst="rect">
                <a:avLst/>
              </a:prstGeom>
              <a:noFill/>
            </p:spPr>
            <p:txBody>
              <a:bodyPr wrap="none">
                <a:spAutoFit/>
              </a:bodyPr>
              <a:lstStyle/>
              <a:p>
                <a:pPr marL="3175" algn="l">
                  <a:defRPr/>
                </a:pPr>
                <a:r>
                  <a:rPr lang="pt-BR" dirty="0">
                    <a:solidFill>
                      <a:srgbClr val="000000"/>
                    </a:solidFill>
                    <a:latin typeface="Tahoma" panose="020B0604030504040204" pitchFamily="34" charset="0"/>
                  </a:rPr>
                  <a:t>Queimada</a:t>
                </a:r>
              </a:p>
              <a:p>
                <a:pPr marL="3175" algn="l">
                  <a:defRPr/>
                </a:pPr>
                <a:r>
                  <a:rPr lang="pt-BR" dirty="0">
                    <a:solidFill>
                      <a:srgbClr val="000000"/>
                    </a:solidFill>
                    <a:latin typeface="Tahoma" panose="020B0604030504040204" pitchFamily="34" charset="0"/>
                  </a:rPr>
                  <a:t>Água</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p:cNvPicPr>
            <a:picLocks noChangeAspect="1"/>
          </p:cNvPicPr>
          <p:nvPr/>
        </p:nvPicPr>
        <p:blipFill rotWithShape="1">
          <a:blip r:embed="rId2">
            <a:extLst>
              <a:ext uri="{28A0092B-C50C-407E-A947-70E740481C1C}">
                <a14:useLocalDpi xmlns:a14="http://schemas.microsoft.com/office/drawing/2010/main" val="0"/>
              </a:ext>
            </a:extLst>
          </a:blip>
          <a:srcRect l="40092" t="50000" r="29886" b="19890"/>
          <a:stretch/>
        </p:blipFill>
        <p:spPr>
          <a:xfrm>
            <a:off x="4645025" y="1452563"/>
            <a:ext cx="4307502" cy="4320000"/>
          </a:xfrm>
          <a:prstGeom prst="rect">
            <a:avLst/>
          </a:prstGeom>
        </p:spPr>
      </p:pic>
      <p:pic>
        <p:nvPicPr>
          <p:cNvPr id="24" name="Imagem 23"/>
          <p:cNvPicPr>
            <a:picLocks noChangeAspect="1"/>
          </p:cNvPicPr>
          <p:nvPr/>
        </p:nvPicPr>
        <p:blipFill rotWithShape="1">
          <a:blip r:embed="rId3">
            <a:extLst>
              <a:ext uri="{28A0092B-C50C-407E-A947-70E740481C1C}">
                <a14:useLocalDpi xmlns:a14="http://schemas.microsoft.com/office/drawing/2010/main" val="0"/>
              </a:ext>
            </a:extLst>
          </a:blip>
          <a:srcRect l="40127" t="49977" r="29886" b="19890"/>
          <a:stretch/>
        </p:blipFill>
        <p:spPr>
          <a:xfrm>
            <a:off x="203200" y="1452563"/>
            <a:ext cx="4298927" cy="4320000"/>
          </a:xfrm>
          <a:prstGeom prst="rect">
            <a:avLst/>
          </a:prstGeom>
        </p:spPr>
      </p:pic>
      <p:sp>
        <p:nvSpPr>
          <p:cNvPr id="191490" name="Rectangle 2"/>
          <p:cNvSpPr>
            <a:spLocks noGrp="1" noChangeArrowheads="1"/>
          </p:cNvSpPr>
          <p:nvPr>
            <p:ph type="title"/>
          </p:nvPr>
        </p:nvSpPr>
        <p:spPr/>
        <p:txBody>
          <a:bodyPr/>
          <a:lstStyle/>
          <a:p>
            <a:pPr eaLnBrk="1" hangingPunct="1">
              <a:defRPr/>
            </a:pPr>
            <a:r>
              <a:rPr lang="pt-BR" dirty="0"/>
              <a:t>Mapas de Incerteza – Exemplo 1</a:t>
            </a:r>
          </a:p>
        </p:txBody>
      </p:sp>
      <p:sp>
        <p:nvSpPr>
          <p:cNvPr id="45061" name="Retângulo 43"/>
          <p:cNvSpPr>
            <a:spLocks noChangeArrowheads="1"/>
          </p:cNvSpPr>
          <p:nvPr/>
        </p:nvSpPr>
        <p:spPr bwMode="auto">
          <a:xfrm>
            <a:off x="1476662" y="5816600"/>
            <a:ext cx="15821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 </a:t>
            </a:r>
            <a:r>
              <a:rPr lang="pt-BR" altLang="pt-BR" sz="1200" dirty="0" err="1">
                <a:latin typeface="Tahoma" panose="020B0604030504040204" pitchFamily="34" charset="0"/>
              </a:rPr>
              <a:t>MaxVer</a:t>
            </a:r>
            <a:endParaRPr lang="pt-BR" altLang="pt-BR" sz="1200" dirty="0">
              <a:latin typeface="Tahoma" panose="020B0604030504040204" pitchFamily="34" charset="0"/>
            </a:endParaRPr>
          </a:p>
        </p:txBody>
      </p:sp>
      <p:sp>
        <p:nvSpPr>
          <p:cNvPr id="45062" name="Retângulo 29"/>
          <p:cNvSpPr>
            <a:spLocks noChangeArrowheads="1"/>
          </p:cNvSpPr>
          <p:nvPr/>
        </p:nvSpPr>
        <p:spPr bwMode="auto">
          <a:xfrm>
            <a:off x="5978525" y="5816600"/>
            <a:ext cx="1652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Entropia de Shannon</a:t>
            </a:r>
          </a:p>
        </p:txBody>
      </p:sp>
      <p:sp>
        <p:nvSpPr>
          <p:cNvPr id="2" name="Espaço Reservado para Número de Slide 1"/>
          <p:cNvSpPr>
            <a:spLocks noGrp="1"/>
          </p:cNvSpPr>
          <p:nvPr>
            <p:ph type="sldNum" sz="quarter" idx="12"/>
          </p:nvPr>
        </p:nvSpPr>
        <p:spPr/>
        <p:txBody>
          <a:bodyPr/>
          <a:lstStyle/>
          <a:p>
            <a:pPr>
              <a:defRPr/>
            </a:pPr>
            <a:fld id="{AEC4C362-A087-4F09-B7A6-13D6DF2B87CD}" type="slidenum">
              <a:rPr lang="pt-BR"/>
              <a:pPr>
                <a:defRPr/>
              </a:pPr>
              <a:t>68</a:t>
            </a:fld>
            <a:endParaRPr lang="pt-BR"/>
          </a:p>
        </p:txBody>
      </p:sp>
      <p:grpSp>
        <p:nvGrpSpPr>
          <p:cNvPr id="14" name="Grupo 13"/>
          <p:cNvGrpSpPr/>
          <p:nvPr/>
        </p:nvGrpSpPr>
        <p:grpSpPr>
          <a:xfrm>
            <a:off x="179512" y="6165304"/>
            <a:ext cx="2235969" cy="646331"/>
            <a:chOff x="226779" y="6040811"/>
            <a:chExt cx="2235969" cy="646331"/>
          </a:xfrm>
        </p:grpSpPr>
        <p:grpSp>
          <p:nvGrpSpPr>
            <p:cNvPr id="15" name="Grupo 14"/>
            <p:cNvGrpSpPr/>
            <p:nvPr/>
          </p:nvGrpSpPr>
          <p:grpSpPr>
            <a:xfrm>
              <a:off x="226779" y="6040811"/>
              <a:ext cx="1358259" cy="646331"/>
              <a:chOff x="226779" y="6040811"/>
              <a:chExt cx="1358259" cy="646331"/>
            </a:xfrm>
          </p:grpSpPr>
          <p:sp>
            <p:nvSpPr>
              <p:cNvPr id="20" name="Retângulo 19"/>
              <p:cNvSpPr/>
              <p:nvPr/>
            </p:nvSpPr>
            <p:spPr bwMode="auto">
              <a:xfrm>
                <a:off x="339184" y="6040811"/>
                <a:ext cx="1245854" cy="646331"/>
              </a:xfrm>
              <a:prstGeom prst="rect">
                <a:avLst/>
              </a:prstGeom>
              <a:noFill/>
            </p:spPr>
            <p:txBody>
              <a:bodyPr wrap="none">
                <a:spAutoFit/>
              </a:bodyPr>
              <a:lstStyle/>
              <a:p>
                <a:pPr marL="3175" algn="l">
                  <a:defRPr/>
                </a:pPr>
                <a:r>
                  <a:rPr lang="pt-BR" dirty="0">
                    <a:solidFill>
                      <a:srgbClr val="000000"/>
                    </a:solidFill>
                    <a:latin typeface="Tahoma" panose="020B0604030504040204" pitchFamily="34" charset="0"/>
                  </a:rPr>
                  <a:t>Floresta</a:t>
                </a:r>
              </a:p>
              <a:p>
                <a:pPr marL="3175" algn="l">
                  <a:defRPr/>
                </a:pPr>
                <a:r>
                  <a:rPr lang="pt-BR" dirty="0">
                    <a:solidFill>
                      <a:srgbClr val="000000"/>
                    </a:solidFill>
                    <a:latin typeface="Tahoma" panose="020B0604030504040204" pitchFamily="34" charset="0"/>
                  </a:rPr>
                  <a:t>Regeneração</a:t>
                </a:r>
              </a:p>
              <a:p>
                <a:pPr marL="3175" algn="l">
                  <a:defRPr/>
                </a:pPr>
                <a:r>
                  <a:rPr lang="pt-BR" dirty="0">
                    <a:solidFill>
                      <a:srgbClr val="000000"/>
                    </a:solidFill>
                    <a:latin typeface="Tahoma" panose="020B0604030504040204" pitchFamily="34" charset="0"/>
                  </a:rPr>
                  <a:t>Desmatamento</a:t>
                </a:r>
              </a:p>
            </p:txBody>
          </p:sp>
          <p:sp>
            <p:nvSpPr>
              <p:cNvPr id="21" name="Retângulo 27"/>
              <p:cNvSpPr>
                <a:spLocks noChangeArrowheads="1"/>
              </p:cNvSpPr>
              <p:nvPr/>
            </p:nvSpPr>
            <p:spPr bwMode="auto">
              <a:xfrm>
                <a:off x="226779" y="6092825"/>
                <a:ext cx="143935" cy="143963"/>
              </a:xfrm>
              <a:prstGeom prst="rect">
                <a:avLst/>
              </a:prstGeom>
              <a:solidFill>
                <a:srgbClr val="0080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2" name="Retângulo 28"/>
              <p:cNvSpPr>
                <a:spLocks noChangeArrowheads="1"/>
              </p:cNvSpPr>
              <p:nvPr/>
            </p:nvSpPr>
            <p:spPr bwMode="auto">
              <a:xfrm>
                <a:off x="226779" y="6273107"/>
                <a:ext cx="143935" cy="143963"/>
              </a:xfrm>
              <a:prstGeom prst="rect">
                <a:avLst/>
              </a:prstGeom>
              <a:solidFill>
                <a:srgbClr val="FFFF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6" name="Retângulo 29"/>
              <p:cNvSpPr>
                <a:spLocks noChangeArrowheads="1"/>
              </p:cNvSpPr>
              <p:nvPr/>
            </p:nvSpPr>
            <p:spPr bwMode="auto">
              <a:xfrm>
                <a:off x="226779" y="6453389"/>
                <a:ext cx="143935" cy="143963"/>
              </a:xfrm>
              <a:prstGeom prst="rect">
                <a:avLst/>
              </a:prstGeom>
              <a:solidFill>
                <a:srgbClr val="FF00C8"/>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grpSp>
          <p:nvGrpSpPr>
            <p:cNvPr id="16" name="Grupo 15"/>
            <p:cNvGrpSpPr/>
            <p:nvPr/>
          </p:nvGrpSpPr>
          <p:grpSpPr>
            <a:xfrm>
              <a:off x="1446409" y="6040811"/>
              <a:ext cx="1016339" cy="461665"/>
              <a:chOff x="1336145" y="6040811"/>
              <a:chExt cx="1016339" cy="461665"/>
            </a:xfrm>
          </p:grpSpPr>
          <p:sp>
            <p:nvSpPr>
              <p:cNvPr id="17" name="Retângulo 29"/>
              <p:cNvSpPr>
                <a:spLocks noChangeArrowheads="1"/>
              </p:cNvSpPr>
              <p:nvPr/>
            </p:nvSpPr>
            <p:spPr bwMode="auto">
              <a:xfrm>
                <a:off x="1336145" y="6092825"/>
                <a:ext cx="143935" cy="143963"/>
              </a:xfrm>
              <a:prstGeom prst="rect">
                <a:avLst/>
              </a:prstGeom>
              <a:solidFill>
                <a:srgbClr val="80008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8" name="Retângulo 29"/>
              <p:cNvSpPr>
                <a:spLocks noChangeArrowheads="1"/>
              </p:cNvSpPr>
              <p:nvPr/>
            </p:nvSpPr>
            <p:spPr bwMode="auto">
              <a:xfrm>
                <a:off x="1336145" y="6273107"/>
                <a:ext cx="143935" cy="143963"/>
              </a:xfrm>
              <a:prstGeom prst="rect">
                <a:avLst/>
              </a:prstGeom>
              <a:solidFill>
                <a:srgbClr val="0070C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19" name="Retângulo 18"/>
              <p:cNvSpPr/>
              <p:nvPr/>
            </p:nvSpPr>
            <p:spPr bwMode="auto">
              <a:xfrm>
                <a:off x="1454481" y="6040811"/>
                <a:ext cx="898003" cy="461665"/>
              </a:xfrm>
              <a:prstGeom prst="rect">
                <a:avLst/>
              </a:prstGeom>
              <a:noFill/>
            </p:spPr>
            <p:txBody>
              <a:bodyPr wrap="none">
                <a:spAutoFit/>
              </a:bodyPr>
              <a:lstStyle/>
              <a:p>
                <a:pPr marL="3175" algn="l">
                  <a:defRPr/>
                </a:pPr>
                <a:r>
                  <a:rPr lang="pt-BR" dirty="0">
                    <a:solidFill>
                      <a:srgbClr val="000000"/>
                    </a:solidFill>
                    <a:latin typeface="Tahoma" panose="020B0604030504040204" pitchFamily="34" charset="0"/>
                  </a:rPr>
                  <a:t>Queimada</a:t>
                </a:r>
              </a:p>
              <a:p>
                <a:pPr marL="3175" algn="l">
                  <a:defRPr/>
                </a:pPr>
                <a:r>
                  <a:rPr lang="pt-BR" dirty="0">
                    <a:solidFill>
                      <a:srgbClr val="000000"/>
                    </a:solidFill>
                    <a:latin typeface="Tahoma" panose="020B0604030504040204" pitchFamily="34" charset="0"/>
                  </a:rPr>
                  <a:t>Água</a:t>
                </a:r>
              </a:p>
            </p:txBody>
          </p:sp>
        </p:grpSp>
      </p:grpSp>
      <p:grpSp>
        <p:nvGrpSpPr>
          <p:cNvPr id="27" name="Grupo 26"/>
          <p:cNvGrpSpPr>
            <a:grpSpLocks/>
          </p:cNvGrpSpPr>
          <p:nvPr/>
        </p:nvGrpSpPr>
        <p:grpSpPr bwMode="auto">
          <a:xfrm>
            <a:off x="5991357" y="6151562"/>
            <a:ext cx="1628511" cy="437337"/>
            <a:chOff x="5990633" y="6165304"/>
            <a:chExt cx="1627300" cy="436264"/>
          </a:xfrm>
        </p:grpSpPr>
        <p:pic>
          <p:nvPicPr>
            <p:cNvPr id="2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225" y="6165304"/>
              <a:ext cx="1377205" cy="14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tângulo 28"/>
            <p:cNvSpPr/>
            <p:nvPr/>
          </p:nvSpPr>
          <p:spPr bwMode="auto">
            <a:xfrm>
              <a:off x="5990633" y="6325249"/>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0</a:t>
              </a:r>
              <a:endParaRPr lang="pt-BR" sz="1050" dirty="0">
                <a:latin typeface="Tahoma" panose="020B0604030504040204" pitchFamily="34" charset="0"/>
              </a:endParaRPr>
            </a:p>
          </p:txBody>
        </p:sp>
        <p:sp>
          <p:nvSpPr>
            <p:cNvPr id="30" name="Retângulo 29"/>
            <p:cNvSpPr/>
            <p:nvPr/>
          </p:nvSpPr>
          <p:spPr bwMode="auto">
            <a:xfrm>
              <a:off x="7350110" y="6324456"/>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2</a:t>
              </a:r>
              <a:endParaRPr lang="pt-BR" sz="1050" dirty="0">
                <a:latin typeface="Tahoma" panose="020B0604030504040204" pitchFamily="34" charset="0"/>
              </a:endParaRPr>
            </a:p>
          </p:txBody>
        </p:sp>
        <p:sp>
          <p:nvSpPr>
            <p:cNvPr id="31" name="Retângulo 30"/>
            <p:cNvSpPr/>
            <p:nvPr/>
          </p:nvSpPr>
          <p:spPr bwMode="auto">
            <a:xfrm>
              <a:off x="6671167" y="6311787"/>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1</a:t>
              </a:r>
              <a:endParaRPr lang="pt-BR" sz="1050" dirty="0">
                <a:latin typeface="Tahoma" panose="020B0604030504040204" pitchFamily="34" charset="0"/>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40127" t="50000" r="29937" b="19890"/>
          <a:stretch/>
        </p:blipFill>
        <p:spPr bwMode="auto">
          <a:xfrm>
            <a:off x="203200" y="1452563"/>
            <a:ext cx="4295008"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1490" name="Rectangle 2"/>
          <p:cNvSpPr>
            <a:spLocks noGrp="1" noChangeArrowheads="1"/>
          </p:cNvSpPr>
          <p:nvPr>
            <p:ph type="title"/>
          </p:nvPr>
        </p:nvSpPr>
        <p:spPr/>
        <p:txBody>
          <a:bodyPr/>
          <a:lstStyle/>
          <a:p>
            <a:pPr eaLnBrk="1" hangingPunct="1">
              <a:defRPr/>
            </a:pPr>
            <a:r>
              <a:rPr lang="pt-BR" dirty="0"/>
              <a:t>Mapas de Incerteza – Exemplo 1</a:t>
            </a:r>
          </a:p>
        </p:txBody>
      </p:sp>
      <p:sp>
        <p:nvSpPr>
          <p:cNvPr id="46084" name="Retângulo 43"/>
          <p:cNvSpPr>
            <a:spLocks noChangeArrowheads="1"/>
          </p:cNvSpPr>
          <p:nvPr/>
        </p:nvSpPr>
        <p:spPr bwMode="auto">
          <a:xfrm>
            <a:off x="1471275" y="5816600"/>
            <a:ext cx="1592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Imagem TM RGB543</a:t>
            </a:r>
          </a:p>
        </p:txBody>
      </p:sp>
      <p:sp>
        <p:nvSpPr>
          <p:cNvPr id="46085" name="Retângulo 29"/>
          <p:cNvSpPr>
            <a:spLocks noChangeArrowheads="1"/>
          </p:cNvSpPr>
          <p:nvPr/>
        </p:nvSpPr>
        <p:spPr bwMode="auto">
          <a:xfrm>
            <a:off x="5978525" y="5816600"/>
            <a:ext cx="1652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Entropia de Shannon</a:t>
            </a:r>
          </a:p>
        </p:txBody>
      </p:sp>
      <p:sp>
        <p:nvSpPr>
          <p:cNvPr id="2" name="Espaço Reservado para Número de Slide 1"/>
          <p:cNvSpPr>
            <a:spLocks noGrp="1"/>
          </p:cNvSpPr>
          <p:nvPr>
            <p:ph type="sldNum" sz="quarter" idx="12"/>
          </p:nvPr>
        </p:nvSpPr>
        <p:spPr/>
        <p:txBody>
          <a:bodyPr/>
          <a:lstStyle/>
          <a:p>
            <a:pPr>
              <a:defRPr/>
            </a:pPr>
            <a:fld id="{E5BA8258-71C3-4F5E-9E95-866F7C8D7382}" type="slidenum">
              <a:rPr lang="pt-BR"/>
              <a:pPr>
                <a:defRPr/>
              </a:pPr>
              <a:t>69</a:t>
            </a:fld>
            <a:endParaRPr lang="pt-BR"/>
          </a:p>
        </p:txBody>
      </p:sp>
      <p:grpSp>
        <p:nvGrpSpPr>
          <p:cNvPr id="13" name="Grupo 12"/>
          <p:cNvGrpSpPr>
            <a:grpSpLocks/>
          </p:cNvGrpSpPr>
          <p:nvPr/>
        </p:nvGrpSpPr>
        <p:grpSpPr bwMode="auto">
          <a:xfrm>
            <a:off x="5991357" y="6151562"/>
            <a:ext cx="1628511" cy="437337"/>
            <a:chOff x="5990633" y="6165304"/>
            <a:chExt cx="1627300" cy="436264"/>
          </a:xfrm>
        </p:grpSpPr>
        <p:pic>
          <p:nvPicPr>
            <p:cNvPr id="1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225" y="6165304"/>
              <a:ext cx="1377205" cy="14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ângulo 14"/>
            <p:cNvSpPr/>
            <p:nvPr/>
          </p:nvSpPr>
          <p:spPr bwMode="auto">
            <a:xfrm>
              <a:off x="5990633" y="6325249"/>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0</a:t>
              </a:r>
              <a:endParaRPr lang="pt-BR" sz="1050" dirty="0">
                <a:latin typeface="Tahoma" panose="020B0604030504040204" pitchFamily="34" charset="0"/>
              </a:endParaRPr>
            </a:p>
          </p:txBody>
        </p:sp>
        <p:sp>
          <p:nvSpPr>
            <p:cNvPr id="16" name="Retângulo 15"/>
            <p:cNvSpPr/>
            <p:nvPr/>
          </p:nvSpPr>
          <p:spPr bwMode="auto">
            <a:xfrm>
              <a:off x="7350110" y="6324456"/>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2</a:t>
              </a:r>
              <a:endParaRPr lang="pt-BR" sz="1050" dirty="0">
                <a:latin typeface="Tahoma" panose="020B0604030504040204" pitchFamily="34" charset="0"/>
              </a:endParaRPr>
            </a:p>
          </p:txBody>
        </p:sp>
        <p:sp>
          <p:nvSpPr>
            <p:cNvPr id="20" name="Retângulo 19"/>
            <p:cNvSpPr/>
            <p:nvPr/>
          </p:nvSpPr>
          <p:spPr bwMode="auto">
            <a:xfrm>
              <a:off x="6671167" y="6311787"/>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1</a:t>
              </a:r>
              <a:endParaRPr lang="pt-BR" sz="1050" dirty="0">
                <a:latin typeface="Tahoma" panose="020B0604030504040204" pitchFamily="34" charset="0"/>
              </a:endParaRPr>
            </a:p>
          </p:txBody>
        </p:sp>
      </p:grpSp>
      <p:pic>
        <p:nvPicPr>
          <p:cNvPr id="17" name="Imagem 17"/>
          <p:cNvPicPr>
            <a:picLocks/>
          </p:cNvPicPr>
          <p:nvPr/>
        </p:nvPicPr>
        <p:blipFill>
          <a:blip r:embed="rId4">
            <a:extLst>
              <a:ext uri="{28A0092B-C50C-407E-A947-70E740481C1C}">
                <a14:useLocalDpi xmlns:a14="http://schemas.microsoft.com/office/drawing/2010/main" val="0"/>
              </a:ext>
            </a:extLst>
          </a:blip>
          <a:srcRect l="40092" t="50000" r="29886" b="19890"/>
          <a:stretch>
            <a:fillRect/>
          </a:stretch>
        </p:blipFill>
        <p:spPr bwMode="auto">
          <a:xfrm>
            <a:off x="4645025" y="1452563"/>
            <a:ext cx="43195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aixaDeTexto 13"/>
          <p:cNvSpPr txBox="1">
            <a:spLocks noChangeArrowheads="1"/>
          </p:cNvSpPr>
          <p:nvPr/>
        </p:nvSpPr>
        <p:spPr bwMode="auto">
          <a:xfrm>
            <a:off x="611188" y="1773238"/>
            <a:ext cx="8064500" cy="51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1" hangingPunct="1">
              <a:lnSpc>
                <a:spcPct val="200000"/>
              </a:lnSpc>
              <a:spcBef>
                <a:spcPts val="1200"/>
              </a:spcBef>
            </a:pPr>
            <a:r>
              <a:rPr lang="pt-BR" altLang="pt-BR" sz="1600" dirty="0">
                <a:latin typeface="Tahoma" panose="020B0604030504040204" pitchFamily="34" charset="0"/>
              </a:rPr>
              <a:t>Probabilística ou baseada em métricas de distância ou regras de decisão</a:t>
            </a:r>
          </a:p>
        </p:txBody>
      </p:sp>
      <p:sp>
        <p:nvSpPr>
          <p:cNvPr id="107522" name="Rectangle 2"/>
          <p:cNvSpPr>
            <a:spLocks noGrp="1" noChangeArrowheads="1"/>
          </p:cNvSpPr>
          <p:nvPr>
            <p:ph type="title"/>
          </p:nvPr>
        </p:nvSpPr>
        <p:spPr/>
        <p:txBody>
          <a:bodyPr/>
          <a:lstStyle/>
          <a:p>
            <a:pPr eaLnBrk="1" hangingPunct="1">
              <a:defRPr/>
            </a:pPr>
            <a:r>
              <a:rPr lang="pt-BR" dirty="0"/>
              <a:t>Tipos de Classificação</a:t>
            </a:r>
          </a:p>
        </p:txBody>
      </p:sp>
      <p:sp>
        <p:nvSpPr>
          <p:cNvPr id="2" name="Espaço Reservado para Número de Slide 1"/>
          <p:cNvSpPr>
            <a:spLocks noGrp="1"/>
          </p:cNvSpPr>
          <p:nvPr>
            <p:ph type="sldNum" sz="quarter" idx="12"/>
          </p:nvPr>
        </p:nvSpPr>
        <p:spPr/>
        <p:txBody>
          <a:bodyPr/>
          <a:lstStyle/>
          <a:p>
            <a:pPr>
              <a:defRPr/>
            </a:pPr>
            <a:fld id="{F2F7E390-A0C7-4400-A23B-8CBD9FAF2948}" type="slidenum">
              <a:rPr lang="pt-BR"/>
              <a:pPr>
                <a:defRPr/>
              </a:pPr>
              <a:t>7</a:t>
            </a:fld>
            <a:endParaRPr lang="pt-BR"/>
          </a:p>
        </p:txBody>
      </p:sp>
      <p:grpSp>
        <p:nvGrpSpPr>
          <p:cNvPr id="4" name="Grupo 3"/>
          <p:cNvGrpSpPr/>
          <p:nvPr/>
        </p:nvGrpSpPr>
        <p:grpSpPr>
          <a:xfrm>
            <a:off x="107504" y="2708920"/>
            <a:ext cx="3031480" cy="2852091"/>
            <a:chOff x="612472" y="2811730"/>
            <a:chExt cx="1509938" cy="1584870"/>
          </a:xfrm>
        </p:grpSpPr>
        <p:sp>
          <p:nvSpPr>
            <p:cNvPr id="68" name="Forma livre 67"/>
            <p:cNvSpPr/>
            <p:nvPr/>
          </p:nvSpPr>
          <p:spPr bwMode="auto">
            <a:xfrm rot="5400000">
              <a:off x="662351" y="3217100"/>
              <a:ext cx="565551" cy="227910"/>
            </a:xfrm>
            <a:custGeom>
              <a:avLst/>
              <a:gdLst>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3621 w 327507"/>
                <a:gd name="connsiteY6" fmla="*/ 374907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70288 w 327507"/>
                <a:gd name="connsiteY2" fmla="*/ 125456 h 456034"/>
                <a:gd name="connsiteX3" fmla="*/ 83842 w 327507"/>
                <a:gd name="connsiteY3" fmla="*/ 199125 h 456034"/>
                <a:gd name="connsiteX4" fmla="*/ 102182 w 327507"/>
                <a:gd name="connsiteY4" fmla="*/ 267246 h 456034"/>
                <a:gd name="connsiteX5" fmla="*/ 112662 w 327507"/>
                <a:gd name="connsiteY5" fmla="*/ 330127 h 456034"/>
                <a:gd name="connsiteX6" fmla="*/ 123621 w 327507"/>
                <a:gd name="connsiteY6" fmla="*/ 374907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507" h="456034">
                  <a:moveTo>
                    <a:pt x="0" y="0"/>
                  </a:moveTo>
                  <a:cubicBezTo>
                    <a:pt x="15720" y="16594"/>
                    <a:pt x="36681" y="31004"/>
                    <a:pt x="47161" y="49781"/>
                  </a:cubicBezTo>
                  <a:cubicBezTo>
                    <a:pt x="57641" y="68558"/>
                    <a:pt x="64174" y="100565"/>
                    <a:pt x="70288" y="125456"/>
                  </a:cubicBezTo>
                  <a:cubicBezTo>
                    <a:pt x="76402" y="150347"/>
                    <a:pt x="77292" y="173361"/>
                    <a:pt x="83842" y="199125"/>
                  </a:cubicBezTo>
                  <a:cubicBezTo>
                    <a:pt x="90392" y="224889"/>
                    <a:pt x="97379" y="245412"/>
                    <a:pt x="102182" y="267246"/>
                  </a:cubicBezTo>
                  <a:cubicBezTo>
                    <a:pt x="106985" y="289080"/>
                    <a:pt x="108295" y="311787"/>
                    <a:pt x="112662" y="330127"/>
                  </a:cubicBezTo>
                  <a:cubicBezTo>
                    <a:pt x="117029" y="348467"/>
                    <a:pt x="119691" y="360497"/>
                    <a:pt x="123621" y="374907"/>
                  </a:cubicBezTo>
                  <a:cubicBezTo>
                    <a:pt x="127551" y="389317"/>
                    <a:pt x="129693" y="403489"/>
                    <a:pt x="136243" y="416589"/>
                  </a:cubicBezTo>
                  <a:cubicBezTo>
                    <a:pt x="142793" y="429689"/>
                    <a:pt x="158951" y="454143"/>
                    <a:pt x="167684" y="455890"/>
                  </a:cubicBezTo>
                  <a:cubicBezTo>
                    <a:pt x="176417" y="457637"/>
                    <a:pt x="181657" y="443227"/>
                    <a:pt x="188644" y="427070"/>
                  </a:cubicBezTo>
                  <a:cubicBezTo>
                    <a:pt x="195631" y="410913"/>
                    <a:pt x="201308" y="390826"/>
                    <a:pt x="209605" y="358948"/>
                  </a:cubicBezTo>
                  <a:cubicBezTo>
                    <a:pt x="217902" y="327071"/>
                    <a:pt x="227945" y="277289"/>
                    <a:pt x="238425" y="235805"/>
                  </a:cubicBezTo>
                  <a:cubicBezTo>
                    <a:pt x="248905" y="194321"/>
                    <a:pt x="264189" y="140174"/>
                    <a:pt x="272486" y="110043"/>
                  </a:cubicBezTo>
                  <a:cubicBezTo>
                    <a:pt x="280783" y="79912"/>
                    <a:pt x="282966" y="68558"/>
                    <a:pt x="288206" y="55021"/>
                  </a:cubicBezTo>
                  <a:cubicBezTo>
                    <a:pt x="293446" y="41484"/>
                    <a:pt x="297377" y="37991"/>
                    <a:pt x="303927" y="28821"/>
                  </a:cubicBezTo>
                  <a:cubicBezTo>
                    <a:pt x="310477" y="19651"/>
                    <a:pt x="319647" y="9607"/>
                    <a:pt x="327507" y="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 name="Forma livre 2"/>
            <p:cNvSpPr/>
            <p:nvPr/>
          </p:nvSpPr>
          <p:spPr bwMode="auto">
            <a:xfrm>
              <a:off x="1142345" y="3940566"/>
              <a:ext cx="327507" cy="456034"/>
            </a:xfrm>
            <a:custGeom>
              <a:avLst/>
              <a:gdLst>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3621 w 327507"/>
                <a:gd name="connsiteY6" fmla="*/ 374907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507" h="456034">
                  <a:moveTo>
                    <a:pt x="0" y="0"/>
                  </a:moveTo>
                  <a:cubicBezTo>
                    <a:pt x="15720" y="16594"/>
                    <a:pt x="36681" y="31004"/>
                    <a:pt x="47161" y="49781"/>
                  </a:cubicBezTo>
                  <a:cubicBezTo>
                    <a:pt x="57641" y="68558"/>
                    <a:pt x="56767" y="87772"/>
                    <a:pt x="62881" y="112663"/>
                  </a:cubicBezTo>
                  <a:cubicBezTo>
                    <a:pt x="68995" y="137554"/>
                    <a:pt x="77292" y="173361"/>
                    <a:pt x="83842" y="199125"/>
                  </a:cubicBezTo>
                  <a:cubicBezTo>
                    <a:pt x="90392" y="224889"/>
                    <a:pt x="97379" y="245412"/>
                    <a:pt x="102182" y="267246"/>
                  </a:cubicBezTo>
                  <a:cubicBezTo>
                    <a:pt x="106985" y="289080"/>
                    <a:pt x="108295" y="311787"/>
                    <a:pt x="112662" y="330127"/>
                  </a:cubicBezTo>
                  <a:cubicBezTo>
                    <a:pt x="117029" y="348467"/>
                    <a:pt x="119691" y="360497"/>
                    <a:pt x="123621" y="374907"/>
                  </a:cubicBezTo>
                  <a:cubicBezTo>
                    <a:pt x="127551" y="389317"/>
                    <a:pt x="129693" y="403489"/>
                    <a:pt x="136243" y="416589"/>
                  </a:cubicBezTo>
                  <a:cubicBezTo>
                    <a:pt x="142793" y="429689"/>
                    <a:pt x="158951" y="454143"/>
                    <a:pt x="167684" y="455890"/>
                  </a:cubicBezTo>
                  <a:cubicBezTo>
                    <a:pt x="176417" y="457637"/>
                    <a:pt x="181657" y="443227"/>
                    <a:pt x="188644" y="427070"/>
                  </a:cubicBezTo>
                  <a:cubicBezTo>
                    <a:pt x="195631" y="410913"/>
                    <a:pt x="201308" y="390826"/>
                    <a:pt x="209605" y="358948"/>
                  </a:cubicBezTo>
                  <a:cubicBezTo>
                    <a:pt x="217902" y="327071"/>
                    <a:pt x="227945" y="277289"/>
                    <a:pt x="238425" y="235805"/>
                  </a:cubicBezTo>
                  <a:cubicBezTo>
                    <a:pt x="248905" y="194321"/>
                    <a:pt x="264189" y="140174"/>
                    <a:pt x="272486" y="110043"/>
                  </a:cubicBezTo>
                  <a:cubicBezTo>
                    <a:pt x="280783" y="79912"/>
                    <a:pt x="282966" y="68558"/>
                    <a:pt x="288206" y="55021"/>
                  </a:cubicBezTo>
                  <a:cubicBezTo>
                    <a:pt x="293446" y="41484"/>
                    <a:pt x="297377" y="37991"/>
                    <a:pt x="303927" y="28821"/>
                  </a:cubicBezTo>
                  <a:cubicBezTo>
                    <a:pt x="310477" y="19651"/>
                    <a:pt x="319647" y="9607"/>
                    <a:pt x="327507" y="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nvGrpSpPr>
            <p:cNvPr id="5" name="Grupo 4"/>
            <p:cNvGrpSpPr/>
            <p:nvPr/>
          </p:nvGrpSpPr>
          <p:grpSpPr>
            <a:xfrm>
              <a:off x="842328" y="2811730"/>
              <a:ext cx="1280082" cy="1410823"/>
              <a:chOff x="1348871" y="2743547"/>
              <a:chExt cx="1638953" cy="1806346"/>
            </a:xfrm>
          </p:grpSpPr>
          <p:grpSp>
            <p:nvGrpSpPr>
              <p:cNvPr id="8" name="Grupo 66"/>
              <p:cNvGrpSpPr>
                <a:grpSpLocks/>
              </p:cNvGrpSpPr>
              <p:nvPr/>
            </p:nvGrpSpPr>
            <p:grpSpPr bwMode="auto">
              <a:xfrm>
                <a:off x="1633986" y="2906830"/>
                <a:ext cx="1257935" cy="1285788"/>
                <a:chOff x="642116" y="4715678"/>
                <a:chExt cx="1572430" cy="1285884"/>
              </a:xfrm>
            </p:grpSpPr>
            <p:cxnSp>
              <p:nvCxnSpPr>
                <p:cNvPr id="15" name="Conector de seta reta 89"/>
                <p:cNvCxnSpPr>
                  <a:cxnSpLocks noChangeShapeType="1"/>
                </p:cNvCxnSpPr>
                <p:nvPr/>
              </p:nvCxnSpPr>
              <p:spPr bwMode="auto">
                <a:xfrm rot="5400000" flipH="1" flipV="1">
                  <a:off x="-32" y="5357826"/>
                  <a:ext cx="1285884"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Conector de seta reta 90"/>
                <p:cNvCxnSpPr>
                  <a:cxnSpLocks noChangeShapeType="1"/>
                </p:cNvCxnSpPr>
                <p:nvPr/>
              </p:nvCxnSpPr>
              <p:spPr bwMode="auto">
                <a:xfrm>
                  <a:off x="642910" y="5999974"/>
                  <a:ext cx="1571636"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aphicFrame>
            <p:nvGraphicFramePr>
              <p:cNvPr id="9" name="Object 4"/>
              <p:cNvGraphicFramePr>
                <a:graphicFrameLocks noChangeAspect="1"/>
              </p:cNvGraphicFramePr>
              <p:nvPr>
                <p:extLst>
                  <p:ext uri="{D42A27DB-BD31-4B8C-83A1-F6EECF244321}">
                    <p14:modId xmlns:p14="http://schemas.microsoft.com/office/powerpoint/2010/main" val="2983756514"/>
                  </p:ext>
                </p:extLst>
              </p:nvPr>
            </p:nvGraphicFramePr>
            <p:xfrm>
              <a:off x="2755416" y="4224479"/>
              <a:ext cx="232408" cy="325414"/>
            </p:xfrm>
            <a:graphic>
              <a:graphicData uri="http://schemas.openxmlformats.org/presentationml/2006/ole">
                <mc:AlternateContent xmlns:mc="http://schemas.openxmlformats.org/markup-compatibility/2006">
                  <mc:Choice xmlns:v="urn:schemas-microsoft-com:vml" Requires="v">
                    <p:oleObj name="Equation" r:id="rId2" imgW="203112" imgH="228501" progId="Equation.DSMT4">
                      <p:embed/>
                    </p:oleObj>
                  </mc:Choice>
                  <mc:Fallback>
                    <p:oleObj name="Equation" r:id="rId2" imgW="203112" imgH="228501" progId="Equation.DSMT4">
                      <p:embed/>
                      <p:pic>
                        <p:nvPicPr>
                          <p:cNvPr id="9"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416" y="4224479"/>
                            <a:ext cx="232408" cy="32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828134875"/>
                  </p:ext>
                </p:extLst>
              </p:nvPr>
            </p:nvGraphicFramePr>
            <p:xfrm>
              <a:off x="1348871" y="2743547"/>
              <a:ext cx="247648" cy="325413"/>
            </p:xfrm>
            <a:graphic>
              <a:graphicData uri="http://schemas.openxmlformats.org/presentationml/2006/ole">
                <mc:AlternateContent xmlns:mc="http://schemas.openxmlformats.org/markup-compatibility/2006">
                  <mc:Choice xmlns:v="urn:schemas-microsoft-com:vml" Requires="v">
                    <p:oleObj name="Equation" r:id="rId4" imgW="215806" imgH="228501" progId="Equation.DSMT4">
                      <p:embed/>
                    </p:oleObj>
                  </mc:Choice>
                  <mc:Fallback>
                    <p:oleObj name="Equation" r:id="rId4" imgW="215806" imgH="228501" progId="Equation.DSMT4">
                      <p:embed/>
                      <p:pic>
                        <p:nvPicPr>
                          <p:cNvPr id="1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871" y="2743547"/>
                            <a:ext cx="247648" cy="3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Elipse 72"/>
              <p:cNvSpPr>
                <a:spLocks noChangeArrowheads="1"/>
              </p:cNvSpPr>
              <p:nvPr/>
            </p:nvSpPr>
            <p:spPr bwMode="auto">
              <a:xfrm rot="18102322">
                <a:off x="1556680" y="3287096"/>
                <a:ext cx="824663" cy="259483"/>
              </a:xfrm>
              <a:prstGeom prst="ellipse">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Comic Sans MS" pitchFamily="66" charset="0"/>
                  </a:defRPr>
                </a:lvl1pPr>
                <a:lvl2pPr marL="742950" indent="-285750" eaLnBrk="0" hangingPunct="0">
                  <a:spcBef>
                    <a:spcPct val="20000"/>
                  </a:spcBef>
                  <a:buChar char="–"/>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600" dirty="0">
                  <a:latin typeface="Tahoma" panose="020B0604030504040204" pitchFamily="34" charset="0"/>
                </a:endParaRPr>
              </a:p>
            </p:txBody>
          </p:sp>
          <p:sp>
            <p:nvSpPr>
              <p:cNvPr id="71" name="Elipse 72"/>
              <p:cNvSpPr>
                <a:spLocks noChangeArrowheads="1"/>
              </p:cNvSpPr>
              <p:nvPr/>
            </p:nvSpPr>
            <p:spPr bwMode="auto">
              <a:xfrm rot="763677">
                <a:off x="1889961" y="3635959"/>
                <a:ext cx="659156" cy="135191"/>
              </a:xfrm>
              <a:prstGeom prst="ellipse">
                <a:avLst/>
              </a:prstGeom>
              <a:noFill/>
              <a:ln w="9525" algn="ctr">
                <a:solidFill>
                  <a:srgbClr val="00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Comic Sans MS" pitchFamily="66" charset="0"/>
                  </a:defRPr>
                </a:lvl1pPr>
                <a:lvl2pPr marL="742950" indent="-285750" eaLnBrk="0" hangingPunct="0">
                  <a:spcBef>
                    <a:spcPct val="20000"/>
                  </a:spcBef>
                  <a:buChar char="–"/>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600" dirty="0">
                  <a:latin typeface="Tahoma" panose="020B0604030504040204" pitchFamily="34" charset="0"/>
                </a:endParaRPr>
              </a:p>
            </p:txBody>
          </p:sp>
        </p:grpSp>
        <p:sp>
          <p:nvSpPr>
            <p:cNvPr id="69" name="Forma livre 68"/>
            <p:cNvSpPr/>
            <p:nvPr/>
          </p:nvSpPr>
          <p:spPr bwMode="auto">
            <a:xfrm>
              <a:off x="1274028" y="3940566"/>
              <a:ext cx="499388" cy="228017"/>
            </a:xfrm>
            <a:custGeom>
              <a:avLst/>
              <a:gdLst>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3621 w 327507"/>
                <a:gd name="connsiteY6" fmla="*/ 374907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507" h="456034">
                  <a:moveTo>
                    <a:pt x="0" y="0"/>
                  </a:moveTo>
                  <a:cubicBezTo>
                    <a:pt x="15720" y="16594"/>
                    <a:pt x="36681" y="31004"/>
                    <a:pt x="47161" y="49781"/>
                  </a:cubicBezTo>
                  <a:cubicBezTo>
                    <a:pt x="57641" y="68558"/>
                    <a:pt x="56767" y="87772"/>
                    <a:pt x="62881" y="112663"/>
                  </a:cubicBezTo>
                  <a:cubicBezTo>
                    <a:pt x="68995" y="137554"/>
                    <a:pt x="77292" y="173361"/>
                    <a:pt x="83842" y="199125"/>
                  </a:cubicBezTo>
                  <a:cubicBezTo>
                    <a:pt x="90392" y="224889"/>
                    <a:pt x="97379" y="245412"/>
                    <a:pt x="102182" y="267246"/>
                  </a:cubicBezTo>
                  <a:cubicBezTo>
                    <a:pt x="106985" y="289080"/>
                    <a:pt x="108295" y="311787"/>
                    <a:pt x="112662" y="330127"/>
                  </a:cubicBezTo>
                  <a:cubicBezTo>
                    <a:pt x="117029" y="348467"/>
                    <a:pt x="119691" y="360497"/>
                    <a:pt x="123621" y="374907"/>
                  </a:cubicBezTo>
                  <a:cubicBezTo>
                    <a:pt x="127551" y="389317"/>
                    <a:pt x="129693" y="403489"/>
                    <a:pt x="136243" y="416589"/>
                  </a:cubicBezTo>
                  <a:cubicBezTo>
                    <a:pt x="142793" y="429689"/>
                    <a:pt x="158951" y="454143"/>
                    <a:pt x="167684" y="455890"/>
                  </a:cubicBezTo>
                  <a:cubicBezTo>
                    <a:pt x="176417" y="457637"/>
                    <a:pt x="181657" y="443227"/>
                    <a:pt x="188644" y="427070"/>
                  </a:cubicBezTo>
                  <a:cubicBezTo>
                    <a:pt x="195631" y="410913"/>
                    <a:pt x="201308" y="390826"/>
                    <a:pt x="209605" y="358948"/>
                  </a:cubicBezTo>
                  <a:cubicBezTo>
                    <a:pt x="217902" y="327071"/>
                    <a:pt x="227945" y="277289"/>
                    <a:pt x="238425" y="235805"/>
                  </a:cubicBezTo>
                  <a:cubicBezTo>
                    <a:pt x="248905" y="194321"/>
                    <a:pt x="264189" y="140174"/>
                    <a:pt x="272486" y="110043"/>
                  </a:cubicBezTo>
                  <a:cubicBezTo>
                    <a:pt x="280783" y="79912"/>
                    <a:pt x="282966" y="68558"/>
                    <a:pt x="288206" y="55021"/>
                  </a:cubicBezTo>
                  <a:cubicBezTo>
                    <a:pt x="293446" y="41484"/>
                    <a:pt x="297377" y="37991"/>
                    <a:pt x="303927" y="28821"/>
                  </a:cubicBezTo>
                  <a:cubicBezTo>
                    <a:pt x="310477" y="19651"/>
                    <a:pt x="319647" y="9607"/>
                    <a:pt x="327507" y="0"/>
                  </a:cubicBezTo>
                </a:path>
              </a:pathLst>
            </a:custGeom>
            <a:noFill/>
            <a:ln w="952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70" name="Forma livre 69"/>
            <p:cNvSpPr/>
            <p:nvPr/>
          </p:nvSpPr>
          <p:spPr bwMode="auto">
            <a:xfrm rot="5400000">
              <a:off x="735740" y="3332651"/>
              <a:ext cx="204055" cy="450592"/>
            </a:xfrm>
            <a:custGeom>
              <a:avLst/>
              <a:gdLst>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5890"/>
                <a:gd name="connsiteX1" fmla="*/ 47161 w 327507"/>
                <a:gd name="connsiteY1" fmla="*/ 49781 h 455890"/>
                <a:gd name="connsiteX2" fmla="*/ 62881 w 327507"/>
                <a:gd name="connsiteY2" fmla="*/ 112663 h 455890"/>
                <a:gd name="connsiteX3" fmla="*/ 83842 w 327507"/>
                <a:gd name="connsiteY3" fmla="*/ 199125 h 455890"/>
                <a:gd name="connsiteX4" fmla="*/ 102182 w 327507"/>
                <a:gd name="connsiteY4" fmla="*/ 267246 h 455890"/>
                <a:gd name="connsiteX5" fmla="*/ 112662 w 327507"/>
                <a:gd name="connsiteY5" fmla="*/ 330127 h 455890"/>
                <a:gd name="connsiteX6" fmla="*/ 128383 w 327507"/>
                <a:gd name="connsiteY6" fmla="*/ 377288 h 455890"/>
                <a:gd name="connsiteX7" fmla="*/ 136243 w 327507"/>
                <a:gd name="connsiteY7" fmla="*/ 416589 h 455890"/>
                <a:gd name="connsiteX8" fmla="*/ 151963 w 327507"/>
                <a:gd name="connsiteY8" fmla="*/ 445410 h 455890"/>
                <a:gd name="connsiteX9" fmla="*/ 167684 w 327507"/>
                <a:gd name="connsiteY9" fmla="*/ 455890 h 455890"/>
                <a:gd name="connsiteX10" fmla="*/ 188644 w 327507"/>
                <a:gd name="connsiteY10" fmla="*/ 427070 h 455890"/>
                <a:gd name="connsiteX11" fmla="*/ 209605 w 327507"/>
                <a:gd name="connsiteY11" fmla="*/ 358948 h 455890"/>
                <a:gd name="connsiteX12" fmla="*/ 238425 w 327507"/>
                <a:gd name="connsiteY12" fmla="*/ 235805 h 455890"/>
                <a:gd name="connsiteX13" fmla="*/ 272486 w 327507"/>
                <a:gd name="connsiteY13" fmla="*/ 110043 h 455890"/>
                <a:gd name="connsiteX14" fmla="*/ 288206 w 327507"/>
                <a:gd name="connsiteY14" fmla="*/ 55021 h 455890"/>
                <a:gd name="connsiteX15" fmla="*/ 303927 w 327507"/>
                <a:gd name="connsiteY15" fmla="*/ 28821 h 455890"/>
                <a:gd name="connsiteX16" fmla="*/ 327507 w 327507"/>
                <a:gd name="connsiteY16" fmla="*/ 0 h 455890"/>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8383 w 327507"/>
                <a:gd name="connsiteY6" fmla="*/ 377288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 name="connsiteX0" fmla="*/ 0 w 327507"/>
                <a:gd name="connsiteY0" fmla="*/ 0 h 456034"/>
                <a:gd name="connsiteX1" fmla="*/ 47161 w 327507"/>
                <a:gd name="connsiteY1" fmla="*/ 49781 h 456034"/>
                <a:gd name="connsiteX2" fmla="*/ 62881 w 327507"/>
                <a:gd name="connsiteY2" fmla="*/ 112663 h 456034"/>
                <a:gd name="connsiteX3" fmla="*/ 83842 w 327507"/>
                <a:gd name="connsiteY3" fmla="*/ 199125 h 456034"/>
                <a:gd name="connsiteX4" fmla="*/ 102182 w 327507"/>
                <a:gd name="connsiteY4" fmla="*/ 267246 h 456034"/>
                <a:gd name="connsiteX5" fmla="*/ 112662 w 327507"/>
                <a:gd name="connsiteY5" fmla="*/ 330127 h 456034"/>
                <a:gd name="connsiteX6" fmla="*/ 123621 w 327507"/>
                <a:gd name="connsiteY6" fmla="*/ 374907 h 456034"/>
                <a:gd name="connsiteX7" fmla="*/ 136243 w 327507"/>
                <a:gd name="connsiteY7" fmla="*/ 416589 h 456034"/>
                <a:gd name="connsiteX8" fmla="*/ 167684 w 327507"/>
                <a:gd name="connsiteY8" fmla="*/ 455890 h 456034"/>
                <a:gd name="connsiteX9" fmla="*/ 188644 w 327507"/>
                <a:gd name="connsiteY9" fmla="*/ 427070 h 456034"/>
                <a:gd name="connsiteX10" fmla="*/ 209605 w 327507"/>
                <a:gd name="connsiteY10" fmla="*/ 358948 h 456034"/>
                <a:gd name="connsiteX11" fmla="*/ 238425 w 327507"/>
                <a:gd name="connsiteY11" fmla="*/ 235805 h 456034"/>
                <a:gd name="connsiteX12" fmla="*/ 272486 w 327507"/>
                <a:gd name="connsiteY12" fmla="*/ 110043 h 456034"/>
                <a:gd name="connsiteX13" fmla="*/ 288206 w 327507"/>
                <a:gd name="connsiteY13" fmla="*/ 55021 h 456034"/>
                <a:gd name="connsiteX14" fmla="*/ 303927 w 327507"/>
                <a:gd name="connsiteY14" fmla="*/ 28821 h 456034"/>
                <a:gd name="connsiteX15" fmla="*/ 327507 w 327507"/>
                <a:gd name="connsiteY15" fmla="*/ 0 h 45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507" h="456034">
                  <a:moveTo>
                    <a:pt x="0" y="0"/>
                  </a:moveTo>
                  <a:cubicBezTo>
                    <a:pt x="15720" y="16594"/>
                    <a:pt x="36681" y="31004"/>
                    <a:pt x="47161" y="49781"/>
                  </a:cubicBezTo>
                  <a:cubicBezTo>
                    <a:pt x="57641" y="68558"/>
                    <a:pt x="56767" y="87772"/>
                    <a:pt x="62881" y="112663"/>
                  </a:cubicBezTo>
                  <a:cubicBezTo>
                    <a:pt x="68995" y="137554"/>
                    <a:pt x="77292" y="173361"/>
                    <a:pt x="83842" y="199125"/>
                  </a:cubicBezTo>
                  <a:cubicBezTo>
                    <a:pt x="90392" y="224889"/>
                    <a:pt x="97379" y="245412"/>
                    <a:pt x="102182" y="267246"/>
                  </a:cubicBezTo>
                  <a:cubicBezTo>
                    <a:pt x="106985" y="289080"/>
                    <a:pt x="108295" y="311787"/>
                    <a:pt x="112662" y="330127"/>
                  </a:cubicBezTo>
                  <a:cubicBezTo>
                    <a:pt x="117029" y="348467"/>
                    <a:pt x="119691" y="360497"/>
                    <a:pt x="123621" y="374907"/>
                  </a:cubicBezTo>
                  <a:cubicBezTo>
                    <a:pt x="127551" y="389317"/>
                    <a:pt x="129693" y="403489"/>
                    <a:pt x="136243" y="416589"/>
                  </a:cubicBezTo>
                  <a:cubicBezTo>
                    <a:pt x="142793" y="429689"/>
                    <a:pt x="158951" y="454143"/>
                    <a:pt x="167684" y="455890"/>
                  </a:cubicBezTo>
                  <a:cubicBezTo>
                    <a:pt x="176417" y="457637"/>
                    <a:pt x="181657" y="443227"/>
                    <a:pt x="188644" y="427070"/>
                  </a:cubicBezTo>
                  <a:cubicBezTo>
                    <a:pt x="195631" y="410913"/>
                    <a:pt x="201308" y="390826"/>
                    <a:pt x="209605" y="358948"/>
                  </a:cubicBezTo>
                  <a:cubicBezTo>
                    <a:pt x="217902" y="327071"/>
                    <a:pt x="227945" y="277289"/>
                    <a:pt x="238425" y="235805"/>
                  </a:cubicBezTo>
                  <a:cubicBezTo>
                    <a:pt x="248905" y="194321"/>
                    <a:pt x="264189" y="140174"/>
                    <a:pt x="272486" y="110043"/>
                  </a:cubicBezTo>
                  <a:cubicBezTo>
                    <a:pt x="280783" y="79912"/>
                    <a:pt x="282966" y="68558"/>
                    <a:pt x="288206" y="55021"/>
                  </a:cubicBezTo>
                  <a:cubicBezTo>
                    <a:pt x="293446" y="41484"/>
                    <a:pt x="297377" y="37991"/>
                    <a:pt x="303927" y="28821"/>
                  </a:cubicBezTo>
                  <a:cubicBezTo>
                    <a:pt x="310477" y="19651"/>
                    <a:pt x="319647" y="9607"/>
                    <a:pt x="327507" y="0"/>
                  </a:cubicBezTo>
                </a:path>
              </a:pathLst>
            </a:custGeom>
            <a:noFill/>
            <a:ln w="952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107524" name="Grupo 107523"/>
          <p:cNvGrpSpPr/>
          <p:nvPr/>
        </p:nvGrpSpPr>
        <p:grpSpPr>
          <a:xfrm>
            <a:off x="3419872" y="2727862"/>
            <a:ext cx="2570002" cy="2538881"/>
            <a:chOff x="4817455" y="2727862"/>
            <a:chExt cx="2570002" cy="2538881"/>
          </a:xfrm>
        </p:grpSpPr>
        <p:grpSp>
          <p:nvGrpSpPr>
            <p:cNvPr id="77" name="Grupo 76"/>
            <p:cNvGrpSpPr/>
            <p:nvPr/>
          </p:nvGrpSpPr>
          <p:grpSpPr>
            <a:xfrm>
              <a:off x="4817455" y="2727862"/>
              <a:ext cx="2570002" cy="2538881"/>
              <a:chOff x="1348871" y="2743547"/>
              <a:chExt cx="1638953" cy="1806346"/>
            </a:xfrm>
          </p:grpSpPr>
          <p:grpSp>
            <p:nvGrpSpPr>
              <p:cNvPr id="80" name="Grupo 66"/>
              <p:cNvGrpSpPr>
                <a:grpSpLocks/>
              </p:cNvGrpSpPr>
              <p:nvPr/>
            </p:nvGrpSpPr>
            <p:grpSpPr bwMode="auto">
              <a:xfrm>
                <a:off x="1633986" y="2906830"/>
                <a:ext cx="1257935" cy="1285788"/>
                <a:chOff x="642116" y="4715678"/>
                <a:chExt cx="1572430" cy="1285884"/>
              </a:xfrm>
            </p:grpSpPr>
            <p:cxnSp>
              <p:nvCxnSpPr>
                <p:cNvPr id="85" name="Conector de seta reta 89"/>
                <p:cNvCxnSpPr>
                  <a:cxnSpLocks noChangeShapeType="1"/>
                </p:cNvCxnSpPr>
                <p:nvPr/>
              </p:nvCxnSpPr>
              <p:spPr bwMode="auto">
                <a:xfrm rot="5400000" flipH="1" flipV="1">
                  <a:off x="-32" y="5357826"/>
                  <a:ext cx="1285884"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 name="Conector de seta reta 90"/>
                <p:cNvCxnSpPr>
                  <a:cxnSpLocks noChangeShapeType="1"/>
                </p:cNvCxnSpPr>
                <p:nvPr/>
              </p:nvCxnSpPr>
              <p:spPr bwMode="auto">
                <a:xfrm>
                  <a:off x="642910" y="5999974"/>
                  <a:ext cx="1571636"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aphicFrame>
            <p:nvGraphicFramePr>
              <p:cNvPr id="81" name="Object 4"/>
              <p:cNvGraphicFramePr>
                <a:graphicFrameLocks noChangeAspect="1"/>
              </p:cNvGraphicFramePr>
              <p:nvPr>
                <p:extLst>
                  <p:ext uri="{D42A27DB-BD31-4B8C-83A1-F6EECF244321}">
                    <p14:modId xmlns:p14="http://schemas.microsoft.com/office/powerpoint/2010/main" val="2983756514"/>
                  </p:ext>
                </p:extLst>
              </p:nvPr>
            </p:nvGraphicFramePr>
            <p:xfrm>
              <a:off x="2755416" y="4224479"/>
              <a:ext cx="232408" cy="325414"/>
            </p:xfrm>
            <a:graphic>
              <a:graphicData uri="http://schemas.openxmlformats.org/presentationml/2006/ole">
                <mc:AlternateContent xmlns:mc="http://schemas.openxmlformats.org/markup-compatibility/2006">
                  <mc:Choice xmlns:v="urn:schemas-microsoft-com:vml" Requires="v">
                    <p:oleObj name="Equation" r:id="rId2" imgW="203112" imgH="228501" progId="Equation.DSMT4">
                      <p:embed/>
                    </p:oleObj>
                  </mc:Choice>
                  <mc:Fallback>
                    <p:oleObj name="Equation" r:id="rId2" imgW="203112" imgH="228501" progId="Equation.DSMT4">
                      <p:embed/>
                      <p:pic>
                        <p:nvPicPr>
                          <p:cNvPr id="8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416" y="4224479"/>
                            <a:ext cx="232408" cy="32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5"/>
              <p:cNvGraphicFramePr>
                <a:graphicFrameLocks noChangeAspect="1"/>
              </p:cNvGraphicFramePr>
              <p:nvPr>
                <p:extLst>
                  <p:ext uri="{D42A27DB-BD31-4B8C-83A1-F6EECF244321}">
                    <p14:modId xmlns:p14="http://schemas.microsoft.com/office/powerpoint/2010/main" val="2828134875"/>
                  </p:ext>
                </p:extLst>
              </p:nvPr>
            </p:nvGraphicFramePr>
            <p:xfrm>
              <a:off x="1348871" y="2743547"/>
              <a:ext cx="247648" cy="325413"/>
            </p:xfrm>
            <a:graphic>
              <a:graphicData uri="http://schemas.openxmlformats.org/presentationml/2006/ole">
                <mc:AlternateContent xmlns:mc="http://schemas.openxmlformats.org/markup-compatibility/2006">
                  <mc:Choice xmlns:v="urn:schemas-microsoft-com:vml" Requires="v">
                    <p:oleObj name="Equation" r:id="rId4" imgW="215806" imgH="228501" progId="Equation.DSMT4">
                      <p:embed/>
                    </p:oleObj>
                  </mc:Choice>
                  <mc:Fallback>
                    <p:oleObj name="Equation" r:id="rId4" imgW="215806" imgH="228501" progId="Equation.DSMT4">
                      <p:embed/>
                      <p:pic>
                        <p:nvPicPr>
                          <p:cNvPr id="8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871" y="2743547"/>
                            <a:ext cx="247648" cy="3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8" name="Elipse 87"/>
            <p:cNvSpPr/>
            <p:nvPr/>
          </p:nvSpPr>
          <p:spPr bwMode="auto">
            <a:xfrm>
              <a:off x="5724128" y="3645024"/>
              <a:ext cx="108154" cy="107637"/>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89" name="Elipse 88"/>
            <p:cNvSpPr/>
            <p:nvPr/>
          </p:nvSpPr>
          <p:spPr bwMode="auto">
            <a:xfrm>
              <a:off x="6102614" y="4010379"/>
              <a:ext cx="108154" cy="107637"/>
            </a:xfrm>
            <a:prstGeom prst="ellipse">
              <a:avLst/>
            </a:prstGeom>
            <a:solidFill>
              <a:srgbClr val="0066FF"/>
            </a:solidFill>
            <a:ln w="952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grpSp>
        <p:nvGrpSpPr>
          <p:cNvPr id="107529" name="Grupo 107528"/>
          <p:cNvGrpSpPr/>
          <p:nvPr/>
        </p:nvGrpSpPr>
        <p:grpSpPr>
          <a:xfrm>
            <a:off x="1378319" y="3905782"/>
            <a:ext cx="6558945" cy="1860902"/>
            <a:chOff x="1378319" y="3905782"/>
            <a:chExt cx="6558945" cy="1860902"/>
          </a:xfrm>
        </p:grpSpPr>
        <p:sp>
          <p:nvSpPr>
            <p:cNvPr id="107520" name="Elipse 107519"/>
            <p:cNvSpPr/>
            <p:nvPr/>
          </p:nvSpPr>
          <p:spPr bwMode="auto">
            <a:xfrm>
              <a:off x="1476688" y="3905782"/>
              <a:ext cx="108154" cy="10763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87" name="Elipse 86"/>
            <p:cNvSpPr/>
            <p:nvPr/>
          </p:nvSpPr>
          <p:spPr bwMode="auto">
            <a:xfrm>
              <a:off x="4327577" y="3924723"/>
              <a:ext cx="108154" cy="10763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07521" name="CaixaDeTexto 107520"/>
            <p:cNvSpPr txBox="1"/>
            <p:nvPr/>
          </p:nvSpPr>
          <p:spPr>
            <a:xfrm>
              <a:off x="1378319" y="4051792"/>
              <a:ext cx="304892" cy="369332"/>
            </a:xfrm>
            <a:prstGeom prst="rect">
              <a:avLst/>
            </a:prstGeom>
            <a:noFill/>
          </p:spPr>
          <p:txBody>
            <a:bodyPr wrap="none" rtlCol="0">
              <a:spAutoFit/>
            </a:bodyPr>
            <a:lstStyle/>
            <a:p>
              <a:r>
                <a:rPr lang="pt-BR" sz="1800" dirty="0">
                  <a:latin typeface="Tahoma" panose="020B0604030504040204" pitchFamily="34" charset="0"/>
                </a:rPr>
                <a:t>?</a:t>
              </a:r>
            </a:p>
          </p:txBody>
        </p:sp>
        <p:sp>
          <p:nvSpPr>
            <p:cNvPr id="91" name="CaixaDeTexto 90"/>
            <p:cNvSpPr txBox="1"/>
            <p:nvPr/>
          </p:nvSpPr>
          <p:spPr>
            <a:xfrm>
              <a:off x="4228176" y="4051792"/>
              <a:ext cx="304892" cy="369332"/>
            </a:xfrm>
            <a:prstGeom prst="rect">
              <a:avLst/>
            </a:prstGeom>
            <a:noFill/>
          </p:spPr>
          <p:txBody>
            <a:bodyPr wrap="none" rtlCol="0">
              <a:spAutoFit/>
            </a:bodyPr>
            <a:lstStyle/>
            <a:p>
              <a:r>
                <a:rPr lang="pt-BR" sz="1800" dirty="0">
                  <a:latin typeface="Tahoma" panose="020B0604030504040204" pitchFamily="34" charset="0"/>
                </a:rPr>
                <a:t>?</a:t>
              </a:r>
            </a:p>
          </p:txBody>
        </p:sp>
        <p:sp>
          <p:nvSpPr>
            <p:cNvPr id="52" name="Elipse 51"/>
            <p:cNvSpPr/>
            <p:nvPr/>
          </p:nvSpPr>
          <p:spPr bwMode="auto">
            <a:xfrm>
              <a:off x="7131137" y="5035758"/>
              <a:ext cx="108154" cy="10763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53" name="CaixaDeTexto 52"/>
            <p:cNvSpPr txBox="1"/>
            <p:nvPr/>
          </p:nvSpPr>
          <p:spPr>
            <a:xfrm>
              <a:off x="6952699" y="4904910"/>
              <a:ext cx="984565" cy="861774"/>
            </a:xfrm>
            <a:prstGeom prst="rect">
              <a:avLst/>
            </a:prstGeom>
            <a:noFill/>
          </p:spPr>
          <p:txBody>
            <a:bodyPr wrap="none" rtlCol="0">
              <a:spAutoFit/>
            </a:bodyPr>
            <a:lstStyle/>
            <a:p>
              <a:r>
                <a:rPr lang="pt-BR" sz="1800" dirty="0">
                  <a:latin typeface="Tahoma" panose="020B0604030504040204" pitchFamily="34" charset="0"/>
                </a:rPr>
                <a:t>?</a:t>
              </a:r>
            </a:p>
            <a:p>
              <a:pPr algn="l"/>
              <a:r>
                <a:rPr lang="pt-BR" sz="1600" i="1" dirty="0">
                  <a:latin typeface="Times New Roman" panose="02020603050405020304" pitchFamily="18" charset="0"/>
                  <a:cs typeface="Times New Roman" panose="02020603050405020304" pitchFamily="18" charset="0"/>
                </a:rPr>
                <a:t>X</a:t>
              </a:r>
              <a:r>
                <a:rPr lang="pt-BR" sz="1600" baseline="-25000" dirty="0">
                  <a:latin typeface="Times New Roman" panose="02020603050405020304" pitchFamily="18" charset="0"/>
                  <a:cs typeface="Times New Roman" panose="02020603050405020304" pitchFamily="18" charset="0"/>
                </a:rPr>
                <a:t>1</a:t>
              </a:r>
              <a:r>
                <a:rPr lang="pt-BR" sz="1600" dirty="0">
                  <a:latin typeface="Times New Roman" panose="02020603050405020304" pitchFamily="18" charset="0"/>
                  <a:cs typeface="Times New Roman" panose="02020603050405020304" pitchFamily="18" charset="0"/>
                </a:rPr>
                <a:t> = 8,3</a:t>
              </a:r>
            </a:p>
            <a:p>
              <a:pPr algn="l"/>
              <a:r>
                <a:rPr lang="pt-BR" sz="1600" i="1" dirty="0">
                  <a:latin typeface="Times New Roman" panose="02020603050405020304" pitchFamily="18" charset="0"/>
                  <a:cs typeface="Times New Roman" panose="02020603050405020304" pitchFamily="18" charset="0"/>
                </a:rPr>
                <a:t>X</a:t>
              </a:r>
              <a:r>
                <a:rPr lang="pt-BR" sz="1600" baseline="-25000" dirty="0">
                  <a:latin typeface="Times New Roman" panose="02020603050405020304" pitchFamily="18" charset="0"/>
                  <a:cs typeface="Times New Roman" panose="02020603050405020304" pitchFamily="18" charset="0"/>
                </a:rPr>
                <a:t>2</a:t>
              </a:r>
              <a:r>
                <a:rPr lang="pt-BR" sz="1600" dirty="0">
                  <a:latin typeface="Times New Roman" panose="02020603050405020304" pitchFamily="18" charset="0"/>
                  <a:cs typeface="Times New Roman" panose="02020603050405020304" pitchFamily="18" charset="0"/>
                </a:rPr>
                <a:t> = água</a:t>
              </a:r>
            </a:p>
          </p:txBody>
        </p:sp>
      </p:grpSp>
      <p:grpSp>
        <p:nvGrpSpPr>
          <p:cNvPr id="7" name="Grupo 6"/>
          <p:cNvGrpSpPr/>
          <p:nvPr/>
        </p:nvGrpSpPr>
        <p:grpSpPr>
          <a:xfrm>
            <a:off x="6551398" y="2797441"/>
            <a:ext cx="1637658" cy="1927703"/>
            <a:chOff x="6551398" y="2797441"/>
            <a:chExt cx="1637658" cy="1927703"/>
          </a:xfrm>
        </p:grpSpPr>
        <p:grpSp>
          <p:nvGrpSpPr>
            <p:cNvPr id="107528" name="Grupo 107527"/>
            <p:cNvGrpSpPr/>
            <p:nvPr/>
          </p:nvGrpSpPr>
          <p:grpSpPr>
            <a:xfrm>
              <a:off x="6876256" y="2797441"/>
              <a:ext cx="1116266" cy="1927703"/>
              <a:chOff x="7285806" y="2631069"/>
              <a:chExt cx="1116266" cy="1927703"/>
            </a:xfrm>
          </p:grpSpPr>
          <p:graphicFrame>
            <p:nvGraphicFramePr>
              <p:cNvPr id="95" name="Object 4"/>
              <p:cNvGraphicFramePr>
                <a:graphicFrameLocks noChangeAspect="1"/>
              </p:cNvGraphicFramePr>
              <p:nvPr>
                <p:extLst>
                  <p:ext uri="{D42A27DB-BD31-4B8C-83A1-F6EECF244321}">
                    <p14:modId xmlns:p14="http://schemas.microsoft.com/office/powerpoint/2010/main" val="3768580594"/>
                  </p:ext>
                </p:extLst>
              </p:nvPr>
            </p:nvGraphicFramePr>
            <p:xfrm>
              <a:off x="7857072" y="2631069"/>
              <a:ext cx="364433" cy="457380"/>
            </p:xfrm>
            <a:graphic>
              <a:graphicData uri="http://schemas.openxmlformats.org/presentationml/2006/ole">
                <mc:AlternateContent xmlns:mc="http://schemas.openxmlformats.org/markup-compatibility/2006">
                  <mc:Choice xmlns:v="urn:schemas-microsoft-com:vml" Requires="v">
                    <p:oleObj name="Equation" r:id="rId2" imgW="203112" imgH="228501" progId="Equation.DSMT4">
                      <p:embed/>
                    </p:oleObj>
                  </mc:Choice>
                  <mc:Fallback>
                    <p:oleObj name="Equation" r:id="rId2" imgW="203112" imgH="228501" progId="Equation.DSMT4">
                      <p:embed/>
                      <p:pic>
                        <p:nvPicPr>
                          <p:cNvPr id="9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72" y="2631069"/>
                            <a:ext cx="364433" cy="45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7527" name="Conector de seta reta 107526"/>
              <p:cNvCxnSpPr/>
              <p:nvPr/>
            </p:nvCxnSpPr>
            <p:spPr bwMode="auto">
              <a:xfrm flipH="1">
                <a:off x="7740352" y="3055276"/>
                <a:ext cx="288032" cy="4457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8" name="Conector de seta reta 97"/>
              <p:cNvCxnSpPr/>
              <p:nvPr/>
            </p:nvCxnSpPr>
            <p:spPr bwMode="auto">
              <a:xfrm>
                <a:off x="8028384" y="3055276"/>
                <a:ext cx="288032" cy="4457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99" name="Object 5"/>
              <p:cNvGraphicFramePr>
                <a:graphicFrameLocks noChangeAspect="1"/>
              </p:cNvGraphicFramePr>
              <p:nvPr>
                <p:extLst>
                  <p:ext uri="{D42A27DB-BD31-4B8C-83A1-F6EECF244321}">
                    <p14:modId xmlns:p14="http://schemas.microsoft.com/office/powerpoint/2010/main" val="3510534231"/>
                  </p:ext>
                </p:extLst>
              </p:nvPr>
            </p:nvGraphicFramePr>
            <p:xfrm>
              <a:off x="7496037" y="3521162"/>
              <a:ext cx="388331" cy="457379"/>
            </p:xfrm>
            <a:graphic>
              <a:graphicData uri="http://schemas.openxmlformats.org/presentationml/2006/ole">
                <mc:AlternateContent xmlns:mc="http://schemas.openxmlformats.org/markup-compatibility/2006">
                  <mc:Choice xmlns:v="urn:schemas-microsoft-com:vml" Requires="v">
                    <p:oleObj name="Equation" r:id="rId4" imgW="215806" imgH="228501" progId="Equation.DSMT4">
                      <p:embed/>
                    </p:oleObj>
                  </mc:Choice>
                  <mc:Fallback>
                    <p:oleObj name="Equation" r:id="rId4" imgW="215806" imgH="228501" progId="Equation.DSMT4">
                      <p:embed/>
                      <p:pic>
                        <p:nvPicPr>
                          <p:cNvPr id="9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037" y="3521162"/>
                            <a:ext cx="388331" cy="45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0" name="Conector de seta reta 99"/>
              <p:cNvCxnSpPr/>
              <p:nvPr/>
            </p:nvCxnSpPr>
            <p:spPr bwMode="auto">
              <a:xfrm flipH="1">
                <a:off x="7362896" y="3927403"/>
                <a:ext cx="288032" cy="4457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1" name="Conector de seta reta 100"/>
              <p:cNvCxnSpPr/>
              <p:nvPr/>
            </p:nvCxnSpPr>
            <p:spPr bwMode="auto">
              <a:xfrm>
                <a:off x="7650928" y="3927403"/>
                <a:ext cx="288032" cy="4457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2" name="Elipse 101"/>
              <p:cNvSpPr/>
              <p:nvPr/>
            </p:nvSpPr>
            <p:spPr bwMode="auto">
              <a:xfrm>
                <a:off x="8293918" y="3586664"/>
                <a:ext cx="108154" cy="107637"/>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03" name="Elipse 102"/>
              <p:cNvSpPr/>
              <p:nvPr/>
            </p:nvSpPr>
            <p:spPr bwMode="auto">
              <a:xfrm>
                <a:off x="7933878" y="4451135"/>
                <a:ext cx="108154" cy="107637"/>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04" name="Elipse 103"/>
              <p:cNvSpPr/>
              <p:nvPr/>
            </p:nvSpPr>
            <p:spPr bwMode="auto">
              <a:xfrm>
                <a:off x="7285806" y="4451135"/>
                <a:ext cx="108154" cy="107637"/>
              </a:xfrm>
              <a:prstGeom prst="ellipse">
                <a:avLst/>
              </a:prstGeom>
              <a:solidFill>
                <a:srgbClr val="0066FF"/>
              </a:solidFill>
              <a:ln w="952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
          <p:nvSpPr>
            <p:cNvPr id="6" name="CaixaDeTexto 5"/>
            <p:cNvSpPr txBox="1"/>
            <p:nvPr/>
          </p:nvSpPr>
          <p:spPr>
            <a:xfrm>
              <a:off x="7060740" y="3264812"/>
              <a:ext cx="463588" cy="276999"/>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sym typeface="Symbol"/>
                </a:rPr>
                <a:t></a:t>
              </a:r>
              <a:r>
                <a:rPr lang="pt-BR" dirty="0">
                  <a:latin typeface="Times New Roman" panose="02020603050405020304" pitchFamily="18" charset="0"/>
                  <a:cs typeface="Times New Roman" panose="02020603050405020304" pitchFamily="18" charset="0"/>
                </a:rPr>
                <a:t> 10</a:t>
              </a:r>
            </a:p>
          </p:txBody>
        </p:sp>
        <p:sp>
          <p:nvSpPr>
            <p:cNvPr id="43" name="CaixaDeTexto 42"/>
            <p:cNvSpPr txBox="1"/>
            <p:nvPr/>
          </p:nvSpPr>
          <p:spPr>
            <a:xfrm>
              <a:off x="7725467" y="3251364"/>
              <a:ext cx="463589" cy="276999"/>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&gt; 10</a:t>
              </a:r>
            </a:p>
          </p:txBody>
        </p:sp>
        <p:sp>
          <p:nvSpPr>
            <p:cNvPr id="44" name="CaixaDeTexto 43"/>
            <p:cNvSpPr txBox="1"/>
            <p:nvPr/>
          </p:nvSpPr>
          <p:spPr>
            <a:xfrm>
              <a:off x="6551398" y="4118016"/>
              <a:ext cx="601447" cy="276999"/>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sym typeface="Symbol"/>
                </a:rPr>
                <a:t>= água</a:t>
              </a:r>
              <a:endParaRPr lang="pt-BR" dirty="0">
                <a:latin typeface="Times New Roman" panose="02020603050405020304" pitchFamily="18" charset="0"/>
                <a:cs typeface="Times New Roman" panose="02020603050405020304" pitchFamily="18" charset="0"/>
              </a:endParaRPr>
            </a:p>
          </p:txBody>
        </p:sp>
        <p:sp>
          <p:nvSpPr>
            <p:cNvPr id="45" name="CaixaDeTexto 44"/>
            <p:cNvSpPr txBox="1"/>
            <p:nvPr/>
          </p:nvSpPr>
          <p:spPr>
            <a:xfrm>
              <a:off x="7425545" y="4118016"/>
              <a:ext cx="599844" cy="276999"/>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sym typeface="Symbol"/>
                </a:rPr>
                <a:t> água</a:t>
              </a:r>
              <a:endParaRPr lang="pt-BR"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166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631950"/>
            <a:ext cx="287972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1490" name="Rectangle 2"/>
          <p:cNvSpPr>
            <a:spLocks noGrp="1" noChangeArrowheads="1"/>
          </p:cNvSpPr>
          <p:nvPr>
            <p:ph type="title"/>
          </p:nvPr>
        </p:nvSpPr>
        <p:spPr/>
        <p:txBody>
          <a:bodyPr/>
          <a:lstStyle/>
          <a:p>
            <a:pPr eaLnBrk="1" hangingPunct="1">
              <a:defRPr/>
            </a:pPr>
            <a:r>
              <a:rPr lang="pt-BR" dirty="0"/>
              <a:t>Mapas de Incerteza – Exemplo 2</a:t>
            </a:r>
          </a:p>
        </p:txBody>
      </p:sp>
      <p:sp>
        <p:nvSpPr>
          <p:cNvPr id="47108" name="Retângulo 3"/>
          <p:cNvSpPr>
            <a:spLocks noChangeArrowheads="1"/>
          </p:cNvSpPr>
          <p:nvPr/>
        </p:nvSpPr>
        <p:spPr bwMode="auto">
          <a:xfrm>
            <a:off x="310224" y="1355725"/>
            <a:ext cx="35991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LANDSAT 7 ETM  O/P 230/62 RGB543 08 set 2002</a:t>
            </a:r>
          </a:p>
        </p:txBody>
      </p:sp>
      <p:grpSp>
        <p:nvGrpSpPr>
          <p:cNvPr id="9" name="Grupo 8"/>
          <p:cNvGrpSpPr>
            <a:grpSpLocks/>
          </p:cNvGrpSpPr>
          <p:nvPr/>
        </p:nvGrpSpPr>
        <p:grpSpPr bwMode="auto">
          <a:xfrm>
            <a:off x="207963" y="4814888"/>
            <a:ext cx="3221037" cy="1568450"/>
            <a:chOff x="539552" y="4703765"/>
            <a:chExt cx="3221075" cy="1569660"/>
          </a:xfrm>
        </p:grpSpPr>
        <p:sp>
          <p:nvSpPr>
            <p:cNvPr id="27" name="Retângulo 26"/>
            <p:cNvSpPr/>
            <p:nvPr/>
          </p:nvSpPr>
          <p:spPr bwMode="auto">
            <a:xfrm>
              <a:off x="539552" y="4703765"/>
              <a:ext cx="3221075" cy="1569660"/>
            </a:xfrm>
            <a:prstGeom prst="rect">
              <a:avLst/>
            </a:prstGeom>
          </p:spPr>
          <p:txBody>
            <a:bodyPr wrap="none">
              <a:spAutoFit/>
            </a:bodyPr>
            <a:lstStyle/>
            <a:p>
              <a:pPr algn="l">
                <a:defRPr/>
              </a:pPr>
              <a:r>
                <a:rPr lang="pt-BR" sz="1600" dirty="0">
                  <a:solidFill>
                    <a:srgbClr val="000000"/>
                  </a:solidFill>
                  <a:latin typeface="Tahoma" panose="020B0604030504040204" pitchFamily="34" charset="0"/>
                </a:rPr>
                <a:t>Classes</a:t>
              </a:r>
            </a:p>
            <a:p>
              <a:pPr marL="360363" algn="l">
                <a:defRPr/>
              </a:pPr>
              <a:r>
                <a:rPr lang="pt-BR" sz="1600" dirty="0">
                  <a:solidFill>
                    <a:srgbClr val="000000"/>
                  </a:solidFill>
                  <a:latin typeface="Tahoma" panose="020B0604030504040204" pitchFamily="34" charset="0"/>
                </a:rPr>
                <a:t>Floresta (3262 pixels)</a:t>
              </a:r>
            </a:p>
            <a:p>
              <a:pPr marL="360363" algn="l">
                <a:defRPr/>
              </a:pPr>
              <a:r>
                <a:rPr lang="pt-BR" sz="1600" dirty="0">
                  <a:solidFill>
                    <a:srgbClr val="000000"/>
                  </a:solidFill>
                  <a:latin typeface="Tahoma" panose="020B0604030504040204" pitchFamily="34" charset="0"/>
                </a:rPr>
                <a:t>Regeneração (379 pixels)</a:t>
              </a:r>
            </a:p>
            <a:p>
              <a:pPr marL="360363" algn="l">
                <a:defRPr/>
              </a:pPr>
              <a:r>
                <a:rPr lang="pt-BR" sz="1600" dirty="0">
                  <a:solidFill>
                    <a:srgbClr val="000000"/>
                  </a:solidFill>
                  <a:latin typeface="Tahoma" panose="020B0604030504040204" pitchFamily="34" charset="0"/>
                </a:rPr>
                <a:t>Desmatamento (1371 pixels)</a:t>
              </a:r>
            </a:p>
            <a:p>
              <a:pPr marL="360363" algn="l">
                <a:defRPr/>
              </a:pPr>
              <a:r>
                <a:rPr lang="pt-BR" sz="1600" dirty="0">
                  <a:solidFill>
                    <a:srgbClr val="000000"/>
                  </a:solidFill>
                  <a:latin typeface="Tahoma" panose="020B0604030504040204" pitchFamily="34" charset="0"/>
                </a:rPr>
                <a:t>Queimada (392 pixels)</a:t>
              </a:r>
            </a:p>
            <a:p>
              <a:pPr marL="360363" algn="l">
                <a:defRPr/>
              </a:pPr>
              <a:r>
                <a:rPr lang="pt-BR" sz="1600" dirty="0">
                  <a:solidFill>
                    <a:srgbClr val="000000"/>
                  </a:solidFill>
                  <a:latin typeface="Tahoma" panose="020B0604030504040204" pitchFamily="34" charset="0"/>
                </a:rPr>
                <a:t>Água (1186 pixels)</a:t>
              </a:r>
            </a:p>
          </p:txBody>
        </p:sp>
        <p:sp>
          <p:nvSpPr>
            <p:cNvPr id="47126" name="Retângulo 27"/>
            <p:cNvSpPr>
              <a:spLocks noChangeArrowheads="1"/>
            </p:cNvSpPr>
            <p:nvPr/>
          </p:nvSpPr>
          <p:spPr bwMode="auto">
            <a:xfrm>
              <a:off x="724653" y="5033026"/>
              <a:ext cx="143937" cy="144074"/>
            </a:xfrm>
            <a:prstGeom prst="rect">
              <a:avLst/>
            </a:prstGeom>
            <a:solidFill>
              <a:srgbClr val="0080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7127" name="Retângulo 28"/>
            <p:cNvSpPr>
              <a:spLocks noChangeArrowheads="1"/>
            </p:cNvSpPr>
            <p:nvPr/>
          </p:nvSpPr>
          <p:spPr bwMode="auto">
            <a:xfrm>
              <a:off x="724653" y="5280077"/>
              <a:ext cx="143937" cy="144074"/>
            </a:xfrm>
            <a:prstGeom prst="rect">
              <a:avLst/>
            </a:prstGeom>
            <a:solidFill>
              <a:srgbClr val="FFFF0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7128" name="Retângulo 29"/>
            <p:cNvSpPr>
              <a:spLocks noChangeArrowheads="1"/>
            </p:cNvSpPr>
            <p:nvPr/>
          </p:nvSpPr>
          <p:spPr bwMode="auto">
            <a:xfrm>
              <a:off x="724653" y="5527128"/>
              <a:ext cx="143937" cy="144074"/>
            </a:xfrm>
            <a:prstGeom prst="rect">
              <a:avLst/>
            </a:prstGeom>
            <a:solidFill>
              <a:srgbClr val="FF00C8"/>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7129" name="Retângulo 29"/>
            <p:cNvSpPr>
              <a:spLocks noChangeArrowheads="1"/>
            </p:cNvSpPr>
            <p:nvPr/>
          </p:nvSpPr>
          <p:spPr bwMode="auto">
            <a:xfrm>
              <a:off x="724653" y="5774179"/>
              <a:ext cx="143937" cy="144074"/>
            </a:xfrm>
            <a:prstGeom prst="rect">
              <a:avLst/>
            </a:prstGeom>
            <a:solidFill>
              <a:srgbClr val="80008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47130" name="Retângulo 29"/>
            <p:cNvSpPr>
              <a:spLocks noChangeArrowheads="1"/>
            </p:cNvSpPr>
            <p:nvPr/>
          </p:nvSpPr>
          <p:spPr bwMode="auto">
            <a:xfrm>
              <a:off x="724653" y="6021230"/>
              <a:ext cx="143937" cy="144074"/>
            </a:xfrm>
            <a:prstGeom prst="rect">
              <a:avLst/>
            </a:prstGeom>
            <a:solidFill>
              <a:srgbClr val="0070C0"/>
            </a:solidFill>
            <a:ln w="9525" algn="ctr">
              <a:solidFill>
                <a:schemeClr val="tx1"/>
              </a:solidFill>
              <a:round/>
              <a:headEnd/>
              <a:tailEnd/>
            </a:ln>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grpSp>
      <p:pic>
        <p:nvPicPr>
          <p:cNvPr id="358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631950"/>
            <a:ext cx="2879725"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111" name="Grupo 2"/>
          <p:cNvGrpSpPr>
            <a:grpSpLocks/>
          </p:cNvGrpSpPr>
          <p:nvPr/>
        </p:nvGrpSpPr>
        <p:grpSpPr bwMode="auto">
          <a:xfrm>
            <a:off x="3154363" y="1631950"/>
            <a:ext cx="2881312" cy="3155903"/>
            <a:chOff x="3154971" y="1632199"/>
            <a:chExt cx="2880000" cy="3155365"/>
          </a:xfrm>
        </p:grpSpPr>
        <p:pic>
          <p:nvPicPr>
            <p:cNvPr id="471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971" y="1632199"/>
              <a:ext cx="288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24" name="Retângulo 43"/>
            <p:cNvSpPr>
              <a:spLocks noChangeArrowheads="1"/>
            </p:cNvSpPr>
            <p:nvPr/>
          </p:nvSpPr>
          <p:spPr bwMode="auto">
            <a:xfrm>
              <a:off x="3894458" y="4510612"/>
              <a:ext cx="1401028" cy="27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Classificação Final</a:t>
              </a:r>
            </a:p>
          </p:txBody>
        </p:sp>
      </p:grpSp>
      <p:sp>
        <p:nvSpPr>
          <p:cNvPr id="2" name="Chave direita 1"/>
          <p:cNvSpPr>
            <a:spLocks/>
          </p:cNvSpPr>
          <p:nvPr/>
        </p:nvSpPr>
        <p:spPr bwMode="auto">
          <a:xfrm>
            <a:off x="3429000" y="4941888"/>
            <a:ext cx="422275" cy="1582737"/>
          </a:xfrm>
          <a:prstGeom prst="rightBrace">
            <a:avLst>
              <a:gd name="adj1" fmla="val 8329"/>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200" dirty="0">
              <a:latin typeface="Tahoma" panose="020B0604030504040204" pitchFamily="34" charset="0"/>
            </a:endParaRPr>
          </a:p>
        </p:txBody>
      </p:sp>
      <p:sp>
        <p:nvSpPr>
          <p:cNvPr id="24" name="Retângulo 23"/>
          <p:cNvSpPr>
            <a:spLocks noChangeArrowheads="1"/>
          </p:cNvSpPr>
          <p:nvPr/>
        </p:nvSpPr>
        <p:spPr bwMode="auto">
          <a:xfrm>
            <a:off x="4051300" y="5181600"/>
            <a:ext cx="49133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lnSpc>
                <a:spcPct val="150000"/>
              </a:lnSpc>
              <a:spcBef>
                <a:spcPct val="0"/>
              </a:spcBef>
              <a:buFontTx/>
              <a:buNone/>
            </a:pPr>
            <a:r>
              <a:rPr lang="pt-BR" altLang="pt-BR" sz="1200" dirty="0">
                <a:solidFill>
                  <a:srgbClr val="000000"/>
                </a:solidFill>
                <a:latin typeface="Tahoma" panose="020B0604030504040204" pitchFamily="34" charset="0"/>
              </a:rPr>
              <a:t>Faz-se a classificação </a:t>
            </a:r>
            <a:r>
              <a:rPr lang="pt-BR" altLang="pt-BR" sz="1200" dirty="0" err="1">
                <a:solidFill>
                  <a:srgbClr val="000000"/>
                </a:solidFill>
                <a:latin typeface="Tahoma" panose="020B0604030504040204" pitchFamily="34" charset="0"/>
              </a:rPr>
              <a:t>MaxVer</a:t>
            </a:r>
            <a:r>
              <a:rPr lang="pt-BR" altLang="pt-BR" sz="1200" dirty="0">
                <a:solidFill>
                  <a:srgbClr val="000000"/>
                </a:solidFill>
                <a:latin typeface="Tahoma" panose="020B0604030504040204" pitchFamily="34" charset="0"/>
              </a:rPr>
              <a:t> escolhendo-se aleatoriamente apenas 10% dos pontos por classe</a:t>
            </a:r>
          </a:p>
          <a:p>
            <a:pPr eaLnBrk="1" hangingPunct="1">
              <a:lnSpc>
                <a:spcPct val="150000"/>
              </a:lnSpc>
              <a:spcBef>
                <a:spcPct val="0"/>
              </a:spcBef>
              <a:buFontTx/>
              <a:buNone/>
            </a:pPr>
            <a:r>
              <a:rPr lang="pt-BR" altLang="pt-BR" sz="1200" dirty="0">
                <a:solidFill>
                  <a:srgbClr val="000000"/>
                </a:solidFill>
                <a:latin typeface="Tahoma" panose="020B0604030504040204" pitchFamily="34" charset="0"/>
              </a:rPr>
              <a:t>Repete-se este procedimento 10.000 vezes</a:t>
            </a:r>
          </a:p>
          <a:p>
            <a:pPr eaLnBrk="1" hangingPunct="1">
              <a:lnSpc>
                <a:spcPct val="150000"/>
              </a:lnSpc>
              <a:spcBef>
                <a:spcPct val="0"/>
              </a:spcBef>
              <a:buFontTx/>
              <a:buNone/>
            </a:pPr>
            <a:endParaRPr lang="pt-BR" altLang="pt-BR" sz="1200" dirty="0">
              <a:solidFill>
                <a:srgbClr val="000000"/>
              </a:solidFill>
              <a:latin typeface="Tahoma" panose="020B0604030504040204" pitchFamily="34" charset="0"/>
            </a:endParaRPr>
          </a:p>
          <a:p>
            <a:pPr algn="ctr" eaLnBrk="1" hangingPunct="1">
              <a:lnSpc>
                <a:spcPct val="150000"/>
              </a:lnSpc>
              <a:spcBef>
                <a:spcPct val="0"/>
              </a:spcBef>
              <a:buFontTx/>
              <a:buNone/>
            </a:pPr>
            <a:r>
              <a:rPr lang="pt-BR" altLang="pt-BR" sz="1200" dirty="0">
                <a:solidFill>
                  <a:srgbClr val="000000"/>
                </a:solidFill>
                <a:latin typeface="Tahoma" panose="020B0604030504040204" pitchFamily="34" charset="0"/>
              </a:rPr>
              <a:t>Mapa Final: classe majoritária</a:t>
            </a:r>
            <a:endParaRPr lang="pt-BR" altLang="pt-BR" sz="1050" dirty="0">
              <a:latin typeface="Tahoma" panose="020B0604030504040204" pitchFamily="34" charset="0"/>
            </a:endParaRPr>
          </a:p>
        </p:txBody>
      </p:sp>
      <p:sp>
        <p:nvSpPr>
          <p:cNvPr id="3" name="Espaço Reservado para Número de Slide 2"/>
          <p:cNvSpPr>
            <a:spLocks noGrp="1"/>
          </p:cNvSpPr>
          <p:nvPr>
            <p:ph type="sldNum" sz="quarter" idx="12"/>
          </p:nvPr>
        </p:nvSpPr>
        <p:spPr/>
        <p:txBody>
          <a:bodyPr/>
          <a:lstStyle/>
          <a:p>
            <a:pPr>
              <a:defRPr/>
            </a:pPr>
            <a:fld id="{5BBFFD04-CAE9-4206-B0DA-3FBF8ECC7365}" type="slidenum">
              <a:rPr lang="pt-BR"/>
              <a:pPr>
                <a:defRPr/>
              </a:pPr>
              <a:t>70</a:t>
            </a:fld>
            <a:endParaRPr lang="pt-BR"/>
          </a:p>
        </p:txBody>
      </p:sp>
      <p:pic>
        <p:nvPicPr>
          <p:cNvPr id="2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0138" y="1660525"/>
            <a:ext cx="2159220" cy="2160735"/>
          </a:xfrm>
          <a:prstGeom prst="rect">
            <a:avLst/>
          </a:prstGeom>
          <a:noFill/>
          <a:ln w="5715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2483" y="1812977"/>
            <a:ext cx="2159220" cy="2160735"/>
          </a:xfrm>
          <a:prstGeom prst="rect">
            <a:avLst/>
          </a:prstGeom>
          <a:noFill/>
          <a:ln w="5715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4828" y="1965429"/>
            <a:ext cx="2159220" cy="2160735"/>
          </a:xfrm>
          <a:prstGeom prst="rect">
            <a:avLst/>
          </a:prstGeom>
          <a:noFill/>
          <a:ln w="57150">
            <a:solidFill>
              <a:srgbClr val="FF00C8"/>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7173" y="2117881"/>
            <a:ext cx="2159220" cy="2160735"/>
          </a:xfrm>
          <a:prstGeom prst="rect">
            <a:avLst/>
          </a:prstGeom>
          <a:noFill/>
          <a:ln w="57150">
            <a:solidFill>
              <a:srgbClr val="800080"/>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9518" y="2270332"/>
            <a:ext cx="2159220" cy="2160735"/>
          </a:xfrm>
          <a:prstGeom prst="rect">
            <a:avLst/>
          </a:prstGeom>
          <a:noFill/>
          <a:ln w="571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34" name="Retângulo 44"/>
          <p:cNvSpPr>
            <a:spLocks noChangeArrowheads="1"/>
          </p:cNvSpPr>
          <p:nvPr/>
        </p:nvSpPr>
        <p:spPr bwMode="auto">
          <a:xfrm>
            <a:off x="6830365" y="4510807"/>
            <a:ext cx="1671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Grades de Proporções</a:t>
            </a:r>
          </a:p>
          <a:p>
            <a:pPr algn="ctr" eaLnBrk="1" hangingPunct="1">
              <a:spcBef>
                <a:spcPct val="0"/>
              </a:spcBef>
              <a:buFontTx/>
              <a:buNone/>
            </a:pPr>
            <a:r>
              <a:rPr lang="pt-BR" altLang="pt-BR" sz="1200" dirty="0">
                <a:latin typeface="Tahoma" panose="020B0604030504040204" pitchFamily="34" charset="0"/>
              </a:rPr>
              <a:t>Observadas nas</a:t>
            </a:r>
          </a:p>
          <a:p>
            <a:pPr algn="ctr" eaLnBrk="1" hangingPunct="1">
              <a:spcBef>
                <a:spcPct val="0"/>
              </a:spcBef>
              <a:buFontTx/>
              <a:buNone/>
            </a:pPr>
            <a:r>
              <a:rPr lang="pt-BR" altLang="pt-BR" sz="1200" dirty="0">
                <a:latin typeface="Tahoma" panose="020B0604030504040204" pitchFamily="34" charset="0"/>
              </a:rPr>
              <a:t>10.000 repetições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71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build="p"/>
      <p:bldP spid="3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a:grpSpLocks/>
          </p:cNvGrpSpPr>
          <p:nvPr/>
        </p:nvGrpSpPr>
        <p:grpSpPr bwMode="auto">
          <a:xfrm>
            <a:off x="3845057" y="5877272"/>
            <a:ext cx="1628511" cy="437337"/>
            <a:chOff x="5990633" y="6165304"/>
            <a:chExt cx="1627300" cy="436264"/>
          </a:xfrm>
        </p:grpSpPr>
        <p:pic>
          <p:nvPicPr>
            <p:cNvPr id="1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225" y="6165304"/>
              <a:ext cx="1377205" cy="14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ângulo 14"/>
            <p:cNvSpPr/>
            <p:nvPr/>
          </p:nvSpPr>
          <p:spPr bwMode="auto">
            <a:xfrm>
              <a:off x="5990633" y="6325249"/>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0</a:t>
              </a:r>
              <a:endParaRPr lang="pt-BR" sz="1050" dirty="0">
                <a:latin typeface="Tahoma" panose="020B0604030504040204" pitchFamily="34" charset="0"/>
              </a:endParaRPr>
            </a:p>
          </p:txBody>
        </p:sp>
        <p:sp>
          <p:nvSpPr>
            <p:cNvPr id="16" name="Retângulo 15"/>
            <p:cNvSpPr/>
            <p:nvPr/>
          </p:nvSpPr>
          <p:spPr bwMode="auto">
            <a:xfrm>
              <a:off x="7350110" y="6324456"/>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2</a:t>
              </a:r>
              <a:endParaRPr lang="pt-BR" sz="1050" dirty="0">
                <a:latin typeface="Tahoma" panose="020B0604030504040204" pitchFamily="34" charset="0"/>
              </a:endParaRPr>
            </a:p>
          </p:txBody>
        </p:sp>
        <p:sp>
          <p:nvSpPr>
            <p:cNvPr id="17" name="Retângulo 16"/>
            <p:cNvSpPr/>
            <p:nvPr/>
          </p:nvSpPr>
          <p:spPr bwMode="auto">
            <a:xfrm>
              <a:off x="6671167" y="6311787"/>
              <a:ext cx="267823" cy="276319"/>
            </a:xfrm>
            <a:prstGeom prst="rect">
              <a:avLst/>
            </a:prstGeom>
          </p:spPr>
          <p:txBody>
            <a:bodyPr wrap="none">
              <a:spAutoFit/>
            </a:bodyPr>
            <a:lstStyle/>
            <a:p>
              <a:pPr>
                <a:defRPr/>
              </a:pPr>
              <a:r>
                <a:rPr lang="pt-BR" dirty="0">
                  <a:solidFill>
                    <a:srgbClr val="000000"/>
                  </a:solidFill>
                  <a:latin typeface="Tahoma" panose="020B0604030504040204" pitchFamily="34" charset="0"/>
                </a:rPr>
                <a:t>1</a:t>
              </a:r>
              <a:endParaRPr lang="pt-BR" sz="1050" dirty="0">
                <a:latin typeface="Tahoma" panose="020B0604030504040204" pitchFamily="34" charset="0"/>
              </a:endParaRPr>
            </a:p>
          </p:txBody>
        </p:sp>
      </p:grpSp>
      <p:pic>
        <p:nvPicPr>
          <p:cNvPr id="48130"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1393825"/>
            <a:ext cx="431958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Imagem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8" y="1393825"/>
            <a:ext cx="431958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0" name="Rectangle 2"/>
          <p:cNvSpPr>
            <a:spLocks noGrp="1" noChangeArrowheads="1"/>
          </p:cNvSpPr>
          <p:nvPr>
            <p:ph type="title"/>
          </p:nvPr>
        </p:nvSpPr>
        <p:spPr/>
        <p:txBody>
          <a:bodyPr/>
          <a:lstStyle/>
          <a:p>
            <a:pPr eaLnBrk="1" hangingPunct="1">
              <a:defRPr/>
            </a:pPr>
            <a:r>
              <a:rPr lang="pt-BR" dirty="0"/>
              <a:t>Mapas de Incerteza – Exemplo 1 e 2</a:t>
            </a:r>
          </a:p>
        </p:txBody>
      </p:sp>
      <p:sp>
        <p:nvSpPr>
          <p:cNvPr id="48133" name="Retângulo 44"/>
          <p:cNvSpPr>
            <a:spLocks noChangeArrowheads="1"/>
          </p:cNvSpPr>
          <p:nvPr/>
        </p:nvSpPr>
        <p:spPr bwMode="auto">
          <a:xfrm>
            <a:off x="1101725" y="5757863"/>
            <a:ext cx="2527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Entropia de Shannon – Exemplo 1</a:t>
            </a:r>
          </a:p>
        </p:txBody>
      </p:sp>
      <p:sp>
        <p:nvSpPr>
          <p:cNvPr id="48134" name="Retângulo 46"/>
          <p:cNvSpPr>
            <a:spLocks noChangeArrowheads="1"/>
          </p:cNvSpPr>
          <p:nvPr/>
        </p:nvSpPr>
        <p:spPr bwMode="auto">
          <a:xfrm>
            <a:off x="5543550" y="5757863"/>
            <a:ext cx="2549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Entropia de Shannon – Exemplo 2</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71</a:t>
            </a:fld>
            <a:endParaRPr lang="pt-BR"/>
          </a:p>
        </p:txBody>
      </p:sp>
      <p:sp>
        <p:nvSpPr>
          <p:cNvPr id="18" name="Retângulo 43"/>
          <p:cNvSpPr>
            <a:spLocks noChangeArrowheads="1"/>
          </p:cNvSpPr>
          <p:nvPr/>
        </p:nvSpPr>
        <p:spPr bwMode="auto">
          <a:xfrm>
            <a:off x="251520" y="6301928"/>
            <a:ext cx="5009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defTabSz="450850" eaLnBrk="1" hangingPunct="1">
              <a:spcBef>
                <a:spcPct val="0"/>
              </a:spcBef>
              <a:buFontTx/>
              <a:buNone/>
            </a:pPr>
            <a:r>
              <a:rPr lang="pt-BR" altLang="pt-BR" sz="1200" dirty="0">
                <a:latin typeface="Tahoma" panose="020B0604030504040204" pitchFamily="34" charset="0"/>
              </a:rPr>
              <a:t>OBS:	Áreas com baixa incerteza não implicam em altas exatidões</a:t>
            </a:r>
          </a:p>
          <a:p>
            <a:pPr defTabSz="450850" eaLnBrk="1" hangingPunct="1">
              <a:spcBef>
                <a:spcPct val="0"/>
              </a:spcBef>
              <a:buFontTx/>
              <a:buNone/>
            </a:pPr>
            <a:r>
              <a:rPr lang="pt-BR" altLang="pt-BR" sz="1200" dirty="0">
                <a:latin typeface="Tahoma" panose="020B0604030504040204" pitchFamily="34" charset="0"/>
              </a:rPr>
              <a:t>	Mapas de incerteza visam avaliar o desempenho do classificador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2E7E3-9065-EF1F-6495-1AF8836DE986}"/>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F4A5B05E-081C-DA5E-5A86-79691524602F}"/>
              </a:ext>
            </a:extLst>
          </p:cNvPr>
          <p:cNvSpPr>
            <a:spLocks noGrp="1" noChangeArrowheads="1"/>
          </p:cNvSpPr>
          <p:nvPr>
            <p:ph type="title"/>
          </p:nvPr>
        </p:nvSpPr>
        <p:spPr>
          <a:xfrm>
            <a:off x="381000" y="2895600"/>
            <a:ext cx="8458200" cy="685800"/>
          </a:xfrm>
        </p:spPr>
        <p:txBody>
          <a:bodyPr/>
          <a:lstStyle/>
          <a:p>
            <a:pPr eaLnBrk="1" hangingPunct="1">
              <a:defRPr/>
            </a:pPr>
            <a:r>
              <a:rPr lang="pt-BR" sz="3600" dirty="0"/>
              <a:t>Tamanho e Estratégia Amostral</a:t>
            </a:r>
          </a:p>
        </p:txBody>
      </p:sp>
    </p:spTree>
    <p:extLst>
      <p:ext uri="{BB962C8B-B14F-4D97-AF65-F5344CB8AC3E}">
        <p14:creationId xmlns:p14="http://schemas.microsoft.com/office/powerpoint/2010/main" val="1944173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04800" y="404664"/>
            <a:ext cx="8458200" cy="685800"/>
          </a:xfrm>
        </p:spPr>
        <p:txBody>
          <a:bodyPr/>
          <a:lstStyle/>
          <a:p>
            <a:pPr eaLnBrk="1" hangingPunct="1">
              <a:defRPr/>
            </a:pPr>
            <a:r>
              <a:rPr lang="pt-BR" sz="2800" dirty="0"/>
              <a:t>Qual impacto do tamanho e estratégia amostral na avaliação do classificador?</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73</a:t>
            </a:fld>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467" y="1573657"/>
            <a:ext cx="2160000" cy="2160000"/>
          </a:xfrm>
          <a:prstGeom prst="rect">
            <a:avLst/>
          </a:prstGeom>
        </p:spPr>
      </p:pic>
      <p:grpSp>
        <p:nvGrpSpPr>
          <p:cNvPr id="18" name="Grupo 17"/>
          <p:cNvGrpSpPr/>
          <p:nvPr/>
        </p:nvGrpSpPr>
        <p:grpSpPr>
          <a:xfrm>
            <a:off x="1005401" y="1412776"/>
            <a:ext cx="2414149" cy="2481763"/>
            <a:chOff x="-443764" y="1351380"/>
            <a:chExt cx="2414149" cy="2481763"/>
          </a:xfrm>
        </p:grpSpPr>
        <p:pic>
          <p:nvPicPr>
            <p:cNvPr id="15" name="Image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64" y="1351380"/>
              <a:ext cx="2160000" cy="2160000"/>
            </a:xfrm>
            <a:prstGeom prst="rect">
              <a:avLst/>
            </a:prstGeom>
          </p:spPr>
        </p:pic>
        <p:pic>
          <p:nvPicPr>
            <p:cNvPr id="16" name="Image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90" y="1512261"/>
              <a:ext cx="2160000" cy="2160000"/>
            </a:xfrm>
            <a:prstGeom prst="rect">
              <a:avLst/>
            </a:prstGeom>
          </p:spPr>
        </p:pic>
        <p:pic>
          <p:nvPicPr>
            <p:cNvPr id="17" name="Imagem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615" y="1673143"/>
              <a:ext cx="2160000" cy="2160000"/>
            </a:xfrm>
            <a:prstGeom prst="rect">
              <a:avLst/>
            </a:prstGeom>
          </p:spPr>
        </p:pic>
      </p:grpSp>
      <p:sp>
        <p:nvSpPr>
          <p:cNvPr id="20" name="Seta para a direita 19"/>
          <p:cNvSpPr/>
          <p:nvPr/>
        </p:nvSpPr>
        <p:spPr bwMode="auto">
          <a:xfrm>
            <a:off x="3687405" y="2193960"/>
            <a:ext cx="1872208" cy="919394"/>
          </a:xfrm>
          <a:prstGeom prst="rightArrow">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Tahoma" panose="020B0604030504040204" pitchFamily="34" charset="0"/>
              </a:rPr>
              <a:t>Classificação</a:t>
            </a:r>
          </a:p>
        </p:txBody>
      </p:sp>
      <p:sp>
        <p:nvSpPr>
          <p:cNvPr id="19" name="CaixaDeTexto 18"/>
          <p:cNvSpPr txBox="1"/>
          <p:nvPr/>
        </p:nvSpPr>
        <p:spPr>
          <a:xfrm>
            <a:off x="1830000" y="3861048"/>
            <a:ext cx="764953" cy="338554"/>
          </a:xfrm>
          <a:prstGeom prst="rect">
            <a:avLst/>
          </a:prstGeom>
          <a:noFill/>
        </p:spPr>
        <p:txBody>
          <a:bodyPr wrap="none" rtlCol="0">
            <a:spAutoFit/>
          </a:bodyPr>
          <a:lstStyle/>
          <a:p>
            <a:r>
              <a:rPr lang="pt-BR" sz="1600" dirty="0">
                <a:latin typeface="Tahoma" panose="020B0604030504040204" pitchFamily="34" charset="0"/>
              </a:rPr>
              <a:t>Dados</a:t>
            </a:r>
          </a:p>
        </p:txBody>
      </p:sp>
      <p:sp>
        <p:nvSpPr>
          <p:cNvPr id="22" name="CaixaDeTexto 21"/>
          <p:cNvSpPr txBox="1"/>
          <p:nvPr/>
        </p:nvSpPr>
        <p:spPr>
          <a:xfrm>
            <a:off x="5894746" y="3733657"/>
            <a:ext cx="2041905" cy="338554"/>
          </a:xfrm>
          <a:prstGeom prst="rect">
            <a:avLst/>
          </a:prstGeom>
          <a:noFill/>
        </p:spPr>
        <p:txBody>
          <a:bodyPr wrap="none" rtlCol="0">
            <a:spAutoFit/>
          </a:bodyPr>
          <a:lstStyle/>
          <a:p>
            <a:r>
              <a:rPr lang="pt-BR" sz="1600" dirty="0">
                <a:latin typeface="Tahoma" panose="020B0604030504040204" pitchFamily="34" charset="0"/>
              </a:rPr>
              <a:t>Imagem Classificada</a:t>
            </a:r>
          </a:p>
        </p:txBody>
      </p:sp>
      <p:sp>
        <p:nvSpPr>
          <p:cNvPr id="23" name="CaixaDeTexto 22"/>
          <p:cNvSpPr txBox="1"/>
          <p:nvPr/>
        </p:nvSpPr>
        <p:spPr>
          <a:xfrm>
            <a:off x="1489202" y="4365104"/>
            <a:ext cx="5844870" cy="2308324"/>
          </a:xfrm>
          <a:prstGeom prst="rect">
            <a:avLst/>
          </a:prstGeom>
          <a:noFill/>
        </p:spPr>
        <p:txBody>
          <a:bodyPr wrap="none" rtlCol="0">
            <a:spAutoFit/>
          </a:bodyPr>
          <a:lstStyle/>
          <a:p>
            <a:pPr algn="l"/>
            <a:r>
              <a:rPr lang="pt-BR" sz="1600" dirty="0">
                <a:latin typeface="Tahoma" panose="020B0604030504040204" pitchFamily="34" charset="0"/>
              </a:rPr>
              <a:t>Como avaliar o classificador?</a:t>
            </a:r>
          </a:p>
          <a:p>
            <a:pPr marL="285750" indent="-285750" algn="l">
              <a:buFont typeface="Arial" panose="020B0604020202020204" pitchFamily="34" charset="0"/>
              <a:buChar char="•"/>
            </a:pPr>
            <a:r>
              <a:rPr lang="pt-BR" sz="1600" dirty="0">
                <a:latin typeface="Tahoma" panose="020B0604030504040204" pitchFamily="34" charset="0"/>
              </a:rPr>
              <a:t>não se conhece a verdade (referência)</a:t>
            </a:r>
          </a:p>
          <a:p>
            <a:pPr marL="285750" indent="-285750" algn="l">
              <a:buFont typeface="Arial" panose="020B0604020202020204" pitchFamily="34" charset="0"/>
              <a:buChar char="•"/>
            </a:pPr>
            <a:r>
              <a:rPr lang="pt-BR" sz="1600" dirty="0">
                <a:latin typeface="Tahoma" panose="020B0604030504040204" pitchFamily="34" charset="0"/>
              </a:rPr>
              <a:t>não se tem ideia de onde estão os erros</a:t>
            </a:r>
          </a:p>
          <a:p>
            <a:pPr marL="285750" indent="-285750" algn="l">
              <a:buFont typeface="Arial" panose="020B0604020202020204" pitchFamily="34" charset="0"/>
              <a:buChar char="•"/>
            </a:pPr>
            <a:endParaRPr lang="pt-BR" sz="1600" dirty="0">
              <a:latin typeface="Tahoma" panose="020B0604030504040204" pitchFamily="34" charset="0"/>
            </a:endParaRPr>
          </a:p>
          <a:p>
            <a:pPr algn="l"/>
            <a:r>
              <a:rPr lang="pt-BR" sz="1600" dirty="0">
                <a:latin typeface="Tahoma" panose="020B0604030504040204" pitchFamily="34" charset="0"/>
              </a:rPr>
              <a:t>Solução: selecionar um conjunto de pontos para verificação!</a:t>
            </a:r>
          </a:p>
          <a:p>
            <a:pPr marL="285750" indent="-285750" algn="l">
              <a:buFont typeface="Arial" panose="020B0604020202020204" pitchFamily="34" charset="0"/>
              <a:buChar char="•"/>
            </a:pPr>
            <a:r>
              <a:rPr lang="pt-BR" sz="1600" dirty="0">
                <a:latin typeface="Tahoma" panose="020B0604030504040204" pitchFamily="34" charset="0"/>
              </a:rPr>
              <a:t>quantos pontos selecionar?</a:t>
            </a:r>
          </a:p>
          <a:p>
            <a:pPr marL="285750" indent="-285750" algn="l">
              <a:buFont typeface="Arial" panose="020B0604020202020204" pitchFamily="34" charset="0"/>
              <a:buChar char="•"/>
            </a:pPr>
            <a:r>
              <a:rPr lang="pt-BR" sz="1600" dirty="0">
                <a:latin typeface="Tahoma" panose="020B0604030504040204" pitchFamily="34" charset="0"/>
              </a:rPr>
              <a:t>qual estratégia utilizar? aleatória? estratificada?</a:t>
            </a:r>
          </a:p>
          <a:p>
            <a:pPr marL="285750" indent="-285750" algn="l">
              <a:buFont typeface="Arial" panose="020B0604020202020204" pitchFamily="34" charset="0"/>
              <a:buChar char="•"/>
            </a:pPr>
            <a:endParaRPr lang="pt-BR" sz="1600" dirty="0">
              <a:latin typeface="Tahoma" panose="020B0604030504040204" pitchFamily="34" charset="0"/>
            </a:endParaRPr>
          </a:p>
          <a:p>
            <a:pPr algn="l"/>
            <a:r>
              <a:rPr lang="pt-BR" sz="1600" dirty="0">
                <a:latin typeface="Tahoma" panose="020B0604030504040204" pitchFamily="34" charset="0"/>
              </a:rPr>
              <a:t>Qual índice utilizar? exatidão global? erro do usuário? </a:t>
            </a:r>
          </a:p>
        </p:txBody>
      </p:sp>
    </p:spTree>
    <p:extLst>
      <p:ext uri="{BB962C8B-B14F-4D97-AF65-F5344CB8AC3E}">
        <p14:creationId xmlns:p14="http://schemas.microsoft.com/office/powerpoint/2010/main" val="172560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P spid="22" grpId="0"/>
      <p:bldP spid="2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Vamos Simular?</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74</a:t>
            </a:fld>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40768"/>
            <a:ext cx="5040000" cy="5040000"/>
          </a:xfrm>
          <a:prstGeom prst="rect">
            <a:avLst/>
          </a:prstGeom>
        </p:spPr>
      </p:pic>
      <p:sp>
        <p:nvSpPr>
          <p:cNvPr id="22" name="CaixaDeTexto 21"/>
          <p:cNvSpPr txBox="1"/>
          <p:nvPr/>
        </p:nvSpPr>
        <p:spPr>
          <a:xfrm>
            <a:off x="1570827" y="6392427"/>
            <a:ext cx="2041905" cy="338554"/>
          </a:xfrm>
          <a:prstGeom prst="rect">
            <a:avLst/>
          </a:prstGeom>
          <a:noFill/>
        </p:spPr>
        <p:txBody>
          <a:bodyPr wrap="none" rtlCol="0">
            <a:spAutoFit/>
          </a:bodyPr>
          <a:lstStyle/>
          <a:p>
            <a:r>
              <a:rPr lang="pt-BR" sz="1600" dirty="0">
                <a:latin typeface="Tahoma" panose="020B0604030504040204" pitchFamily="34" charset="0"/>
              </a:rPr>
              <a:t>Imagem Classificada</a:t>
            </a:r>
          </a:p>
        </p:txBody>
      </p:sp>
      <p:sp>
        <p:nvSpPr>
          <p:cNvPr id="12" name="CaixaDeTexto 11"/>
          <p:cNvSpPr txBox="1"/>
          <p:nvPr/>
        </p:nvSpPr>
        <p:spPr>
          <a:xfrm>
            <a:off x="5220072" y="1340768"/>
            <a:ext cx="3923928" cy="2554545"/>
          </a:xfrm>
          <a:prstGeom prst="rect">
            <a:avLst/>
          </a:prstGeom>
          <a:noFill/>
        </p:spPr>
        <p:txBody>
          <a:bodyPr wrap="square" rtlCol="0">
            <a:spAutoFit/>
          </a:bodyPr>
          <a:lstStyle/>
          <a:p>
            <a:pPr algn="l"/>
            <a:r>
              <a:rPr lang="pt-BR" sz="1600" dirty="0">
                <a:latin typeface="Tahoma" panose="020B0604030504040204" pitchFamily="34" charset="0"/>
              </a:rPr>
              <a:t>O que podemos esperar</a:t>
            </a:r>
          </a:p>
          <a:p>
            <a:pPr marL="285750" indent="-285750" algn="l">
              <a:buFont typeface="Arial" panose="020B0604020202020204" pitchFamily="34" charset="0"/>
              <a:buChar char="•"/>
            </a:pPr>
            <a:r>
              <a:rPr lang="pt-BR" sz="1600" dirty="0">
                <a:latin typeface="Tahoma" panose="020B0604030504040204" pitchFamily="34" charset="0"/>
              </a:rPr>
              <a:t>quanto mais amostras melhor!</a:t>
            </a:r>
          </a:p>
          <a:p>
            <a:pPr marL="285750" indent="-285750" algn="l">
              <a:buFont typeface="Arial" panose="020B0604020202020204" pitchFamily="34" charset="0"/>
              <a:buChar char="•"/>
            </a:pPr>
            <a:r>
              <a:rPr lang="pt-BR" sz="1600" dirty="0">
                <a:latin typeface="Tahoma" panose="020B0604030504040204" pitchFamily="34" charset="0"/>
              </a:rPr>
              <a:t>se for avaliar índices globais, abordagens que preservem a proporcionalidade entre classes, devem apresentar melhores resultados</a:t>
            </a:r>
          </a:p>
          <a:p>
            <a:pPr marL="285750" indent="-285750" algn="l">
              <a:buFont typeface="Arial" panose="020B0604020202020204" pitchFamily="34" charset="0"/>
              <a:buChar char="•"/>
            </a:pPr>
            <a:endParaRPr lang="pt-BR" sz="1600" dirty="0">
              <a:latin typeface="Tahoma" panose="020B0604030504040204" pitchFamily="34" charset="0"/>
            </a:endParaRPr>
          </a:p>
          <a:p>
            <a:pPr marL="177800" indent="-177800" algn="l"/>
            <a:r>
              <a:rPr lang="pt-BR" sz="1600" dirty="0">
                <a:latin typeface="Tahoma" panose="020B0604030504040204" pitchFamily="34" charset="0"/>
              </a:rPr>
              <a:t>Para isso, vamos supor que “existe” uma verdade que pode ser consultada</a:t>
            </a: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392" y="3933056"/>
            <a:ext cx="2520000" cy="2520000"/>
          </a:xfrm>
          <a:prstGeom prst="rect">
            <a:avLst/>
          </a:prstGeom>
        </p:spPr>
      </p:pic>
      <p:sp>
        <p:nvSpPr>
          <p:cNvPr id="14" name="CaixaDeTexto 13"/>
          <p:cNvSpPr txBox="1"/>
          <p:nvPr/>
        </p:nvSpPr>
        <p:spPr>
          <a:xfrm>
            <a:off x="6586725" y="6433834"/>
            <a:ext cx="1083117" cy="338554"/>
          </a:xfrm>
          <a:prstGeom prst="rect">
            <a:avLst/>
          </a:prstGeom>
          <a:noFill/>
        </p:spPr>
        <p:txBody>
          <a:bodyPr wrap="none" rtlCol="0">
            <a:spAutoFit/>
          </a:bodyPr>
          <a:lstStyle/>
          <a:p>
            <a:r>
              <a:rPr lang="pt-BR" sz="1600" dirty="0">
                <a:latin typeface="Tahoma" panose="020B0604030504040204" pitchFamily="34" charset="0"/>
              </a:rPr>
              <a:t>“Verdade”</a:t>
            </a:r>
          </a:p>
        </p:txBody>
      </p:sp>
      <p:grpSp>
        <p:nvGrpSpPr>
          <p:cNvPr id="7" name="Grupo 6"/>
          <p:cNvGrpSpPr/>
          <p:nvPr/>
        </p:nvGrpSpPr>
        <p:grpSpPr>
          <a:xfrm>
            <a:off x="827584" y="3140968"/>
            <a:ext cx="360000" cy="360000"/>
            <a:chOff x="-567085" y="2348880"/>
            <a:chExt cx="357834" cy="357834"/>
          </a:xfrm>
        </p:grpSpPr>
        <p:cxnSp>
          <p:nvCxnSpPr>
            <p:cNvPr id="6" name="Conector reto 5"/>
            <p:cNvCxnSpPr/>
            <p:nvPr/>
          </p:nvCxnSpPr>
          <p:spPr bwMode="auto">
            <a:xfrm>
              <a:off x="-388168" y="2348880"/>
              <a:ext cx="0" cy="35783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1" name="Conector reto 20"/>
            <p:cNvCxnSpPr/>
            <p:nvPr/>
          </p:nvCxnSpPr>
          <p:spPr bwMode="auto">
            <a:xfrm rot="5400000">
              <a:off x="-388168" y="2348880"/>
              <a:ext cx="0" cy="357834"/>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23" name="Grupo 22"/>
          <p:cNvGrpSpPr/>
          <p:nvPr/>
        </p:nvGrpSpPr>
        <p:grpSpPr>
          <a:xfrm>
            <a:off x="6308920" y="4819118"/>
            <a:ext cx="180000" cy="180000"/>
            <a:chOff x="-567085" y="2348880"/>
            <a:chExt cx="357834" cy="357834"/>
          </a:xfrm>
        </p:grpSpPr>
        <p:cxnSp>
          <p:nvCxnSpPr>
            <p:cNvPr id="24" name="Conector reto 23"/>
            <p:cNvCxnSpPr/>
            <p:nvPr/>
          </p:nvCxnSpPr>
          <p:spPr bwMode="auto">
            <a:xfrm>
              <a:off x="-388168" y="2348880"/>
              <a:ext cx="0" cy="35783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5" name="Conector reto 24"/>
            <p:cNvCxnSpPr/>
            <p:nvPr/>
          </p:nvCxnSpPr>
          <p:spPr bwMode="auto">
            <a:xfrm rot="5400000">
              <a:off x="-388168" y="2348880"/>
              <a:ext cx="0" cy="357834"/>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87997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Experimentos</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75</a:t>
            </a:fld>
            <a:endParaRPr lang="pt-BR"/>
          </a:p>
        </p:txBody>
      </p:sp>
      <p:sp>
        <p:nvSpPr>
          <p:cNvPr id="12" name="CaixaDeTexto 11"/>
          <p:cNvSpPr txBox="1"/>
          <p:nvPr/>
        </p:nvSpPr>
        <p:spPr>
          <a:xfrm>
            <a:off x="395536" y="1466775"/>
            <a:ext cx="8748464" cy="5262979"/>
          </a:xfrm>
          <a:prstGeom prst="rect">
            <a:avLst/>
          </a:prstGeom>
          <a:noFill/>
        </p:spPr>
        <p:txBody>
          <a:bodyPr wrap="square" rtlCol="0">
            <a:spAutoFit/>
          </a:bodyPr>
          <a:lstStyle/>
          <a:p>
            <a:pPr algn="l"/>
            <a:r>
              <a:rPr lang="pt-BR" sz="1600" dirty="0">
                <a:latin typeface="Tahoma" panose="020B0604030504040204" pitchFamily="34" charset="0"/>
              </a:rPr>
              <a:t>Vamos testar 3 tamanhos de amostras:</a:t>
            </a:r>
          </a:p>
          <a:p>
            <a:pPr marL="285750" indent="-285750" algn="l">
              <a:buFont typeface="Arial" panose="020B0604020202020204" pitchFamily="34" charset="0"/>
              <a:buChar char="•"/>
            </a:pPr>
            <a:r>
              <a:rPr lang="pt-BR" sz="1600" dirty="0">
                <a:latin typeface="Tahoma" panose="020B0604030504040204" pitchFamily="34" charset="0"/>
              </a:rPr>
              <a:t>100 pontos (econômica)</a:t>
            </a:r>
          </a:p>
          <a:p>
            <a:pPr marL="285750" indent="-285750" algn="l">
              <a:buFont typeface="Arial" panose="020B0604020202020204" pitchFamily="34" charset="0"/>
              <a:buChar char="•"/>
            </a:pPr>
            <a:r>
              <a:rPr lang="pt-BR" sz="1600" dirty="0">
                <a:latin typeface="Tahoma" panose="020B0604030504040204" pitchFamily="34" charset="0"/>
              </a:rPr>
              <a:t>300 pontos (indicada por Congalton e </a:t>
            </a:r>
            <a:r>
              <a:rPr lang="pt-BR" sz="1600" dirty="0" err="1">
                <a:latin typeface="Tahoma" panose="020B0604030504040204" pitchFamily="34" charset="0"/>
              </a:rPr>
              <a:t>Olofsson</a:t>
            </a:r>
            <a:r>
              <a:rPr lang="pt-BR" sz="1600" dirty="0">
                <a:latin typeface="Tahoma" panose="020B0604030504040204" pitchFamily="34" charset="0"/>
              </a:rPr>
              <a:t>)</a:t>
            </a:r>
          </a:p>
          <a:p>
            <a:pPr marL="285750" indent="-285750" algn="l">
              <a:buFont typeface="Arial" panose="020B0604020202020204" pitchFamily="34" charset="0"/>
              <a:buChar char="•"/>
            </a:pPr>
            <a:r>
              <a:rPr lang="pt-BR" sz="1600" dirty="0">
                <a:latin typeface="Tahoma" panose="020B0604030504040204" pitchFamily="34" charset="0"/>
              </a:rPr>
              <a:t>1000 pontos (exagerada)</a:t>
            </a:r>
          </a:p>
          <a:p>
            <a:pPr algn="l"/>
            <a:endParaRPr lang="pt-BR" sz="1600" dirty="0">
              <a:latin typeface="Tahoma" panose="020B0604030504040204" pitchFamily="34" charset="0"/>
            </a:endParaRPr>
          </a:p>
          <a:p>
            <a:pPr algn="l"/>
            <a:r>
              <a:rPr lang="pt-BR" sz="1600" dirty="0">
                <a:latin typeface="Tahoma" panose="020B0604030504040204" pitchFamily="34" charset="0"/>
              </a:rPr>
              <a:t>Vamos testar 3 abordagens de seleção:</a:t>
            </a:r>
          </a:p>
          <a:p>
            <a:pPr marL="285750" indent="-285750" algn="l">
              <a:buFont typeface="Arial" panose="020B0604020202020204" pitchFamily="34" charset="0"/>
              <a:buChar char="•"/>
            </a:pPr>
            <a:r>
              <a:rPr lang="pt-BR" sz="1600" dirty="0">
                <a:latin typeface="Tahoma" panose="020B0604030504040204" pitchFamily="34" charset="0"/>
              </a:rPr>
              <a:t>totalmente aleatória</a:t>
            </a:r>
          </a:p>
          <a:p>
            <a:pPr marL="285750" indent="-285750" algn="l">
              <a:buFont typeface="Arial" panose="020B0604020202020204" pitchFamily="34" charset="0"/>
              <a:buChar char="•"/>
            </a:pPr>
            <a:r>
              <a:rPr lang="pt-BR" sz="1600" dirty="0">
                <a:latin typeface="Tahoma" panose="020B0604030504040204" pitchFamily="34" charset="0"/>
              </a:rPr>
              <a:t>estratificada com amostras proporcionais</a:t>
            </a:r>
          </a:p>
          <a:p>
            <a:pPr marL="285750" indent="-285750" algn="l">
              <a:buFont typeface="Arial" panose="020B0604020202020204" pitchFamily="34" charset="0"/>
              <a:buChar char="•"/>
            </a:pPr>
            <a:r>
              <a:rPr lang="pt-BR" sz="1600" dirty="0">
                <a:latin typeface="Tahoma" panose="020B0604030504040204" pitchFamily="34" charset="0"/>
              </a:rPr>
              <a:t>estratificada com amostras de mesmo tamanho</a:t>
            </a:r>
          </a:p>
          <a:p>
            <a:pPr marL="285750" indent="-285750" algn="l">
              <a:buFont typeface="Arial" panose="020B0604020202020204" pitchFamily="34" charset="0"/>
              <a:buChar char="•"/>
            </a:pPr>
            <a:endParaRPr lang="pt-BR" sz="1600" dirty="0">
              <a:latin typeface="Tahoma" panose="020B0604030504040204" pitchFamily="34" charset="0"/>
            </a:endParaRPr>
          </a:p>
          <a:p>
            <a:pPr algn="l"/>
            <a:r>
              <a:rPr lang="pt-BR" sz="1600" dirty="0">
                <a:latin typeface="Tahoma" panose="020B0604030504040204" pitchFamily="34" charset="0"/>
              </a:rPr>
              <a:t>Importante:</a:t>
            </a:r>
          </a:p>
          <a:p>
            <a:pPr marL="285750" indent="-285750" algn="l">
              <a:buFont typeface="Arial" panose="020B0604020202020204" pitchFamily="34" charset="0"/>
              <a:buChar char="•"/>
            </a:pPr>
            <a:r>
              <a:rPr lang="pt-BR" sz="1600" dirty="0">
                <a:latin typeface="Tahoma" panose="020B0604030504040204" pitchFamily="34" charset="0"/>
              </a:rPr>
              <a:t>como não conhecemos a verdade, iremos usar a imagem classificada para estratificação</a:t>
            </a:r>
          </a:p>
          <a:p>
            <a:pPr marL="285750" indent="-285750" algn="l">
              <a:buFont typeface="Arial" panose="020B0604020202020204" pitchFamily="34" charset="0"/>
              <a:buChar char="•"/>
            </a:pPr>
            <a:r>
              <a:rPr lang="pt-BR" sz="1600" dirty="0">
                <a:latin typeface="Tahoma" panose="020B0604030504040204" pitchFamily="34" charset="0"/>
              </a:rPr>
              <a:t>dúvida: será que a proporção de classes na imagem classificada reflete a verdadeira proporção da verdade?</a:t>
            </a:r>
          </a:p>
          <a:p>
            <a:pPr marL="285750" indent="-285750" algn="l">
              <a:buFont typeface="Arial" panose="020B0604020202020204" pitchFamily="34" charset="0"/>
              <a:buChar char="•"/>
            </a:pPr>
            <a:endParaRPr lang="pt-BR" sz="1600" dirty="0">
              <a:latin typeface="Tahoma" panose="020B0604030504040204" pitchFamily="34" charset="0"/>
            </a:endParaRPr>
          </a:p>
          <a:p>
            <a:pPr algn="l"/>
            <a:r>
              <a:rPr lang="pt-BR" sz="1600" dirty="0">
                <a:latin typeface="Tahoma" panose="020B0604030504040204" pitchFamily="34" charset="0"/>
              </a:rPr>
              <a:t>Vamos avaliar:</a:t>
            </a:r>
          </a:p>
          <a:p>
            <a:pPr marL="285750" indent="-285750" algn="l">
              <a:buFont typeface="Arial" panose="020B0604020202020204" pitchFamily="34" charset="0"/>
              <a:buChar char="•"/>
            </a:pPr>
            <a:r>
              <a:rPr lang="pt-BR" sz="1600" dirty="0">
                <a:latin typeface="Tahoma" panose="020B0604030504040204" pitchFamily="34" charset="0"/>
              </a:rPr>
              <a:t>exatidão global</a:t>
            </a:r>
          </a:p>
          <a:p>
            <a:pPr marL="285750" indent="-285750" algn="l">
              <a:buFont typeface="Arial" panose="020B0604020202020204" pitchFamily="34" charset="0"/>
              <a:buChar char="•"/>
            </a:pPr>
            <a:r>
              <a:rPr lang="pt-BR" sz="1600" dirty="0">
                <a:latin typeface="Tahoma" panose="020B0604030504040204" pitchFamily="34" charset="0"/>
              </a:rPr>
              <a:t>erros do produtor</a:t>
            </a:r>
          </a:p>
          <a:p>
            <a:pPr marL="285750" indent="-285750" algn="l">
              <a:buFont typeface="Arial" panose="020B0604020202020204" pitchFamily="34" charset="0"/>
              <a:buChar char="•"/>
            </a:pPr>
            <a:r>
              <a:rPr lang="pt-BR" sz="1600" dirty="0">
                <a:latin typeface="Tahoma" panose="020B0604030504040204" pitchFamily="34" charset="0"/>
              </a:rPr>
              <a:t>erros do usuário</a:t>
            </a:r>
          </a:p>
          <a:p>
            <a:pPr marL="285750" indent="-285750" algn="l">
              <a:buFont typeface="Arial" panose="020B0604020202020204" pitchFamily="34" charset="0"/>
              <a:buChar char="•"/>
            </a:pPr>
            <a:endParaRPr lang="pt-BR" sz="1600" dirty="0">
              <a:latin typeface="Tahoma" panose="020B0604030504040204" pitchFamily="34" charset="0"/>
            </a:endParaRPr>
          </a:p>
          <a:p>
            <a:pPr algn="l"/>
            <a:r>
              <a:rPr lang="pt-BR" sz="1600" dirty="0">
                <a:latin typeface="Tahoma" panose="020B0604030504040204" pitchFamily="34" charset="0"/>
              </a:rPr>
              <a:t>O processo de amostragem e avaliação será repetido 1000 vezes (poderia ser mais!)</a:t>
            </a:r>
          </a:p>
        </p:txBody>
      </p:sp>
    </p:spTree>
    <p:extLst>
      <p:ext uri="{BB962C8B-B14F-4D97-AF65-F5344CB8AC3E}">
        <p14:creationId xmlns:p14="http://schemas.microsoft.com/office/powerpoint/2010/main" val="3920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Valores de Referência </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76</a:t>
            </a:fld>
            <a:endParaRPr lang="pt-BR"/>
          </a:p>
        </p:txBody>
      </p:sp>
      <p:sp>
        <p:nvSpPr>
          <p:cNvPr id="12" name="CaixaDeTexto 11"/>
          <p:cNvSpPr txBox="1"/>
          <p:nvPr/>
        </p:nvSpPr>
        <p:spPr>
          <a:xfrm>
            <a:off x="395536" y="1466775"/>
            <a:ext cx="8748464" cy="338554"/>
          </a:xfrm>
          <a:prstGeom prst="rect">
            <a:avLst/>
          </a:prstGeom>
          <a:noFill/>
        </p:spPr>
        <p:txBody>
          <a:bodyPr wrap="square" rtlCol="0">
            <a:spAutoFit/>
          </a:bodyPr>
          <a:lstStyle/>
          <a:p>
            <a:pPr algn="l"/>
            <a:r>
              <a:rPr lang="pt-BR" sz="1600" dirty="0">
                <a:latin typeface="Tahoma" panose="020B0604030504040204" pitchFamily="34" charset="0"/>
              </a:rPr>
              <a:t>Ao cruzar a imagem classificada com a referência, obtemos os seguintes resultados:</a:t>
            </a:r>
          </a:p>
        </p:txBody>
      </p:sp>
      <p:graphicFrame>
        <p:nvGraphicFramePr>
          <p:cNvPr id="4" name="Tabela 3"/>
          <p:cNvGraphicFramePr>
            <a:graphicFrameLocks noGrp="1"/>
          </p:cNvGraphicFramePr>
          <p:nvPr>
            <p:extLst>
              <p:ext uri="{D42A27DB-BD31-4B8C-83A1-F6EECF244321}">
                <p14:modId xmlns:p14="http://schemas.microsoft.com/office/powerpoint/2010/main" val="4124577762"/>
              </p:ext>
            </p:extLst>
          </p:nvPr>
        </p:nvGraphicFramePr>
        <p:xfrm>
          <a:off x="2195736" y="2169048"/>
          <a:ext cx="4140001" cy="1692000"/>
        </p:xfrm>
        <a:graphic>
          <a:graphicData uri="http://schemas.openxmlformats.org/drawingml/2006/table">
            <a:tbl>
              <a:tblPr/>
              <a:tblGrid>
                <a:gridCol w="318456">
                  <a:extLst>
                    <a:ext uri="{9D8B030D-6E8A-4147-A177-3AD203B41FA5}">
                      <a16:colId xmlns:a16="http://schemas.microsoft.com/office/drawing/2014/main" val="20000"/>
                    </a:ext>
                  </a:extLst>
                </a:gridCol>
                <a:gridCol w="764309">
                  <a:extLst>
                    <a:ext uri="{9D8B030D-6E8A-4147-A177-3AD203B41FA5}">
                      <a16:colId xmlns:a16="http://schemas.microsoft.com/office/drawing/2014/main" val="20001"/>
                    </a:ext>
                  </a:extLst>
                </a:gridCol>
                <a:gridCol w="764309">
                  <a:extLst>
                    <a:ext uri="{9D8B030D-6E8A-4147-A177-3AD203B41FA5}">
                      <a16:colId xmlns:a16="http://schemas.microsoft.com/office/drawing/2014/main" val="20002"/>
                    </a:ext>
                  </a:extLst>
                </a:gridCol>
                <a:gridCol w="764309">
                  <a:extLst>
                    <a:ext uri="{9D8B030D-6E8A-4147-A177-3AD203B41FA5}">
                      <a16:colId xmlns:a16="http://schemas.microsoft.com/office/drawing/2014/main" val="20003"/>
                    </a:ext>
                  </a:extLst>
                </a:gridCol>
                <a:gridCol w="764309">
                  <a:extLst>
                    <a:ext uri="{9D8B030D-6E8A-4147-A177-3AD203B41FA5}">
                      <a16:colId xmlns:a16="http://schemas.microsoft.com/office/drawing/2014/main" val="20004"/>
                    </a:ext>
                  </a:extLst>
                </a:gridCol>
                <a:gridCol w="764309">
                  <a:extLst>
                    <a:ext uri="{9D8B030D-6E8A-4147-A177-3AD203B41FA5}">
                      <a16:colId xmlns:a16="http://schemas.microsoft.com/office/drawing/2014/main" val="20005"/>
                    </a:ext>
                  </a:extLst>
                </a:gridCol>
              </a:tblGrid>
              <a:tr h="282000">
                <a:tc>
                  <a:txBody>
                    <a:bodyPr/>
                    <a:lstStyle/>
                    <a:p>
                      <a:pPr algn="l" fontAlgn="b"/>
                      <a:endParaRPr lang="pt-BR"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pt-BR" sz="1600" b="0" i="0" u="none" strike="noStrike">
                          <a:solidFill>
                            <a:srgbClr val="000000"/>
                          </a:solidFill>
                          <a:effectLst/>
                          <a:latin typeface="Calibri"/>
                        </a:rPr>
                        <a:t>Referência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b"/>
                      <a:endParaRPr lang="pt-BR"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282000">
                <a:tc>
                  <a:txBody>
                    <a:bodyPr/>
                    <a:lstStyle/>
                    <a:p>
                      <a:pPr algn="l" fontAlgn="b"/>
                      <a:endParaRPr lang="pt-BR"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t-BR"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Floresta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Desmat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Agua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pt-BR"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2000">
                <a:tc rowSpan="3">
                  <a:txBody>
                    <a:bodyPr/>
                    <a:lstStyle/>
                    <a:p>
                      <a:pPr algn="ctr" fontAlgn="ctr"/>
                      <a:r>
                        <a:rPr lang="pt-BR" sz="1600" b="0" i="0" u="none" strike="noStrike">
                          <a:solidFill>
                            <a:srgbClr val="000000"/>
                          </a:solidFill>
                          <a:effectLst/>
                          <a:latin typeface="Calibri"/>
                        </a:rPr>
                        <a:t>Class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Floresta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dirty="0">
                          <a:solidFill>
                            <a:srgbClr val="000000"/>
                          </a:solidFill>
                          <a:effectLst/>
                          <a:latin typeface="Calibri"/>
                        </a:rPr>
                        <a:t>69,20%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0,13%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0,02%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69,35%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82000">
                <a:tc vMerge="1">
                  <a:txBody>
                    <a:bodyPr/>
                    <a:lstStyle/>
                    <a:p>
                      <a:endParaRPr lang="pt-BR"/>
                    </a:p>
                  </a:txBody>
                  <a:tcPr/>
                </a:tc>
                <a:tc>
                  <a:txBody>
                    <a:bodyPr/>
                    <a:lstStyle/>
                    <a:p>
                      <a:pPr algn="ctr" fontAlgn="b"/>
                      <a:r>
                        <a:rPr lang="pt-BR" sz="1600" b="0" i="0" u="none" strike="noStrike">
                          <a:solidFill>
                            <a:srgbClr val="000000"/>
                          </a:solidFill>
                          <a:effectLst/>
                          <a:latin typeface="Calibri"/>
                        </a:rPr>
                        <a:t>Desmat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600" b="0" i="0" u="none" strike="noStrike">
                          <a:solidFill>
                            <a:srgbClr val="000000"/>
                          </a:solidFill>
                          <a:effectLst/>
                          <a:latin typeface="Calibri"/>
                        </a:rPr>
                        <a:t>0,16%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600" b="0" i="0" u="none" strike="noStrike">
                          <a:solidFill>
                            <a:srgbClr val="000000"/>
                          </a:solidFill>
                          <a:effectLst/>
                          <a:latin typeface="Calibri"/>
                        </a:rPr>
                        <a:t>26,19%</a:t>
                      </a:r>
                    </a:p>
                  </a:txBody>
                  <a:tcPr marL="9525" marR="9525" marT="9525" marB="0" anchor="b">
                    <a:lnL>
                      <a:noFill/>
                    </a:lnL>
                    <a:lnR>
                      <a:noFill/>
                    </a:lnR>
                    <a:lnT>
                      <a:noFill/>
                    </a:lnT>
                    <a:lnB>
                      <a:noFill/>
                    </a:lnB>
                  </a:tcPr>
                </a:tc>
                <a:tc>
                  <a:txBody>
                    <a:bodyPr/>
                    <a:lstStyle/>
                    <a:p>
                      <a:pPr algn="ctr" fontAlgn="b"/>
                      <a:r>
                        <a:rPr lang="pt-BR" sz="1600" b="0" i="0" u="none" strike="noStrike">
                          <a:solidFill>
                            <a:srgbClr val="000000"/>
                          </a:solidFill>
                          <a:effectLst/>
                          <a:latin typeface="Calibri"/>
                        </a:rPr>
                        <a:t>0,06%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600" b="0" i="0" u="none" strike="noStrike">
                          <a:solidFill>
                            <a:srgbClr val="000000"/>
                          </a:solidFill>
                          <a:effectLst/>
                          <a:latin typeface="Calibri"/>
                        </a:rPr>
                        <a:t>26,40%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2000">
                <a:tc vMerge="1">
                  <a:txBody>
                    <a:bodyPr/>
                    <a:lstStyle/>
                    <a:p>
                      <a:endParaRPr lang="pt-BR"/>
                    </a:p>
                  </a:txBody>
                  <a:tcPr/>
                </a:tc>
                <a:tc>
                  <a:txBody>
                    <a:bodyPr/>
                    <a:lstStyle/>
                    <a:p>
                      <a:pPr algn="ctr" fontAlgn="b"/>
                      <a:r>
                        <a:rPr lang="pt-BR" sz="1600" b="0" i="0" u="none" strike="noStrike">
                          <a:solidFill>
                            <a:srgbClr val="000000"/>
                          </a:solidFill>
                          <a:effectLst/>
                          <a:latin typeface="Calibri"/>
                        </a:rPr>
                        <a:t>Agua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0,10%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0,07%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4,08%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000">
                <a:tc>
                  <a:txBody>
                    <a:bodyPr/>
                    <a:lstStyle/>
                    <a:p>
                      <a:pPr algn="l" fontAlgn="b"/>
                      <a:endParaRPr lang="pt-BR"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pt-BR"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69,46%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effectLst/>
                          <a:latin typeface="Calibri"/>
                        </a:rPr>
                        <a:t>26,39%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4,16%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871256331"/>
              </p:ext>
            </p:extLst>
          </p:nvPr>
        </p:nvGraphicFramePr>
        <p:xfrm>
          <a:off x="1331640" y="5049304"/>
          <a:ext cx="6480000" cy="1116000"/>
        </p:xfrm>
        <a:graphic>
          <a:graphicData uri="http://schemas.openxmlformats.org/drawingml/2006/table">
            <a:tbl>
              <a:tblPr/>
              <a:tblGrid>
                <a:gridCol w="1449708">
                  <a:extLst>
                    <a:ext uri="{9D8B030D-6E8A-4147-A177-3AD203B41FA5}">
                      <a16:colId xmlns:a16="http://schemas.microsoft.com/office/drawing/2014/main" val="20000"/>
                    </a:ext>
                  </a:extLst>
                </a:gridCol>
                <a:gridCol w="838382">
                  <a:extLst>
                    <a:ext uri="{9D8B030D-6E8A-4147-A177-3AD203B41FA5}">
                      <a16:colId xmlns:a16="http://schemas.microsoft.com/office/drawing/2014/main" val="20001"/>
                    </a:ext>
                  </a:extLst>
                </a:gridCol>
                <a:gridCol w="838382">
                  <a:extLst>
                    <a:ext uri="{9D8B030D-6E8A-4147-A177-3AD203B41FA5}">
                      <a16:colId xmlns:a16="http://schemas.microsoft.com/office/drawing/2014/main" val="20002"/>
                    </a:ext>
                  </a:extLst>
                </a:gridCol>
                <a:gridCol w="838382">
                  <a:extLst>
                    <a:ext uri="{9D8B030D-6E8A-4147-A177-3AD203B41FA5}">
                      <a16:colId xmlns:a16="http://schemas.microsoft.com/office/drawing/2014/main" val="20003"/>
                    </a:ext>
                  </a:extLst>
                </a:gridCol>
                <a:gridCol w="838382">
                  <a:extLst>
                    <a:ext uri="{9D8B030D-6E8A-4147-A177-3AD203B41FA5}">
                      <a16:colId xmlns:a16="http://schemas.microsoft.com/office/drawing/2014/main" val="20004"/>
                    </a:ext>
                  </a:extLst>
                </a:gridCol>
                <a:gridCol w="838382">
                  <a:extLst>
                    <a:ext uri="{9D8B030D-6E8A-4147-A177-3AD203B41FA5}">
                      <a16:colId xmlns:a16="http://schemas.microsoft.com/office/drawing/2014/main" val="20005"/>
                    </a:ext>
                  </a:extLst>
                </a:gridCol>
                <a:gridCol w="838382">
                  <a:extLst>
                    <a:ext uri="{9D8B030D-6E8A-4147-A177-3AD203B41FA5}">
                      <a16:colId xmlns:a16="http://schemas.microsoft.com/office/drawing/2014/main" val="20006"/>
                    </a:ext>
                  </a:extLst>
                </a:gridCol>
              </a:tblGrid>
              <a:tr h="281647">
                <a:tc rowSpan="2">
                  <a:txBody>
                    <a:bodyPr/>
                    <a:lstStyle/>
                    <a:p>
                      <a:pPr algn="ctr" fontAlgn="ctr"/>
                      <a:r>
                        <a:rPr lang="pt-BR" sz="1600" b="0" i="0" u="none" strike="noStrike" dirty="0" err="1">
                          <a:solidFill>
                            <a:srgbClr val="000000"/>
                          </a:solidFill>
                          <a:effectLst/>
                          <a:latin typeface="Calibri"/>
                        </a:rPr>
                        <a:t>ExatGlobal</a:t>
                      </a:r>
                      <a:endParaRPr lang="pt-BR"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pt-BR" sz="1600" b="0" i="0" u="none" strike="noStrike" dirty="0">
                          <a:solidFill>
                            <a:srgbClr val="000000"/>
                          </a:solidFill>
                          <a:effectLst/>
                          <a:latin typeface="Calibri"/>
                        </a:rPr>
                        <a:t>Erro do Produtor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gridSpan="3">
                  <a:txBody>
                    <a:bodyPr/>
                    <a:lstStyle/>
                    <a:p>
                      <a:pPr algn="ctr" fontAlgn="b"/>
                      <a:r>
                        <a:rPr lang="pt-BR" sz="1600" b="0" i="0" u="none" strike="noStrike">
                          <a:solidFill>
                            <a:srgbClr val="000000"/>
                          </a:solidFill>
                          <a:effectLst/>
                          <a:latin typeface="Calibri"/>
                        </a:rPr>
                        <a:t>Erro do Usuário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552706">
                <a:tc vMerge="1">
                  <a:txBody>
                    <a:bodyPr/>
                    <a:lstStyle/>
                    <a:p>
                      <a:endParaRPr lang="pt-BR"/>
                    </a:p>
                  </a:txBody>
                  <a:tcPr/>
                </a:tc>
                <a:tc>
                  <a:txBody>
                    <a:bodyPr/>
                    <a:lstStyle/>
                    <a:p>
                      <a:pPr algn="ctr" fontAlgn="b"/>
                      <a:r>
                        <a:rPr lang="pt-BR" sz="1600" b="0" i="0" u="none" strike="noStrike" dirty="0">
                          <a:solidFill>
                            <a:srgbClr val="000000"/>
                          </a:solidFill>
                          <a:effectLst/>
                          <a:latin typeface="Calibri"/>
                        </a:rPr>
                        <a:t>Floresta</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err="1">
                          <a:solidFill>
                            <a:srgbClr val="000000"/>
                          </a:solidFill>
                          <a:effectLst/>
                          <a:latin typeface="Calibri"/>
                        </a:rPr>
                        <a:t>Desmat</a:t>
                      </a:r>
                      <a:endParaRPr lang="pt-BR" sz="16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effectLst/>
                          <a:latin typeface="Calibri"/>
                        </a:rPr>
                        <a:t>Agua</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effectLst/>
                          <a:latin typeface="Calibri"/>
                        </a:rPr>
                        <a:t>Floresta</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err="1">
                          <a:solidFill>
                            <a:srgbClr val="000000"/>
                          </a:solidFill>
                          <a:effectLst/>
                          <a:latin typeface="Calibri"/>
                        </a:rPr>
                        <a:t>Desmat</a:t>
                      </a:r>
                      <a:endParaRPr lang="pt-BR" sz="16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effectLst/>
                          <a:latin typeface="Calibri"/>
                        </a:rPr>
                        <a:t>Agua</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1647">
                <a:tc>
                  <a:txBody>
                    <a:bodyPr/>
                    <a:lstStyle/>
                    <a:p>
                      <a:pPr algn="ctr" fontAlgn="b"/>
                      <a:r>
                        <a:rPr lang="pt-BR" sz="1600" b="0" i="0" u="none" strike="noStrike" dirty="0">
                          <a:solidFill>
                            <a:srgbClr val="000000"/>
                          </a:solidFill>
                          <a:effectLst/>
                          <a:latin typeface="Calibri"/>
                        </a:rPr>
                        <a:t>99,47%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0,37%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0,75%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1,80%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0,21%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0,80%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effectLst/>
                          <a:latin typeface="Calibri"/>
                        </a:rPr>
                        <a:t>3,94%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8" name="Grupo 7"/>
          <p:cNvGrpSpPr/>
          <p:nvPr/>
        </p:nvGrpSpPr>
        <p:grpSpPr>
          <a:xfrm>
            <a:off x="3347864" y="3980528"/>
            <a:ext cx="2160240" cy="561985"/>
            <a:chOff x="3347864" y="3980528"/>
            <a:chExt cx="2160240" cy="561985"/>
          </a:xfrm>
        </p:grpSpPr>
        <p:sp>
          <p:nvSpPr>
            <p:cNvPr id="6" name="Chave direita 5"/>
            <p:cNvSpPr/>
            <p:nvPr/>
          </p:nvSpPr>
          <p:spPr bwMode="auto">
            <a:xfrm rot="5400000">
              <a:off x="4319972" y="3008420"/>
              <a:ext cx="216024" cy="216024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7" name="CaixaDeTexto 6"/>
            <p:cNvSpPr txBox="1"/>
            <p:nvPr/>
          </p:nvSpPr>
          <p:spPr>
            <a:xfrm>
              <a:off x="3777564" y="4234736"/>
              <a:ext cx="1331326" cy="307777"/>
            </a:xfrm>
            <a:prstGeom prst="rect">
              <a:avLst/>
            </a:prstGeom>
            <a:noFill/>
          </p:spPr>
          <p:txBody>
            <a:bodyPr wrap="none" rtlCol="0">
              <a:spAutoFit/>
            </a:bodyPr>
            <a:lstStyle/>
            <a:p>
              <a:r>
                <a:rPr lang="pt-BR" sz="1400" dirty="0">
                  <a:latin typeface="Tahoma" panose="020B0604030504040204" pitchFamily="34" charset="0"/>
                </a:rPr>
                <a:t>proporção real</a:t>
              </a:r>
            </a:p>
          </p:txBody>
        </p:sp>
      </p:grpSp>
      <p:grpSp>
        <p:nvGrpSpPr>
          <p:cNvPr id="13" name="Grupo 12"/>
          <p:cNvGrpSpPr/>
          <p:nvPr/>
        </p:nvGrpSpPr>
        <p:grpSpPr>
          <a:xfrm>
            <a:off x="6444208" y="2740850"/>
            <a:ext cx="1273779" cy="828000"/>
            <a:chOff x="3059832" y="3281328"/>
            <a:chExt cx="1273779" cy="828000"/>
          </a:xfrm>
        </p:grpSpPr>
        <p:sp>
          <p:nvSpPr>
            <p:cNvPr id="14" name="Chave direita 13"/>
            <p:cNvSpPr/>
            <p:nvPr/>
          </p:nvSpPr>
          <p:spPr bwMode="auto">
            <a:xfrm>
              <a:off x="3059832" y="3281328"/>
              <a:ext cx="216024" cy="828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5" name="CaixaDeTexto 14"/>
            <p:cNvSpPr txBox="1"/>
            <p:nvPr/>
          </p:nvSpPr>
          <p:spPr>
            <a:xfrm>
              <a:off x="3300956" y="3420710"/>
              <a:ext cx="1032655" cy="523220"/>
            </a:xfrm>
            <a:prstGeom prst="rect">
              <a:avLst/>
            </a:prstGeom>
            <a:noFill/>
          </p:spPr>
          <p:txBody>
            <a:bodyPr wrap="none" rtlCol="0">
              <a:spAutoFit/>
            </a:bodyPr>
            <a:lstStyle/>
            <a:p>
              <a:pPr algn="l"/>
              <a:r>
                <a:rPr lang="pt-BR" sz="1400" dirty="0">
                  <a:latin typeface="Tahoma" panose="020B0604030504040204" pitchFamily="34" charset="0"/>
                </a:rPr>
                <a:t>proporção</a:t>
              </a:r>
            </a:p>
            <a:p>
              <a:pPr algn="l"/>
              <a:r>
                <a:rPr lang="pt-BR" sz="1400" dirty="0">
                  <a:latin typeface="Tahoma" panose="020B0604030504040204" pitchFamily="34" charset="0"/>
                </a:rPr>
                <a:t>observada</a:t>
              </a:r>
            </a:p>
          </p:txBody>
        </p:sp>
      </p:grpSp>
      <p:grpSp>
        <p:nvGrpSpPr>
          <p:cNvPr id="9" name="Grupo 8"/>
          <p:cNvGrpSpPr/>
          <p:nvPr/>
        </p:nvGrpSpPr>
        <p:grpSpPr>
          <a:xfrm>
            <a:off x="4517532" y="5862760"/>
            <a:ext cx="3178108" cy="375416"/>
            <a:chOff x="4517532" y="5862760"/>
            <a:chExt cx="3178108" cy="375416"/>
          </a:xfrm>
        </p:grpSpPr>
        <p:sp>
          <p:nvSpPr>
            <p:cNvPr id="16" name="Elipse 15"/>
            <p:cNvSpPr/>
            <p:nvPr/>
          </p:nvSpPr>
          <p:spPr bwMode="auto">
            <a:xfrm>
              <a:off x="4517532" y="5862760"/>
              <a:ext cx="623963" cy="37455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7" name="Elipse 16"/>
            <p:cNvSpPr/>
            <p:nvPr/>
          </p:nvSpPr>
          <p:spPr bwMode="auto">
            <a:xfrm>
              <a:off x="7071677" y="5863624"/>
              <a:ext cx="623963" cy="37455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Tree>
    <p:extLst>
      <p:ext uri="{BB962C8B-B14F-4D97-AF65-F5344CB8AC3E}">
        <p14:creationId xmlns:p14="http://schemas.microsoft.com/office/powerpoint/2010/main" val="7310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Erros do Usuário</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77</a:t>
            </a:fld>
            <a:endParaRPr lang="pt-B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273050" y="1418292"/>
            <a:ext cx="898579" cy="338554"/>
          </a:xfrm>
          <a:prstGeom prst="rect">
            <a:avLst/>
          </a:prstGeom>
          <a:noFill/>
        </p:spPr>
        <p:txBody>
          <a:bodyPr wrap="none" rtlCol="0">
            <a:spAutoFit/>
          </a:bodyPr>
          <a:lstStyle/>
          <a:p>
            <a:pPr algn="l"/>
            <a:r>
              <a:rPr lang="pt-BR" sz="1600" dirty="0">
                <a:latin typeface="Tahoma" panose="020B0604030504040204" pitchFamily="34" charset="0"/>
              </a:rPr>
              <a:t>Floresta</a:t>
            </a:r>
          </a:p>
        </p:txBody>
      </p:sp>
      <p:pic>
        <p:nvPicPr>
          <p:cNvPr id="706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89"/>
          <a:stretch/>
        </p:blipFill>
        <p:spPr bwMode="auto">
          <a:xfrm>
            <a:off x="899592" y="1753220"/>
            <a:ext cx="7969771" cy="275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aixaDeTexto 24"/>
          <p:cNvSpPr txBox="1"/>
          <p:nvPr/>
        </p:nvSpPr>
        <p:spPr>
          <a:xfrm>
            <a:off x="323528" y="4818638"/>
            <a:ext cx="8297228" cy="338554"/>
          </a:xfrm>
          <a:prstGeom prst="rect">
            <a:avLst/>
          </a:prstGeom>
          <a:noFill/>
        </p:spPr>
        <p:txBody>
          <a:bodyPr wrap="square" rtlCol="0">
            <a:spAutoFit/>
          </a:bodyPr>
          <a:lstStyle/>
          <a:p>
            <a:pPr marL="182563" indent="-182563" algn="l"/>
            <a:r>
              <a:rPr lang="pt-BR" sz="1600" dirty="0">
                <a:latin typeface="Tahoma" panose="020B0604030504040204" pitchFamily="34" charset="0"/>
              </a:rPr>
              <a:t>Na estratégia estratificada as amostras são divididas entre as classes:</a:t>
            </a:r>
          </a:p>
        </p:txBody>
      </p:sp>
      <p:graphicFrame>
        <p:nvGraphicFramePr>
          <p:cNvPr id="16" name="Tabela 15"/>
          <p:cNvGraphicFramePr>
            <a:graphicFrameLocks noGrp="1"/>
          </p:cNvGraphicFramePr>
          <p:nvPr>
            <p:extLst>
              <p:ext uri="{D42A27DB-BD31-4B8C-83A1-F6EECF244321}">
                <p14:modId xmlns:p14="http://schemas.microsoft.com/office/powerpoint/2010/main" val="2854589507"/>
              </p:ext>
            </p:extLst>
          </p:nvPr>
        </p:nvGraphicFramePr>
        <p:xfrm>
          <a:off x="539552" y="5229200"/>
          <a:ext cx="4267200" cy="1114425"/>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tblGrid>
              <a:tr h="190500">
                <a:tc>
                  <a:txBody>
                    <a:bodyPr/>
                    <a:lstStyle/>
                    <a:p>
                      <a:pPr algn="l" fontAlgn="b"/>
                      <a:endParaRPr lang="pt-BR"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pt-BR" sz="1400" b="0" i="0" u="none" strike="noStrike">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14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1400" b="0" i="0" u="none" strike="noStrike">
                          <a:solidFill>
                            <a:srgbClr val="000000"/>
                          </a:solidFill>
                          <a:effectLst/>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10000"/>
                  </a:ext>
                </a:extLst>
              </a:tr>
              <a:tr h="190500">
                <a:tc>
                  <a:txBody>
                    <a:bodyPr/>
                    <a:lstStyle/>
                    <a:p>
                      <a:pPr algn="l" fontAlgn="b"/>
                      <a:endParaRPr lang="pt-BR" sz="14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Prop</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Igual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Prop</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Igual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Prop</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Igual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pt-BR" sz="1400" b="0" i="0" u="none" strike="noStrike">
                          <a:solidFill>
                            <a:srgbClr val="000000"/>
                          </a:solidFill>
                          <a:effectLst/>
                          <a:latin typeface="Calibri"/>
                        </a:rPr>
                        <a:t>Floresta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b="0" i="0" u="none" strike="noStrike">
                          <a:solidFill>
                            <a:srgbClr val="000000"/>
                          </a:solidFill>
                          <a:effectLst/>
                          <a:latin typeface="Calibri"/>
                        </a:rPr>
                        <a:t>69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b="0" i="0" u="none" strike="noStrike">
                          <a:solidFill>
                            <a:srgbClr val="000000"/>
                          </a:solidFill>
                          <a:effectLst/>
                          <a:latin typeface="Calibri"/>
                        </a:rPr>
                        <a:t>33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b="0" i="0" u="none" strike="noStrike">
                          <a:solidFill>
                            <a:srgbClr val="000000"/>
                          </a:solidFill>
                          <a:effectLst/>
                          <a:latin typeface="Calibri"/>
                        </a:rPr>
                        <a:t>208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b="0" i="0" u="none" strike="noStrike">
                          <a:solidFill>
                            <a:srgbClr val="000000"/>
                          </a:solidFill>
                          <a:effectLst/>
                          <a:latin typeface="Calibri"/>
                        </a:rPr>
                        <a:t>100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b="0" i="0" u="none" strike="noStrike">
                          <a:solidFill>
                            <a:srgbClr val="000000"/>
                          </a:solidFill>
                          <a:effectLst/>
                          <a:latin typeface="Calibri"/>
                        </a:rPr>
                        <a:t>694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b="0" i="0" u="none" strike="noStrike">
                          <a:solidFill>
                            <a:srgbClr val="000000"/>
                          </a:solidFill>
                          <a:effectLst/>
                          <a:latin typeface="Calibri"/>
                        </a:rPr>
                        <a:t>333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r>
                        <a:rPr lang="pt-BR" sz="1400" b="0" i="0" u="none" strike="noStrike">
                          <a:solidFill>
                            <a:srgbClr val="000000"/>
                          </a:solidFill>
                          <a:effectLst/>
                          <a:latin typeface="Calibri"/>
                        </a:rPr>
                        <a:t>Desmat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400" b="0" i="0" u="none" strike="noStrike">
                          <a:solidFill>
                            <a:srgbClr val="000000"/>
                          </a:solidFill>
                          <a:effectLst/>
                          <a:latin typeface="Calibri"/>
                        </a:rPr>
                        <a:t>26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400" b="0" i="0" u="none" strike="noStrike">
                          <a:solidFill>
                            <a:srgbClr val="000000"/>
                          </a:solidFill>
                          <a:effectLst/>
                          <a:latin typeface="Calibri"/>
                        </a:rPr>
                        <a:t>33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400" b="0" i="0" u="none" strike="noStrike">
                          <a:solidFill>
                            <a:srgbClr val="000000"/>
                          </a:solidFill>
                          <a:effectLst/>
                          <a:latin typeface="Calibri"/>
                        </a:rPr>
                        <a:t>79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400" b="0" i="0" u="none" strike="noStrike">
                          <a:solidFill>
                            <a:srgbClr val="000000"/>
                          </a:solidFill>
                          <a:effectLst/>
                          <a:latin typeface="Calibri"/>
                        </a:rPr>
                        <a:t>100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400" b="0" i="0" u="none" strike="noStrike">
                          <a:solidFill>
                            <a:srgbClr val="000000"/>
                          </a:solidFill>
                          <a:effectLst/>
                          <a:latin typeface="Calibri"/>
                        </a:rPr>
                        <a:t>264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400" b="0" i="0" u="none" strike="noStrike">
                          <a:solidFill>
                            <a:srgbClr val="000000"/>
                          </a:solidFill>
                          <a:effectLst/>
                          <a:latin typeface="Calibri"/>
                        </a:rPr>
                        <a:t>333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0500">
                <a:tc>
                  <a:txBody>
                    <a:bodyPr/>
                    <a:lstStyle/>
                    <a:p>
                      <a:pPr algn="l" fontAlgn="b"/>
                      <a:r>
                        <a:rPr lang="pt-BR" sz="1400" b="0" i="0" u="none" strike="noStrike">
                          <a:solidFill>
                            <a:srgbClr val="000000"/>
                          </a:solidFill>
                          <a:effectLst/>
                          <a:latin typeface="Calibri"/>
                        </a:rPr>
                        <a:t>Agua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33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100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a:solidFill>
                            <a:srgbClr val="000000"/>
                          </a:solidFill>
                          <a:effectLst/>
                          <a:latin typeface="Calibri"/>
                        </a:rPr>
                        <a:t>43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b="0" i="0" u="none" strike="noStrike" dirty="0">
                          <a:solidFill>
                            <a:srgbClr val="000000"/>
                          </a:solidFill>
                          <a:effectLst/>
                          <a:latin typeface="Calibri"/>
                        </a:rPr>
                        <a:t>333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26" name="Grupo 25"/>
          <p:cNvGrpSpPr/>
          <p:nvPr/>
        </p:nvGrpSpPr>
        <p:grpSpPr>
          <a:xfrm>
            <a:off x="1218273" y="6112461"/>
            <a:ext cx="7170151" cy="276999"/>
            <a:chOff x="1218273" y="6112461"/>
            <a:chExt cx="7170151" cy="276999"/>
          </a:xfrm>
        </p:grpSpPr>
        <p:sp>
          <p:nvSpPr>
            <p:cNvPr id="28" name="CaixaDeTexto 27"/>
            <p:cNvSpPr txBox="1"/>
            <p:nvPr/>
          </p:nvSpPr>
          <p:spPr>
            <a:xfrm>
              <a:off x="4860032" y="6112461"/>
              <a:ext cx="3528392" cy="276999"/>
            </a:xfrm>
            <a:prstGeom prst="rect">
              <a:avLst/>
            </a:prstGeom>
            <a:noFill/>
          </p:spPr>
          <p:txBody>
            <a:bodyPr wrap="square" rtlCol="0">
              <a:spAutoFit/>
            </a:bodyPr>
            <a:lstStyle/>
            <a:p>
              <a:pPr marL="182563" indent="-182563" algn="l"/>
              <a:r>
                <a:rPr lang="pt-BR" dirty="0">
                  <a:latin typeface="Tahoma" panose="020B0604030504040204" pitchFamily="34" charset="0"/>
                </a:rPr>
                <a:t>Mal representada na abordagem proporcional</a:t>
              </a:r>
            </a:p>
          </p:txBody>
        </p:sp>
        <p:sp>
          <p:nvSpPr>
            <p:cNvPr id="20" name="Elipse 19"/>
            <p:cNvSpPr/>
            <p:nvPr/>
          </p:nvSpPr>
          <p:spPr bwMode="auto">
            <a:xfrm>
              <a:off x="1218273" y="6126110"/>
              <a:ext cx="504471" cy="26335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1" name="Elipse 30"/>
            <p:cNvSpPr/>
            <p:nvPr/>
          </p:nvSpPr>
          <p:spPr bwMode="auto">
            <a:xfrm>
              <a:off x="2411760" y="6126110"/>
              <a:ext cx="504471" cy="26335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32" name="Elipse 31"/>
            <p:cNvSpPr/>
            <p:nvPr/>
          </p:nvSpPr>
          <p:spPr bwMode="auto">
            <a:xfrm>
              <a:off x="3649544" y="6126110"/>
              <a:ext cx="504471" cy="26335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
        <p:nvSpPr>
          <p:cNvPr id="4" name="CaixaDeTexto 3">
            <a:extLst>
              <a:ext uri="{FF2B5EF4-FFF2-40B4-BE49-F238E27FC236}">
                <a16:creationId xmlns:a16="http://schemas.microsoft.com/office/drawing/2014/main" id="{5A445B79-07CA-A4C6-D781-410EEE67100E}"/>
              </a:ext>
            </a:extLst>
          </p:cNvPr>
          <p:cNvSpPr txBox="1"/>
          <p:nvPr/>
        </p:nvSpPr>
        <p:spPr>
          <a:xfrm>
            <a:off x="431048" y="1691930"/>
            <a:ext cx="534121" cy="2596032"/>
          </a:xfrm>
          <a:prstGeom prst="rect">
            <a:avLst/>
          </a:prstGeom>
          <a:noFill/>
        </p:spPr>
        <p:txBody>
          <a:bodyPr wrap="none" rtlCol="0">
            <a:spAutoFit/>
          </a:bodyPr>
          <a:lstStyle/>
          <a:p>
            <a:pPr>
              <a:lnSpc>
                <a:spcPts val="2200"/>
              </a:lnSpc>
            </a:pPr>
            <a:r>
              <a:rPr lang="pt-BR" dirty="0">
                <a:latin typeface="Arial" panose="020B0604020202020204" pitchFamily="34" charset="0"/>
                <a:cs typeface="Arial" panose="020B0604020202020204" pitchFamily="34" charset="0"/>
              </a:rPr>
              <a:t>2%</a:t>
            </a:r>
          </a:p>
          <a:p>
            <a:pPr>
              <a:lnSpc>
                <a:spcPts val="2200"/>
              </a:lnSpc>
            </a:pPr>
            <a:endParaRPr lang="pt-BR" dirty="0">
              <a:latin typeface="Arial" panose="020B0604020202020204" pitchFamily="34" charset="0"/>
              <a:cs typeface="Arial" panose="020B0604020202020204" pitchFamily="34" charset="0"/>
            </a:endParaRPr>
          </a:p>
          <a:p>
            <a:pPr>
              <a:lnSpc>
                <a:spcPts val="2200"/>
              </a:lnSpc>
            </a:pPr>
            <a:r>
              <a:rPr lang="pt-BR" dirty="0">
                <a:latin typeface="Arial" panose="020B0604020202020204" pitchFamily="34" charset="0"/>
                <a:cs typeface="Arial" panose="020B0604020202020204" pitchFamily="34" charset="0"/>
              </a:rPr>
              <a:t>1,5%</a:t>
            </a:r>
          </a:p>
          <a:p>
            <a:pPr>
              <a:lnSpc>
                <a:spcPts val="2200"/>
              </a:lnSpc>
            </a:pPr>
            <a:endParaRPr lang="pt-BR" dirty="0">
              <a:latin typeface="Arial" panose="020B0604020202020204" pitchFamily="34" charset="0"/>
              <a:cs typeface="Arial" panose="020B0604020202020204" pitchFamily="34" charset="0"/>
            </a:endParaRPr>
          </a:p>
          <a:p>
            <a:pPr>
              <a:lnSpc>
                <a:spcPts val="2200"/>
              </a:lnSpc>
            </a:pPr>
            <a:r>
              <a:rPr lang="pt-BR" dirty="0">
                <a:latin typeface="Arial" panose="020B0604020202020204" pitchFamily="34" charset="0"/>
                <a:cs typeface="Arial" panose="020B0604020202020204" pitchFamily="34" charset="0"/>
              </a:rPr>
              <a:t>1%</a:t>
            </a:r>
          </a:p>
          <a:p>
            <a:pPr>
              <a:lnSpc>
                <a:spcPts val="2200"/>
              </a:lnSpc>
            </a:pPr>
            <a:endParaRPr lang="pt-BR" dirty="0">
              <a:latin typeface="Arial" panose="020B0604020202020204" pitchFamily="34" charset="0"/>
              <a:cs typeface="Arial" panose="020B0604020202020204" pitchFamily="34" charset="0"/>
            </a:endParaRPr>
          </a:p>
          <a:p>
            <a:pPr>
              <a:lnSpc>
                <a:spcPts val="2200"/>
              </a:lnSpc>
            </a:pPr>
            <a:r>
              <a:rPr lang="pt-BR" dirty="0">
                <a:latin typeface="Arial" panose="020B0604020202020204" pitchFamily="34" charset="0"/>
                <a:cs typeface="Arial" panose="020B0604020202020204" pitchFamily="34" charset="0"/>
              </a:rPr>
              <a:t>0,5%</a:t>
            </a:r>
          </a:p>
          <a:p>
            <a:pPr>
              <a:lnSpc>
                <a:spcPts val="2200"/>
              </a:lnSpc>
            </a:pPr>
            <a:endParaRPr lang="pt-BR" dirty="0">
              <a:latin typeface="Arial" panose="020B0604020202020204" pitchFamily="34" charset="0"/>
              <a:cs typeface="Arial" panose="020B0604020202020204" pitchFamily="34" charset="0"/>
            </a:endParaRPr>
          </a:p>
          <a:p>
            <a:pPr>
              <a:lnSpc>
                <a:spcPts val="2200"/>
              </a:lnSpc>
            </a:pPr>
            <a:r>
              <a:rPr lang="pt-BR" dirty="0">
                <a:latin typeface="Arial" panose="020B0604020202020204" pitchFamily="34" charset="0"/>
                <a:cs typeface="Arial" panose="020B0604020202020204" pitchFamily="34" charset="0"/>
              </a:rPr>
              <a:t>0%</a:t>
            </a:r>
          </a:p>
        </p:txBody>
      </p:sp>
      <p:sp>
        <p:nvSpPr>
          <p:cNvPr id="5" name="Retângulo 4">
            <a:extLst>
              <a:ext uri="{FF2B5EF4-FFF2-40B4-BE49-F238E27FC236}">
                <a16:creationId xmlns:a16="http://schemas.microsoft.com/office/drawing/2014/main" id="{17871EB8-9DA4-C6C2-5872-1CEB77DC356C}"/>
              </a:ext>
            </a:extLst>
          </p:cNvPr>
          <p:cNvSpPr/>
          <p:nvPr/>
        </p:nvSpPr>
        <p:spPr bwMode="auto">
          <a:xfrm>
            <a:off x="273051" y="1753220"/>
            <a:ext cx="8596312" cy="27559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Tree>
    <p:extLst>
      <p:ext uri="{BB962C8B-B14F-4D97-AF65-F5344CB8AC3E}">
        <p14:creationId xmlns:p14="http://schemas.microsoft.com/office/powerpoint/2010/main" val="208021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Erros do Usuário</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78</a:t>
            </a:fld>
            <a:endParaRPr lang="pt-BR"/>
          </a:p>
        </p:txBody>
      </p:sp>
      <p:sp>
        <p:nvSpPr>
          <p:cNvPr id="3" name="CaixaDeTexto 2"/>
          <p:cNvSpPr txBox="1"/>
          <p:nvPr/>
        </p:nvSpPr>
        <p:spPr>
          <a:xfrm>
            <a:off x="273050" y="1418292"/>
            <a:ext cx="898579" cy="338554"/>
          </a:xfrm>
          <a:prstGeom prst="rect">
            <a:avLst/>
          </a:prstGeom>
          <a:noFill/>
        </p:spPr>
        <p:txBody>
          <a:bodyPr wrap="none" rtlCol="0">
            <a:spAutoFit/>
          </a:bodyPr>
          <a:lstStyle/>
          <a:p>
            <a:pPr algn="l"/>
            <a:r>
              <a:rPr lang="pt-BR" sz="1600" dirty="0">
                <a:latin typeface="Tahoma" panose="020B0604030504040204" pitchFamily="34" charset="0"/>
              </a:rPr>
              <a:t>Floresta</a:t>
            </a:r>
          </a:p>
        </p:txBody>
      </p:sp>
      <p:grpSp>
        <p:nvGrpSpPr>
          <p:cNvPr id="11" name="Grupo 10"/>
          <p:cNvGrpSpPr/>
          <p:nvPr/>
        </p:nvGrpSpPr>
        <p:grpSpPr>
          <a:xfrm>
            <a:off x="572135" y="4237595"/>
            <a:ext cx="8456161" cy="1610432"/>
            <a:chOff x="572135" y="4237595"/>
            <a:chExt cx="8456161" cy="1610432"/>
          </a:xfrm>
        </p:grpSpPr>
        <p:sp>
          <p:nvSpPr>
            <p:cNvPr id="9" name="Seta para a direita 8"/>
            <p:cNvSpPr/>
            <p:nvPr/>
          </p:nvSpPr>
          <p:spPr bwMode="auto">
            <a:xfrm rot="14111283">
              <a:off x="1393770" y="4309603"/>
              <a:ext cx="576064" cy="43204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7" name="Seta para a direita 16"/>
            <p:cNvSpPr/>
            <p:nvPr/>
          </p:nvSpPr>
          <p:spPr bwMode="auto">
            <a:xfrm rot="14111283">
              <a:off x="3037819" y="4309603"/>
              <a:ext cx="576064" cy="43204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8" name="Seta para a direita 17"/>
            <p:cNvSpPr/>
            <p:nvPr/>
          </p:nvSpPr>
          <p:spPr bwMode="auto">
            <a:xfrm rot="14111283">
              <a:off x="4769779" y="4309603"/>
              <a:ext cx="576064" cy="43204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0" name="CaixaDeTexto 9"/>
            <p:cNvSpPr txBox="1"/>
            <p:nvPr/>
          </p:nvSpPr>
          <p:spPr>
            <a:xfrm>
              <a:off x="572135" y="5017030"/>
              <a:ext cx="8456161" cy="830997"/>
            </a:xfrm>
            <a:prstGeom prst="rect">
              <a:avLst/>
            </a:prstGeom>
            <a:noFill/>
          </p:spPr>
          <p:txBody>
            <a:bodyPr wrap="none" rtlCol="0">
              <a:spAutoFit/>
            </a:bodyPr>
            <a:lstStyle/>
            <a:p>
              <a:pPr algn="l"/>
              <a:r>
                <a:rPr lang="pt-BR" sz="1600" dirty="0">
                  <a:latin typeface="Tahoma" panose="020B0604030504040204" pitchFamily="34" charset="0"/>
                </a:rPr>
                <a:t>Com 100 amostras apenas, não foi possível  avaliar o erro para classe floresta</a:t>
              </a:r>
            </a:p>
            <a:p>
              <a:pPr algn="l"/>
              <a:endParaRPr lang="pt-BR" sz="1600" dirty="0">
                <a:latin typeface="Tahoma" panose="020B0604030504040204" pitchFamily="34" charset="0"/>
              </a:endParaRPr>
            </a:p>
            <a:p>
              <a:pPr algn="l"/>
              <a:r>
                <a:rPr lang="pt-BR" sz="1600" dirty="0">
                  <a:latin typeface="Tahoma" panose="020B0604030504040204" pitchFamily="34" charset="0"/>
                </a:rPr>
                <a:t>Fica bem complicado “acertar” o erro numa classe tão abrangente (~70% da área total)</a:t>
              </a:r>
            </a:p>
          </p:txBody>
        </p:sp>
        <p:sp>
          <p:nvSpPr>
            <p:cNvPr id="25" name="Seta para a direita 24"/>
            <p:cNvSpPr/>
            <p:nvPr/>
          </p:nvSpPr>
          <p:spPr bwMode="auto">
            <a:xfrm rot="14111283">
              <a:off x="5273835" y="4309603"/>
              <a:ext cx="576064" cy="43204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
        <p:nvSpPr>
          <p:cNvPr id="4" name="CaixaDeTexto 3">
            <a:extLst>
              <a:ext uri="{FF2B5EF4-FFF2-40B4-BE49-F238E27FC236}">
                <a16:creationId xmlns:a16="http://schemas.microsoft.com/office/drawing/2014/main" id="{BFC10F86-E7C5-63D4-FDB8-3AD370451074}"/>
              </a:ext>
            </a:extLst>
          </p:cNvPr>
          <p:cNvSpPr txBox="1"/>
          <p:nvPr/>
        </p:nvSpPr>
        <p:spPr>
          <a:xfrm>
            <a:off x="431048" y="1691930"/>
            <a:ext cx="534121" cy="2596032"/>
          </a:xfrm>
          <a:prstGeom prst="rect">
            <a:avLst/>
          </a:prstGeom>
          <a:noFill/>
        </p:spPr>
        <p:txBody>
          <a:bodyPr wrap="none" rtlCol="0">
            <a:spAutoFit/>
          </a:bodyPr>
          <a:lstStyle/>
          <a:p>
            <a:pPr>
              <a:lnSpc>
                <a:spcPts val="2200"/>
              </a:lnSpc>
            </a:pPr>
            <a:r>
              <a:rPr lang="pt-BR" dirty="0">
                <a:latin typeface="Arial" panose="020B0604020202020204" pitchFamily="34" charset="0"/>
                <a:cs typeface="Arial" panose="020B0604020202020204" pitchFamily="34" charset="0"/>
              </a:rPr>
              <a:t>2%</a:t>
            </a:r>
          </a:p>
          <a:p>
            <a:pPr>
              <a:lnSpc>
                <a:spcPts val="2200"/>
              </a:lnSpc>
            </a:pPr>
            <a:endParaRPr lang="pt-BR" dirty="0">
              <a:latin typeface="Arial" panose="020B0604020202020204" pitchFamily="34" charset="0"/>
              <a:cs typeface="Arial" panose="020B0604020202020204" pitchFamily="34" charset="0"/>
            </a:endParaRPr>
          </a:p>
          <a:p>
            <a:pPr>
              <a:lnSpc>
                <a:spcPts val="2200"/>
              </a:lnSpc>
            </a:pPr>
            <a:r>
              <a:rPr lang="pt-BR" dirty="0">
                <a:latin typeface="Arial" panose="020B0604020202020204" pitchFamily="34" charset="0"/>
                <a:cs typeface="Arial" panose="020B0604020202020204" pitchFamily="34" charset="0"/>
              </a:rPr>
              <a:t>1,5%</a:t>
            </a:r>
          </a:p>
          <a:p>
            <a:pPr>
              <a:lnSpc>
                <a:spcPts val="2200"/>
              </a:lnSpc>
            </a:pPr>
            <a:endParaRPr lang="pt-BR" dirty="0">
              <a:latin typeface="Arial" panose="020B0604020202020204" pitchFamily="34" charset="0"/>
              <a:cs typeface="Arial" panose="020B0604020202020204" pitchFamily="34" charset="0"/>
            </a:endParaRPr>
          </a:p>
          <a:p>
            <a:pPr>
              <a:lnSpc>
                <a:spcPts val="2200"/>
              </a:lnSpc>
            </a:pPr>
            <a:r>
              <a:rPr lang="pt-BR" dirty="0">
                <a:latin typeface="Arial" panose="020B0604020202020204" pitchFamily="34" charset="0"/>
                <a:cs typeface="Arial" panose="020B0604020202020204" pitchFamily="34" charset="0"/>
              </a:rPr>
              <a:t>1%</a:t>
            </a:r>
          </a:p>
          <a:p>
            <a:pPr>
              <a:lnSpc>
                <a:spcPts val="2200"/>
              </a:lnSpc>
            </a:pPr>
            <a:endParaRPr lang="pt-BR" dirty="0">
              <a:latin typeface="Arial" panose="020B0604020202020204" pitchFamily="34" charset="0"/>
              <a:cs typeface="Arial" panose="020B0604020202020204" pitchFamily="34" charset="0"/>
            </a:endParaRPr>
          </a:p>
          <a:p>
            <a:pPr>
              <a:lnSpc>
                <a:spcPts val="2200"/>
              </a:lnSpc>
            </a:pPr>
            <a:r>
              <a:rPr lang="pt-BR" dirty="0">
                <a:latin typeface="Arial" panose="020B0604020202020204" pitchFamily="34" charset="0"/>
                <a:cs typeface="Arial" panose="020B0604020202020204" pitchFamily="34" charset="0"/>
              </a:rPr>
              <a:t>0,5%</a:t>
            </a:r>
          </a:p>
          <a:p>
            <a:pPr>
              <a:lnSpc>
                <a:spcPts val="2200"/>
              </a:lnSpc>
            </a:pPr>
            <a:endParaRPr lang="pt-BR" dirty="0">
              <a:latin typeface="Arial" panose="020B0604020202020204" pitchFamily="34" charset="0"/>
              <a:cs typeface="Arial" panose="020B0604020202020204" pitchFamily="34" charset="0"/>
            </a:endParaRPr>
          </a:p>
          <a:p>
            <a:pPr>
              <a:lnSpc>
                <a:spcPts val="2200"/>
              </a:lnSpc>
            </a:pPr>
            <a:r>
              <a:rPr lang="pt-BR"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0207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Erros do Usuário</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79</a:t>
            </a:fld>
            <a:endParaRPr lang="pt-BR"/>
          </a:p>
        </p:txBody>
      </p:sp>
      <p:sp>
        <p:nvSpPr>
          <p:cNvPr id="3" name="CaixaDeTexto 2"/>
          <p:cNvSpPr txBox="1"/>
          <p:nvPr/>
        </p:nvSpPr>
        <p:spPr>
          <a:xfrm>
            <a:off x="273050" y="1418292"/>
            <a:ext cx="898579" cy="338554"/>
          </a:xfrm>
          <a:prstGeom prst="rect">
            <a:avLst/>
          </a:prstGeom>
          <a:noFill/>
        </p:spPr>
        <p:txBody>
          <a:bodyPr wrap="none" rtlCol="0">
            <a:spAutoFit/>
          </a:bodyPr>
          <a:lstStyle/>
          <a:p>
            <a:pPr algn="l"/>
            <a:r>
              <a:rPr lang="pt-BR" sz="1600" dirty="0">
                <a:latin typeface="Tahoma" panose="020B0604030504040204" pitchFamily="34" charset="0"/>
              </a:rPr>
              <a:t>Floresta</a:t>
            </a:r>
          </a:p>
        </p:txBody>
      </p:sp>
      <p:grpSp>
        <p:nvGrpSpPr>
          <p:cNvPr id="21" name="Grupo 20"/>
          <p:cNvGrpSpPr/>
          <p:nvPr/>
        </p:nvGrpSpPr>
        <p:grpSpPr>
          <a:xfrm>
            <a:off x="572135" y="3386338"/>
            <a:ext cx="8297228" cy="2570299"/>
            <a:chOff x="572135" y="3386338"/>
            <a:chExt cx="8297228" cy="2570299"/>
          </a:xfrm>
        </p:grpSpPr>
        <p:sp>
          <p:nvSpPr>
            <p:cNvPr id="22" name="Seta para a direita 21"/>
            <p:cNvSpPr/>
            <p:nvPr/>
          </p:nvSpPr>
          <p:spPr bwMode="auto">
            <a:xfrm rot="1497288">
              <a:off x="2098336" y="3386338"/>
              <a:ext cx="576064" cy="43204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23" name="CaixaDeTexto 22"/>
            <p:cNvSpPr txBox="1"/>
            <p:nvPr/>
          </p:nvSpPr>
          <p:spPr>
            <a:xfrm>
              <a:off x="572135" y="4797152"/>
              <a:ext cx="8297228" cy="1159485"/>
            </a:xfrm>
            <a:prstGeom prst="rect">
              <a:avLst/>
            </a:prstGeom>
            <a:noFill/>
          </p:spPr>
          <p:txBody>
            <a:bodyPr wrap="square" rtlCol="0">
              <a:spAutoFit/>
            </a:bodyPr>
            <a:lstStyle/>
            <a:p>
              <a:pPr marL="182563" indent="-182563" algn="l">
                <a:lnSpc>
                  <a:spcPct val="150000"/>
                </a:lnSpc>
              </a:pPr>
              <a:r>
                <a:rPr lang="pt-BR" sz="1600" dirty="0">
                  <a:latin typeface="Tahoma" panose="020B0604030504040204" pitchFamily="34" charset="0"/>
                </a:rPr>
                <a:t>Com o aumento do tamanho da amostra, diminui-se a incerteza e melhora-se a precisão na estimativa (mediana próximo ao real), mas ainda assim pode-se observar valores bastante atípicos (distribuição bastante assimétrica para o zero)</a:t>
              </a:r>
            </a:p>
          </p:txBody>
        </p:sp>
        <p:sp>
          <p:nvSpPr>
            <p:cNvPr id="24" name="Seta para a direita 23"/>
            <p:cNvSpPr/>
            <p:nvPr/>
          </p:nvSpPr>
          <p:spPr bwMode="auto">
            <a:xfrm rot="1497288">
              <a:off x="3731899" y="3404826"/>
              <a:ext cx="576064" cy="43204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pSp>
    </p:spTree>
    <p:extLst>
      <p:ext uri="{BB962C8B-B14F-4D97-AF65-F5344CB8AC3E}">
        <p14:creationId xmlns:p14="http://schemas.microsoft.com/office/powerpoint/2010/main" val="115641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aixaDeTexto 13"/>
          <p:cNvSpPr txBox="1">
            <a:spLocks noChangeArrowheads="1"/>
          </p:cNvSpPr>
          <p:nvPr/>
        </p:nvSpPr>
        <p:spPr bwMode="auto">
          <a:xfrm>
            <a:off x="611188" y="1773238"/>
            <a:ext cx="8064500" cy="51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1" hangingPunct="1">
              <a:lnSpc>
                <a:spcPct val="200000"/>
              </a:lnSpc>
              <a:spcBef>
                <a:spcPts val="1200"/>
              </a:spcBef>
            </a:pPr>
            <a:r>
              <a:rPr lang="pt-BR" altLang="pt-BR" sz="1600" dirty="0">
                <a:latin typeface="Tahoma" panose="020B0604030504040204" pitchFamily="34" charset="0"/>
              </a:rPr>
              <a:t>Rígida (Discreta ou </a:t>
            </a:r>
            <a:r>
              <a:rPr lang="pt-BR" altLang="pt-BR" sz="1600" i="1" dirty="0" err="1">
                <a:latin typeface="Tahoma" panose="020B0604030504040204" pitchFamily="34" charset="0"/>
              </a:rPr>
              <a:t>Crisp</a:t>
            </a:r>
            <a:r>
              <a:rPr lang="pt-BR" altLang="pt-BR" sz="1600" dirty="0">
                <a:latin typeface="Tahoma" panose="020B0604030504040204" pitchFamily="34" charset="0"/>
              </a:rPr>
              <a:t>) ou </a:t>
            </a:r>
            <a:r>
              <a:rPr lang="pt-BR" altLang="pt-BR" sz="1600" i="1" dirty="0" err="1">
                <a:latin typeface="Tahoma" panose="020B0604030504040204" pitchFamily="34" charset="0"/>
              </a:rPr>
              <a:t>Fuzzy</a:t>
            </a:r>
            <a:r>
              <a:rPr lang="pt-BR" altLang="pt-BR" sz="1600" dirty="0">
                <a:latin typeface="Tahoma" panose="020B0604030504040204" pitchFamily="34" charset="0"/>
              </a:rPr>
              <a:t> (Contínua)</a:t>
            </a:r>
            <a:endParaRPr lang="pt-BR" altLang="pt-BR" sz="1600" dirty="0">
              <a:solidFill>
                <a:srgbClr val="FF0000"/>
              </a:solidFill>
              <a:latin typeface="Tahoma" panose="020B0604030504040204" pitchFamily="34" charset="0"/>
            </a:endParaRPr>
          </a:p>
        </p:txBody>
      </p:sp>
      <p:sp>
        <p:nvSpPr>
          <p:cNvPr id="107522" name="Rectangle 2"/>
          <p:cNvSpPr>
            <a:spLocks noGrp="1" noChangeArrowheads="1"/>
          </p:cNvSpPr>
          <p:nvPr>
            <p:ph type="title"/>
          </p:nvPr>
        </p:nvSpPr>
        <p:spPr/>
        <p:txBody>
          <a:bodyPr/>
          <a:lstStyle/>
          <a:p>
            <a:pPr eaLnBrk="1" hangingPunct="1">
              <a:defRPr/>
            </a:pPr>
            <a:r>
              <a:rPr lang="pt-BR" dirty="0"/>
              <a:t>Tipos de Classificação</a:t>
            </a:r>
          </a:p>
        </p:txBody>
      </p:sp>
      <p:sp>
        <p:nvSpPr>
          <p:cNvPr id="2" name="Espaço Reservado para Número de Slide 1"/>
          <p:cNvSpPr>
            <a:spLocks noGrp="1"/>
          </p:cNvSpPr>
          <p:nvPr>
            <p:ph type="sldNum" sz="quarter" idx="12"/>
          </p:nvPr>
        </p:nvSpPr>
        <p:spPr/>
        <p:txBody>
          <a:bodyPr/>
          <a:lstStyle/>
          <a:p>
            <a:pPr>
              <a:defRPr/>
            </a:pPr>
            <a:fld id="{F2F7E390-A0C7-4400-A23B-8CBD9FAF2948}" type="slidenum">
              <a:rPr lang="pt-BR"/>
              <a:pPr>
                <a:defRPr/>
              </a:pPr>
              <a:t>8</a:t>
            </a:fld>
            <a:endParaRPr lang="pt-BR"/>
          </a:p>
        </p:txBody>
      </p:sp>
      <p:pic>
        <p:nvPicPr>
          <p:cNvPr id="6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948"/>
          <a:stretch/>
        </p:blipFill>
        <p:spPr bwMode="auto">
          <a:xfrm>
            <a:off x="138888" y="2633252"/>
            <a:ext cx="2880000" cy="273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4948"/>
          <a:stretch/>
        </p:blipFill>
        <p:spPr bwMode="auto">
          <a:xfrm>
            <a:off x="3127220" y="2633252"/>
            <a:ext cx="2880000" cy="273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7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4948"/>
          <a:stretch/>
        </p:blipFill>
        <p:spPr bwMode="auto">
          <a:xfrm>
            <a:off x="6115552" y="2633252"/>
            <a:ext cx="2880000" cy="273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ixaDeTexto 12"/>
          <p:cNvSpPr txBox="1"/>
          <p:nvPr/>
        </p:nvSpPr>
        <p:spPr>
          <a:xfrm>
            <a:off x="3473620" y="5528265"/>
            <a:ext cx="2187201" cy="461665"/>
          </a:xfrm>
          <a:prstGeom prst="rect">
            <a:avLst/>
          </a:prstGeom>
          <a:noFill/>
        </p:spPr>
        <p:txBody>
          <a:bodyPr wrap="none" rtlCol="0">
            <a:spAutoFit/>
          </a:bodyPr>
          <a:lstStyle/>
          <a:p>
            <a:r>
              <a:rPr lang="pt-BR" dirty="0" err="1">
                <a:latin typeface="Tahoma" panose="020B0604030504040204" pitchFamily="34" charset="0"/>
              </a:rPr>
              <a:t>Maxver</a:t>
            </a:r>
            <a:r>
              <a:rPr lang="pt-BR" dirty="0">
                <a:latin typeface="Tahoma" panose="020B0604030504040204" pitchFamily="34" charset="0"/>
              </a:rPr>
              <a:t> Gaussiano (3 classes)</a:t>
            </a:r>
          </a:p>
          <a:p>
            <a:r>
              <a:rPr lang="pt-BR" dirty="0">
                <a:latin typeface="Tahoma" panose="020B0604030504040204" pitchFamily="34" charset="0"/>
              </a:rPr>
              <a:t>Máxima Probabilidade</a:t>
            </a:r>
          </a:p>
        </p:txBody>
      </p:sp>
      <p:sp>
        <p:nvSpPr>
          <p:cNvPr id="14" name="CaixaDeTexto 13"/>
          <p:cNvSpPr txBox="1"/>
          <p:nvPr/>
        </p:nvSpPr>
        <p:spPr>
          <a:xfrm>
            <a:off x="6461951" y="5528265"/>
            <a:ext cx="2187201" cy="461665"/>
          </a:xfrm>
          <a:prstGeom prst="rect">
            <a:avLst/>
          </a:prstGeom>
          <a:noFill/>
        </p:spPr>
        <p:txBody>
          <a:bodyPr wrap="none" rtlCol="0">
            <a:spAutoFit/>
          </a:bodyPr>
          <a:lstStyle/>
          <a:p>
            <a:r>
              <a:rPr lang="pt-BR" dirty="0" err="1">
                <a:latin typeface="Tahoma" panose="020B0604030504040204" pitchFamily="34" charset="0"/>
              </a:rPr>
              <a:t>Maxver</a:t>
            </a:r>
            <a:r>
              <a:rPr lang="pt-BR" dirty="0">
                <a:latin typeface="Tahoma" panose="020B0604030504040204" pitchFamily="34" charset="0"/>
              </a:rPr>
              <a:t> Gaussiano (3 classes)</a:t>
            </a:r>
          </a:p>
          <a:p>
            <a:r>
              <a:rPr lang="pt-BR" dirty="0" err="1">
                <a:latin typeface="Tahoma" panose="020B0604030504040204" pitchFamily="34" charset="0"/>
              </a:rPr>
              <a:t>Fuzzy</a:t>
            </a:r>
            <a:r>
              <a:rPr lang="pt-BR" dirty="0">
                <a:latin typeface="Tahoma" panose="020B0604030504040204" pitchFamily="34" charset="0"/>
              </a:rPr>
              <a:t> – Probabilidade</a:t>
            </a:r>
          </a:p>
        </p:txBody>
      </p:sp>
      <p:grpSp>
        <p:nvGrpSpPr>
          <p:cNvPr id="7" name="Grupo 6"/>
          <p:cNvGrpSpPr/>
          <p:nvPr/>
        </p:nvGrpSpPr>
        <p:grpSpPr>
          <a:xfrm>
            <a:off x="6734982" y="1772816"/>
            <a:ext cx="1654940" cy="2735954"/>
            <a:chOff x="6734982" y="1772816"/>
            <a:chExt cx="1654940" cy="2735954"/>
          </a:xfrm>
        </p:grpSpPr>
        <p:cxnSp>
          <p:nvCxnSpPr>
            <p:cNvPr id="4" name="Conector de seta reta 3"/>
            <p:cNvCxnSpPr/>
            <p:nvPr/>
          </p:nvCxnSpPr>
          <p:spPr bwMode="auto">
            <a:xfrm flipH="1" flipV="1">
              <a:off x="7555552" y="2420888"/>
              <a:ext cx="22295" cy="2087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CaixaDeTexto 17"/>
            <p:cNvSpPr txBox="1"/>
            <p:nvPr/>
          </p:nvSpPr>
          <p:spPr>
            <a:xfrm>
              <a:off x="6734982" y="1772816"/>
              <a:ext cx="1654940" cy="646331"/>
            </a:xfrm>
            <a:prstGeom prst="rect">
              <a:avLst/>
            </a:prstGeom>
            <a:noFill/>
          </p:spPr>
          <p:txBody>
            <a:bodyPr wrap="none" rtlCol="0">
              <a:spAutoFit/>
            </a:bodyPr>
            <a:lstStyle/>
            <a:p>
              <a:pPr algn="l">
                <a:tabLst>
                  <a:tab pos="531813" algn="l"/>
                </a:tabLst>
              </a:pPr>
              <a:r>
                <a:rPr lang="pt-BR" dirty="0">
                  <a:latin typeface="Tahoma" panose="020B0604030504040204" pitchFamily="34" charset="0"/>
                </a:rPr>
                <a:t>36,8%	Floresta</a:t>
              </a:r>
            </a:p>
            <a:p>
              <a:pPr algn="l">
                <a:tabLst>
                  <a:tab pos="531813" algn="l"/>
                </a:tabLst>
              </a:pPr>
              <a:r>
                <a:rPr lang="pt-BR" dirty="0">
                  <a:latin typeface="Tahoma" panose="020B0604030504040204" pitchFamily="34" charset="0"/>
                </a:rPr>
                <a:t>63,2%	Regeneração</a:t>
              </a:r>
            </a:p>
            <a:p>
              <a:pPr algn="l">
                <a:tabLst>
                  <a:tab pos="531813" algn="l"/>
                </a:tabLst>
              </a:pPr>
              <a:r>
                <a:rPr lang="pt-BR" dirty="0">
                  <a:latin typeface="Tahoma" panose="020B0604030504040204" pitchFamily="34" charset="0"/>
                </a:rPr>
                <a:t>0%	Solo Exposto</a:t>
              </a:r>
            </a:p>
          </p:txBody>
        </p:sp>
      </p:grpSp>
    </p:spTree>
    <p:extLst>
      <p:ext uri="{BB962C8B-B14F-4D97-AF65-F5344CB8AC3E}">
        <p14:creationId xmlns:p14="http://schemas.microsoft.com/office/powerpoint/2010/main" val="202152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Erros do Usuário</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80</a:t>
            </a:fld>
            <a:endParaRPr lang="pt-BR"/>
          </a:p>
        </p:txBody>
      </p:sp>
      <p:sp>
        <p:nvSpPr>
          <p:cNvPr id="3" name="CaixaDeTexto 2"/>
          <p:cNvSpPr txBox="1"/>
          <p:nvPr/>
        </p:nvSpPr>
        <p:spPr>
          <a:xfrm>
            <a:off x="273050" y="1418292"/>
            <a:ext cx="904415" cy="338554"/>
          </a:xfrm>
          <a:prstGeom prst="rect">
            <a:avLst/>
          </a:prstGeom>
          <a:noFill/>
        </p:spPr>
        <p:txBody>
          <a:bodyPr wrap="none" rtlCol="0">
            <a:spAutoFit/>
          </a:bodyPr>
          <a:lstStyle/>
          <a:p>
            <a:pPr algn="l"/>
            <a:r>
              <a:rPr lang="pt-BR" sz="1600" dirty="0" err="1">
                <a:latin typeface="Tahoma" panose="020B0604030504040204" pitchFamily="34" charset="0"/>
              </a:rPr>
              <a:t>Desmat</a:t>
            </a:r>
            <a:endParaRPr lang="pt-BR" sz="1600" dirty="0">
              <a:latin typeface="Tahoma" panose="020B0604030504040204" pitchFamily="34" charset="0"/>
            </a:endParaRPr>
          </a:p>
        </p:txBody>
      </p:sp>
      <p:sp>
        <p:nvSpPr>
          <p:cNvPr id="23" name="CaixaDeTexto 22"/>
          <p:cNvSpPr txBox="1"/>
          <p:nvPr/>
        </p:nvSpPr>
        <p:spPr>
          <a:xfrm>
            <a:off x="572135" y="4797152"/>
            <a:ext cx="8297228" cy="420821"/>
          </a:xfrm>
          <a:prstGeom prst="rect">
            <a:avLst/>
          </a:prstGeom>
          <a:noFill/>
        </p:spPr>
        <p:txBody>
          <a:bodyPr wrap="square" rtlCol="0">
            <a:spAutoFit/>
          </a:bodyPr>
          <a:lstStyle/>
          <a:p>
            <a:pPr marL="182563" indent="-182563" algn="l">
              <a:lnSpc>
                <a:spcPct val="150000"/>
              </a:lnSpc>
            </a:pPr>
            <a:r>
              <a:rPr lang="pt-BR" sz="1600" dirty="0">
                <a:latin typeface="Tahoma" panose="020B0604030504040204" pitchFamily="34" charset="0"/>
              </a:rPr>
              <a:t>Mesmo comportamento para a classe </a:t>
            </a:r>
            <a:r>
              <a:rPr lang="pt-BR" sz="1600" dirty="0" err="1">
                <a:latin typeface="Tahoma" panose="020B0604030504040204" pitchFamily="34" charset="0"/>
              </a:rPr>
              <a:t>Desmat</a:t>
            </a:r>
            <a:endParaRPr lang="pt-BR" sz="1600" dirty="0">
              <a:latin typeface="Tahoma" panose="020B0604030504040204" pitchFamily="34" charset="0"/>
            </a:endParaRPr>
          </a:p>
        </p:txBody>
      </p:sp>
    </p:spTree>
    <p:extLst>
      <p:ext uri="{BB962C8B-B14F-4D97-AF65-F5344CB8AC3E}">
        <p14:creationId xmlns:p14="http://schemas.microsoft.com/office/powerpoint/2010/main" val="1688972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Erros do Usuário</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81</a:t>
            </a:fld>
            <a:endParaRPr lang="pt-BR"/>
          </a:p>
        </p:txBody>
      </p:sp>
      <p:sp>
        <p:nvSpPr>
          <p:cNvPr id="3" name="CaixaDeTexto 2"/>
          <p:cNvSpPr txBox="1"/>
          <p:nvPr/>
        </p:nvSpPr>
        <p:spPr>
          <a:xfrm>
            <a:off x="273050" y="1418292"/>
            <a:ext cx="657552" cy="338554"/>
          </a:xfrm>
          <a:prstGeom prst="rect">
            <a:avLst/>
          </a:prstGeom>
          <a:noFill/>
        </p:spPr>
        <p:txBody>
          <a:bodyPr wrap="none" rtlCol="0">
            <a:spAutoFit/>
          </a:bodyPr>
          <a:lstStyle/>
          <a:p>
            <a:pPr algn="l"/>
            <a:r>
              <a:rPr lang="pt-BR" sz="1600" dirty="0">
                <a:latin typeface="Tahoma" panose="020B0604030504040204" pitchFamily="34" charset="0"/>
              </a:rPr>
              <a:t>Agua</a:t>
            </a:r>
          </a:p>
        </p:txBody>
      </p:sp>
      <p:sp>
        <p:nvSpPr>
          <p:cNvPr id="23" name="CaixaDeTexto 22"/>
          <p:cNvSpPr txBox="1"/>
          <p:nvPr/>
        </p:nvSpPr>
        <p:spPr>
          <a:xfrm>
            <a:off x="572135" y="4797152"/>
            <a:ext cx="8297228" cy="1569660"/>
          </a:xfrm>
          <a:prstGeom prst="rect">
            <a:avLst/>
          </a:prstGeom>
          <a:noFill/>
        </p:spPr>
        <p:txBody>
          <a:bodyPr wrap="square" rtlCol="0">
            <a:spAutoFit/>
          </a:bodyPr>
          <a:lstStyle/>
          <a:p>
            <a:pPr marL="182563" indent="-182563" algn="l">
              <a:lnSpc>
                <a:spcPct val="150000"/>
              </a:lnSpc>
            </a:pPr>
            <a:r>
              <a:rPr lang="pt-BR" sz="1600" dirty="0">
                <a:latin typeface="Tahoma" panose="020B0604030504040204" pitchFamily="34" charset="0"/>
              </a:rPr>
              <a:t>Para classe água, os resultados são bastante variados</a:t>
            </a:r>
          </a:p>
          <a:p>
            <a:pPr marL="182563" indent="-182563" algn="l">
              <a:lnSpc>
                <a:spcPct val="150000"/>
              </a:lnSpc>
            </a:pPr>
            <a:endParaRPr lang="pt-BR" sz="1600" dirty="0">
              <a:latin typeface="Tahoma" panose="020B0604030504040204" pitchFamily="34" charset="0"/>
            </a:endParaRPr>
          </a:p>
          <a:p>
            <a:pPr marL="182563" indent="-182563" algn="l">
              <a:lnSpc>
                <a:spcPct val="150000"/>
              </a:lnSpc>
            </a:pPr>
            <a:r>
              <a:rPr lang="pt-BR" sz="1600" dirty="0">
                <a:latin typeface="Tahoma" panose="020B0604030504040204" pitchFamily="34" charset="0"/>
              </a:rPr>
              <a:t>As estimativas são mais precisas quando usado a abordagem estratificada com mesmo número de amostras por classe</a:t>
            </a:r>
          </a:p>
        </p:txBody>
      </p:sp>
    </p:spTree>
    <p:extLst>
      <p:ext uri="{BB962C8B-B14F-4D97-AF65-F5344CB8AC3E}">
        <p14:creationId xmlns:p14="http://schemas.microsoft.com/office/powerpoint/2010/main" val="34644525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Erros do Produtor</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82</a:t>
            </a:fld>
            <a:endParaRPr lang="pt-BR"/>
          </a:p>
        </p:txBody>
      </p:sp>
      <p:sp>
        <p:nvSpPr>
          <p:cNvPr id="3" name="CaixaDeTexto 2"/>
          <p:cNvSpPr txBox="1"/>
          <p:nvPr/>
        </p:nvSpPr>
        <p:spPr>
          <a:xfrm>
            <a:off x="273050" y="1418292"/>
            <a:ext cx="898579" cy="338554"/>
          </a:xfrm>
          <a:prstGeom prst="rect">
            <a:avLst/>
          </a:prstGeom>
          <a:noFill/>
        </p:spPr>
        <p:txBody>
          <a:bodyPr wrap="none" rtlCol="0">
            <a:spAutoFit/>
          </a:bodyPr>
          <a:lstStyle/>
          <a:p>
            <a:pPr algn="l"/>
            <a:r>
              <a:rPr lang="pt-BR" sz="1600" dirty="0">
                <a:latin typeface="Tahoma" panose="020B0604030504040204" pitchFamily="34" charset="0"/>
              </a:rPr>
              <a:t>Floresta</a:t>
            </a:r>
          </a:p>
        </p:txBody>
      </p:sp>
      <p:grpSp>
        <p:nvGrpSpPr>
          <p:cNvPr id="5" name="Grupo 4"/>
          <p:cNvGrpSpPr/>
          <p:nvPr/>
        </p:nvGrpSpPr>
        <p:grpSpPr>
          <a:xfrm>
            <a:off x="2710765" y="4632445"/>
            <a:ext cx="6158598" cy="1974391"/>
            <a:chOff x="2710765" y="4632445"/>
            <a:chExt cx="6158598" cy="1974391"/>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765" y="4632445"/>
              <a:ext cx="6158598" cy="19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5604951" y="4941168"/>
              <a:ext cx="1241878" cy="276999"/>
            </a:xfrm>
            <a:prstGeom prst="rect">
              <a:avLst/>
            </a:prstGeom>
            <a:noFill/>
          </p:spPr>
          <p:txBody>
            <a:bodyPr wrap="none" rtlCol="0">
              <a:spAutoFit/>
            </a:bodyPr>
            <a:lstStyle/>
            <a:p>
              <a:pPr algn="l"/>
              <a:r>
                <a:rPr lang="pt-BR" dirty="0">
                  <a:latin typeface="Tahoma" panose="020B0604030504040204" pitchFamily="34" charset="0"/>
                </a:rPr>
                <a:t>Erro do Usuário</a:t>
              </a:r>
            </a:p>
          </p:txBody>
        </p:sp>
      </p:grpSp>
      <p:sp>
        <p:nvSpPr>
          <p:cNvPr id="6" name="Elipse 5"/>
          <p:cNvSpPr/>
          <p:nvPr/>
        </p:nvSpPr>
        <p:spPr bwMode="auto">
          <a:xfrm>
            <a:off x="4355976" y="1756846"/>
            <a:ext cx="2016224" cy="28755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5" name="CaixaDeTexto 14"/>
          <p:cNvSpPr txBox="1"/>
          <p:nvPr/>
        </p:nvSpPr>
        <p:spPr>
          <a:xfrm>
            <a:off x="241343" y="4674622"/>
            <a:ext cx="2354734" cy="338554"/>
          </a:xfrm>
          <a:prstGeom prst="rect">
            <a:avLst/>
          </a:prstGeom>
          <a:noFill/>
        </p:spPr>
        <p:txBody>
          <a:bodyPr wrap="square" rtlCol="0">
            <a:spAutoFit/>
          </a:bodyPr>
          <a:lstStyle/>
          <a:p>
            <a:pPr marL="177800" indent="-177800" algn="l"/>
            <a:r>
              <a:rPr lang="pt-BR" sz="1600" dirty="0">
                <a:latin typeface="Tahoma" panose="020B0604030504040204" pitchFamily="34" charset="0"/>
              </a:rPr>
              <a:t>Como explicar isso?</a:t>
            </a:r>
          </a:p>
        </p:txBody>
      </p:sp>
    </p:spTree>
    <p:extLst>
      <p:ext uri="{BB962C8B-B14F-4D97-AF65-F5344CB8AC3E}">
        <p14:creationId xmlns:p14="http://schemas.microsoft.com/office/powerpoint/2010/main" val="319175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Erros do Produtor</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83</a:t>
            </a:fld>
            <a:endParaRPr lang="pt-BR"/>
          </a:p>
        </p:txBody>
      </p:sp>
      <p:sp>
        <p:nvSpPr>
          <p:cNvPr id="3" name="CaixaDeTexto 2"/>
          <p:cNvSpPr txBox="1"/>
          <p:nvPr/>
        </p:nvSpPr>
        <p:spPr>
          <a:xfrm>
            <a:off x="273050" y="1418292"/>
            <a:ext cx="898579" cy="338554"/>
          </a:xfrm>
          <a:prstGeom prst="rect">
            <a:avLst/>
          </a:prstGeom>
          <a:noFill/>
        </p:spPr>
        <p:txBody>
          <a:bodyPr wrap="none" rtlCol="0">
            <a:spAutoFit/>
          </a:bodyPr>
          <a:lstStyle/>
          <a:p>
            <a:pPr algn="l"/>
            <a:r>
              <a:rPr lang="pt-BR" sz="1600" dirty="0">
                <a:latin typeface="Tahoma" panose="020B0604030504040204" pitchFamily="34" charset="0"/>
              </a:rPr>
              <a:t>Floresta</a:t>
            </a:r>
          </a:p>
        </p:txBody>
      </p:sp>
      <p:sp>
        <p:nvSpPr>
          <p:cNvPr id="6" name="Elipse 5"/>
          <p:cNvSpPr/>
          <p:nvPr/>
        </p:nvSpPr>
        <p:spPr bwMode="auto">
          <a:xfrm>
            <a:off x="4355976" y="1756846"/>
            <a:ext cx="2016224" cy="28755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graphicFrame>
        <p:nvGraphicFramePr>
          <p:cNvPr id="12" name="Tabela 11"/>
          <p:cNvGraphicFramePr>
            <a:graphicFrameLocks noGrp="1"/>
          </p:cNvGraphicFramePr>
          <p:nvPr>
            <p:extLst>
              <p:ext uri="{D42A27DB-BD31-4B8C-83A1-F6EECF244321}">
                <p14:modId xmlns:p14="http://schemas.microsoft.com/office/powerpoint/2010/main" val="667346225"/>
              </p:ext>
            </p:extLst>
          </p:nvPr>
        </p:nvGraphicFramePr>
        <p:xfrm>
          <a:off x="273050" y="5049368"/>
          <a:ext cx="4140001" cy="1692000"/>
        </p:xfrm>
        <a:graphic>
          <a:graphicData uri="http://schemas.openxmlformats.org/drawingml/2006/table">
            <a:tbl>
              <a:tblPr/>
              <a:tblGrid>
                <a:gridCol w="318456">
                  <a:extLst>
                    <a:ext uri="{9D8B030D-6E8A-4147-A177-3AD203B41FA5}">
                      <a16:colId xmlns:a16="http://schemas.microsoft.com/office/drawing/2014/main" val="20000"/>
                    </a:ext>
                  </a:extLst>
                </a:gridCol>
                <a:gridCol w="764309">
                  <a:extLst>
                    <a:ext uri="{9D8B030D-6E8A-4147-A177-3AD203B41FA5}">
                      <a16:colId xmlns:a16="http://schemas.microsoft.com/office/drawing/2014/main" val="20001"/>
                    </a:ext>
                  </a:extLst>
                </a:gridCol>
                <a:gridCol w="764309">
                  <a:extLst>
                    <a:ext uri="{9D8B030D-6E8A-4147-A177-3AD203B41FA5}">
                      <a16:colId xmlns:a16="http://schemas.microsoft.com/office/drawing/2014/main" val="20002"/>
                    </a:ext>
                  </a:extLst>
                </a:gridCol>
                <a:gridCol w="764309">
                  <a:extLst>
                    <a:ext uri="{9D8B030D-6E8A-4147-A177-3AD203B41FA5}">
                      <a16:colId xmlns:a16="http://schemas.microsoft.com/office/drawing/2014/main" val="20003"/>
                    </a:ext>
                  </a:extLst>
                </a:gridCol>
                <a:gridCol w="764309">
                  <a:extLst>
                    <a:ext uri="{9D8B030D-6E8A-4147-A177-3AD203B41FA5}">
                      <a16:colId xmlns:a16="http://schemas.microsoft.com/office/drawing/2014/main" val="20004"/>
                    </a:ext>
                  </a:extLst>
                </a:gridCol>
                <a:gridCol w="764309">
                  <a:extLst>
                    <a:ext uri="{9D8B030D-6E8A-4147-A177-3AD203B41FA5}">
                      <a16:colId xmlns:a16="http://schemas.microsoft.com/office/drawing/2014/main" val="20005"/>
                    </a:ext>
                  </a:extLst>
                </a:gridCol>
              </a:tblGrid>
              <a:tr h="282000">
                <a:tc>
                  <a:txBody>
                    <a:bodyPr/>
                    <a:lstStyle/>
                    <a:p>
                      <a:pPr algn="l" fontAlgn="b"/>
                      <a:endParaRPr lang="pt-BR"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pt-BR" sz="1600" b="0" i="0" u="none" strike="noStrike">
                          <a:solidFill>
                            <a:srgbClr val="000000"/>
                          </a:solidFill>
                          <a:effectLst/>
                          <a:latin typeface="Calibri"/>
                        </a:rPr>
                        <a:t>Referência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b"/>
                      <a:endParaRPr lang="pt-BR"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282000">
                <a:tc>
                  <a:txBody>
                    <a:bodyPr/>
                    <a:lstStyle/>
                    <a:p>
                      <a:pPr algn="l" fontAlgn="b"/>
                      <a:endParaRPr lang="pt-BR" sz="16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t-BR"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Floresta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err="1">
                          <a:solidFill>
                            <a:srgbClr val="000000"/>
                          </a:solidFill>
                          <a:effectLst/>
                          <a:latin typeface="Calibri"/>
                        </a:rPr>
                        <a:t>Desmat</a:t>
                      </a:r>
                      <a:endParaRPr lang="pt-BR" sz="16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Agua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pt-BR" sz="16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2000">
                <a:tc rowSpan="3">
                  <a:txBody>
                    <a:bodyPr/>
                    <a:lstStyle/>
                    <a:p>
                      <a:pPr algn="ctr" fontAlgn="ctr"/>
                      <a:r>
                        <a:rPr lang="pt-BR" sz="1600" b="0" i="0" u="none" strike="noStrike">
                          <a:solidFill>
                            <a:srgbClr val="000000"/>
                          </a:solidFill>
                          <a:effectLst/>
                          <a:latin typeface="Calibri"/>
                        </a:rPr>
                        <a:t>Class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Floresta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u="none" strike="noStrike" dirty="0">
                          <a:effectLst/>
                          <a:latin typeface="Tahoma" panose="020B0604030504040204" pitchFamily="34" charset="0"/>
                        </a:rPr>
                        <a:t>332</a:t>
                      </a:r>
                      <a:endParaRPr lang="pt-BR"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u="none" strike="noStrike" dirty="0">
                          <a:effectLst/>
                          <a:latin typeface="Tahoma" panose="020B0604030504040204" pitchFamily="34" charset="0"/>
                        </a:rPr>
                        <a:t>1</a:t>
                      </a:r>
                      <a:endParaRPr lang="pt-BR" sz="1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u="none" strike="noStrike" dirty="0">
                          <a:effectLst/>
                          <a:latin typeface="Tahoma" panose="020B0604030504040204" pitchFamily="34" charset="0"/>
                        </a:rPr>
                        <a:t>0</a:t>
                      </a:r>
                      <a:endParaRPr lang="pt-BR"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u="none" strike="noStrike" dirty="0">
                          <a:effectLst/>
                          <a:latin typeface="Tahoma" panose="020B0604030504040204" pitchFamily="34" charset="0"/>
                        </a:rPr>
                        <a:t>333</a:t>
                      </a:r>
                      <a:endParaRPr lang="pt-BR"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82000">
                <a:tc vMerge="1">
                  <a:txBody>
                    <a:bodyPr/>
                    <a:lstStyle/>
                    <a:p>
                      <a:endParaRPr lang="pt-BR"/>
                    </a:p>
                  </a:txBody>
                  <a:tcPr/>
                </a:tc>
                <a:tc>
                  <a:txBody>
                    <a:bodyPr/>
                    <a:lstStyle/>
                    <a:p>
                      <a:pPr algn="ctr" fontAlgn="b"/>
                      <a:r>
                        <a:rPr lang="pt-BR" sz="1600" b="0" i="0" u="none" strike="noStrike">
                          <a:solidFill>
                            <a:srgbClr val="000000"/>
                          </a:solidFill>
                          <a:effectLst/>
                          <a:latin typeface="Calibri"/>
                        </a:rPr>
                        <a:t>Desmat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400" u="none" strike="noStrike" dirty="0">
                          <a:effectLst/>
                          <a:latin typeface="Tahoma" panose="020B0604030504040204" pitchFamily="34" charset="0"/>
                        </a:rPr>
                        <a:t>4</a:t>
                      </a:r>
                      <a:endParaRPr lang="pt-BR"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400" u="none" strike="noStrike" dirty="0">
                          <a:effectLst/>
                          <a:latin typeface="Tahoma" panose="020B0604030504040204" pitchFamily="34" charset="0"/>
                        </a:rPr>
                        <a:t>327</a:t>
                      </a:r>
                      <a:endParaRPr lang="pt-BR"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BR" sz="1400" u="none" strike="noStrike" dirty="0">
                          <a:effectLst/>
                          <a:latin typeface="Tahoma" panose="020B0604030504040204" pitchFamily="34" charset="0"/>
                        </a:rPr>
                        <a:t>2</a:t>
                      </a:r>
                      <a:endParaRPr lang="pt-BR"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400" u="none" strike="noStrike" dirty="0">
                          <a:effectLst/>
                          <a:latin typeface="Tahoma" panose="020B0604030504040204" pitchFamily="34" charset="0"/>
                        </a:rPr>
                        <a:t>333</a:t>
                      </a:r>
                      <a:endParaRPr lang="pt-BR"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2000">
                <a:tc vMerge="1">
                  <a:txBody>
                    <a:bodyPr/>
                    <a:lstStyle/>
                    <a:p>
                      <a:endParaRPr lang="pt-BR"/>
                    </a:p>
                  </a:txBody>
                  <a:tcPr/>
                </a:tc>
                <a:tc>
                  <a:txBody>
                    <a:bodyPr/>
                    <a:lstStyle/>
                    <a:p>
                      <a:pPr algn="ctr" fontAlgn="b"/>
                      <a:r>
                        <a:rPr lang="pt-BR" sz="1600" b="0" i="0" u="none" strike="noStrike">
                          <a:solidFill>
                            <a:srgbClr val="000000"/>
                          </a:solidFill>
                          <a:effectLst/>
                          <a:latin typeface="Calibri"/>
                        </a:rPr>
                        <a:t>Agua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u="none" strike="noStrike" dirty="0">
                          <a:effectLst/>
                          <a:latin typeface="Tahoma" panose="020B0604030504040204" pitchFamily="34" charset="0"/>
                        </a:rPr>
                        <a:t>12</a:t>
                      </a:r>
                      <a:endParaRPr lang="pt-BR"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u="none" strike="noStrike" dirty="0">
                          <a:effectLst/>
                          <a:latin typeface="Tahoma" panose="020B0604030504040204" pitchFamily="34" charset="0"/>
                        </a:rPr>
                        <a:t>5</a:t>
                      </a:r>
                      <a:endParaRPr lang="pt-BR" sz="1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u="none" strike="noStrike" dirty="0">
                          <a:effectLst/>
                          <a:latin typeface="Tahoma" panose="020B0604030504040204" pitchFamily="34" charset="0"/>
                        </a:rPr>
                        <a:t>316</a:t>
                      </a:r>
                      <a:endParaRPr lang="pt-BR"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400" u="none" strike="noStrike" dirty="0">
                          <a:effectLst/>
                          <a:latin typeface="Tahoma" panose="020B0604030504040204" pitchFamily="34" charset="0"/>
                        </a:rPr>
                        <a:t>333</a:t>
                      </a:r>
                      <a:endParaRPr lang="pt-BR"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2000">
                <a:tc>
                  <a:txBody>
                    <a:bodyPr/>
                    <a:lstStyle/>
                    <a:p>
                      <a:pPr algn="l" fontAlgn="b"/>
                      <a:endParaRPr lang="pt-BR" sz="16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pt-BR" sz="16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400" u="none" strike="noStrike" dirty="0">
                          <a:effectLst/>
                          <a:latin typeface="Tahoma" panose="020B0604030504040204" pitchFamily="34" charset="0"/>
                        </a:rPr>
                        <a:t>348</a:t>
                      </a:r>
                      <a:endParaRPr lang="pt-BR"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u="none" strike="noStrike" dirty="0">
                          <a:effectLst/>
                          <a:latin typeface="Tahoma" panose="020B0604030504040204" pitchFamily="34" charset="0"/>
                        </a:rPr>
                        <a:t>333</a:t>
                      </a:r>
                      <a:endParaRPr lang="pt-BR" sz="1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u="none" strike="noStrike" dirty="0">
                          <a:effectLst/>
                          <a:latin typeface="Tahoma" panose="020B0604030504040204" pitchFamily="34" charset="0"/>
                        </a:rPr>
                        <a:t>318</a:t>
                      </a:r>
                      <a:endParaRPr lang="pt-BR" sz="14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400" u="none" strike="noStrike" dirty="0">
                          <a:effectLst/>
                          <a:latin typeface="Tahoma" panose="020B0604030504040204" pitchFamily="34" charset="0"/>
                        </a:rPr>
                        <a:t>999</a:t>
                      </a:r>
                      <a:endParaRPr lang="pt-BR"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CaixaDeTexto 12"/>
          <p:cNvSpPr txBox="1"/>
          <p:nvPr/>
        </p:nvSpPr>
        <p:spPr>
          <a:xfrm>
            <a:off x="241343" y="4674622"/>
            <a:ext cx="2354734" cy="338554"/>
          </a:xfrm>
          <a:prstGeom prst="rect">
            <a:avLst/>
          </a:prstGeom>
          <a:noFill/>
        </p:spPr>
        <p:txBody>
          <a:bodyPr wrap="square" rtlCol="0">
            <a:spAutoFit/>
          </a:bodyPr>
          <a:lstStyle/>
          <a:p>
            <a:pPr marL="177800" indent="-177800" algn="l"/>
            <a:r>
              <a:rPr lang="pt-BR" sz="1600" dirty="0">
                <a:latin typeface="Tahoma" panose="020B0604030504040204" pitchFamily="34" charset="0"/>
              </a:rPr>
              <a:t>Exemplo de simulação:</a:t>
            </a:r>
          </a:p>
        </p:txBody>
      </p:sp>
      <p:sp>
        <p:nvSpPr>
          <p:cNvPr id="14" name="Elipse 13"/>
          <p:cNvSpPr/>
          <p:nvPr/>
        </p:nvSpPr>
        <p:spPr bwMode="auto">
          <a:xfrm>
            <a:off x="1470508" y="6216841"/>
            <a:ext cx="504471" cy="26335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9" name="CaixaDeTexto 18"/>
          <p:cNvSpPr txBox="1"/>
          <p:nvPr/>
        </p:nvSpPr>
        <p:spPr>
          <a:xfrm>
            <a:off x="4788023" y="4653136"/>
            <a:ext cx="4081339" cy="2062103"/>
          </a:xfrm>
          <a:prstGeom prst="rect">
            <a:avLst/>
          </a:prstGeom>
          <a:noFill/>
        </p:spPr>
        <p:txBody>
          <a:bodyPr wrap="square" rtlCol="0">
            <a:spAutoFit/>
          </a:bodyPr>
          <a:lstStyle/>
          <a:p>
            <a:pPr marL="177800" indent="-177800" algn="l"/>
            <a:r>
              <a:rPr lang="pt-BR" sz="1600" dirty="0">
                <a:latin typeface="Tahoma" panose="020B0604030504040204" pitchFamily="34" charset="0"/>
              </a:rPr>
              <a:t>Erro do usuário real da classe água é bem maior que o erro do produtor real!</a:t>
            </a:r>
          </a:p>
          <a:p>
            <a:pPr marL="177800" indent="-177800" algn="l"/>
            <a:endParaRPr lang="pt-BR" sz="1600" dirty="0">
              <a:latin typeface="Tahoma" panose="020B0604030504040204" pitchFamily="34" charset="0"/>
            </a:endParaRPr>
          </a:p>
          <a:p>
            <a:pPr marL="177800" indent="-177800" algn="l"/>
            <a:r>
              <a:rPr lang="pt-BR" sz="1600" dirty="0">
                <a:latin typeface="Tahoma" panose="020B0604030504040204" pitchFamily="34" charset="0"/>
              </a:rPr>
              <a:t>Erro Produtor = 1,80%</a:t>
            </a:r>
          </a:p>
          <a:p>
            <a:pPr marL="177800" indent="-177800" algn="l"/>
            <a:r>
              <a:rPr lang="pt-BR" sz="1600" dirty="0">
                <a:latin typeface="Tahoma" panose="020B0604030504040204" pitchFamily="34" charset="0"/>
              </a:rPr>
              <a:t>Erro Usuário = 3,94%</a:t>
            </a:r>
          </a:p>
          <a:p>
            <a:pPr marL="177800" indent="-177800" algn="l"/>
            <a:endParaRPr lang="pt-BR" sz="1600" dirty="0">
              <a:latin typeface="Tahoma" panose="020B0604030504040204" pitchFamily="34" charset="0"/>
            </a:endParaRPr>
          </a:p>
          <a:p>
            <a:pPr marL="177800" indent="-177800" algn="l"/>
            <a:r>
              <a:rPr lang="pt-BR" sz="1600" dirty="0">
                <a:latin typeface="Tahoma" panose="020B0604030504040204" pitchFamily="34" charset="0"/>
              </a:rPr>
              <a:t>Ao amostrar mais esta classe, amostrou-se também mais erros dessa classe.</a:t>
            </a:r>
          </a:p>
        </p:txBody>
      </p:sp>
    </p:spTree>
    <p:extLst>
      <p:ext uri="{BB962C8B-B14F-4D97-AF65-F5344CB8AC3E}">
        <p14:creationId xmlns:p14="http://schemas.microsoft.com/office/powerpoint/2010/main" val="34155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Erros do Produtor</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84</a:t>
            </a:fld>
            <a:endParaRPr lang="pt-BR"/>
          </a:p>
        </p:txBody>
      </p:sp>
      <p:sp>
        <p:nvSpPr>
          <p:cNvPr id="3" name="CaixaDeTexto 2"/>
          <p:cNvSpPr txBox="1"/>
          <p:nvPr/>
        </p:nvSpPr>
        <p:spPr>
          <a:xfrm>
            <a:off x="273050" y="1418292"/>
            <a:ext cx="904415" cy="338554"/>
          </a:xfrm>
          <a:prstGeom prst="rect">
            <a:avLst/>
          </a:prstGeom>
          <a:noFill/>
        </p:spPr>
        <p:txBody>
          <a:bodyPr wrap="none" rtlCol="0">
            <a:spAutoFit/>
          </a:bodyPr>
          <a:lstStyle/>
          <a:p>
            <a:pPr algn="l"/>
            <a:r>
              <a:rPr lang="pt-BR" sz="1600" dirty="0" err="1">
                <a:latin typeface="Tahoma" panose="020B0604030504040204" pitchFamily="34" charset="0"/>
              </a:rPr>
              <a:t>Desmat</a:t>
            </a:r>
            <a:endParaRPr lang="pt-BR" sz="1600" dirty="0">
              <a:latin typeface="Tahoma" panose="020B0604030504040204" pitchFamily="34" charset="0"/>
            </a:endParaRPr>
          </a:p>
        </p:txBody>
      </p:sp>
      <p:sp>
        <p:nvSpPr>
          <p:cNvPr id="15" name="CaixaDeTexto 14"/>
          <p:cNvSpPr txBox="1"/>
          <p:nvPr/>
        </p:nvSpPr>
        <p:spPr>
          <a:xfrm>
            <a:off x="241342" y="4674622"/>
            <a:ext cx="8723145" cy="584775"/>
          </a:xfrm>
          <a:prstGeom prst="rect">
            <a:avLst/>
          </a:prstGeom>
          <a:noFill/>
        </p:spPr>
        <p:txBody>
          <a:bodyPr wrap="square" rtlCol="0">
            <a:spAutoFit/>
          </a:bodyPr>
          <a:lstStyle/>
          <a:p>
            <a:pPr marL="177800" indent="-177800" algn="l"/>
            <a:r>
              <a:rPr lang="pt-BR" sz="1600" dirty="0">
                <a:latin typeface="Tahoma" panose="020B0604030504040204" pitchFamily="34" charset="0"/>
              </a:rPr>
              <a:t>Também foi prejudicado na abordagem estratificada com mesmo tamanho de amostra para todas as classes! </a:t>
            </a:r>
          </a:p>
        </p:txBody>
      </p:sp>
      <p:sp>
        <p:nvSpPr>
          <p:cNvPr id="16" name="Elipse 15"/>
          <p:cNvSpPr/>
          <p:nvPr/>
        </p:nvSpPr>
        <p:spPr bwMode="auto">
          <a:xfrm>
            <a:off x="4355976" y="1756846"/>
            <a:ext cx="2016224" cy="28755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Tree>
    <p:extLst>
      <p:ext uri="{BB962C8B-B14F-4D97-AF65-F5344CB8AC3E}">
        <p14:creationId xmlns:p14="http://schemas.microsoft.com/office/powerpoint/2010/main" val="21123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Erros do Produtor</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85</a:t>
            </a:fld>
            <a:endParaRPr lang="pt-BR"/>
          </a:p>
        </p:txBody>
      </p:sp>
      <p:sp>
        <p:nvSpPr>
          <p:cNvPr id="3" name="CaixaDeTexto 2"/>
          <p:cNvSpPr txBox="1"/>
          <p:nvPr/>
        </p:nvSpPr>
        <p:spPr>
          <a:xfrm>
            <a:off x="273050" y="1418292"/>
            <a:ext cx="657552" cy="338554"/>
          </a:xfrm>
          <a:prstGeom prst="rect">
            <a:avLst/>
          </a:prstGeom>
          <a:noFill/>
        </p:spPr>
        <p:txBody>
          <a:bodyPr wrap="none" rtlCol="0">
            <a:spAutoFit/>
          </a:bodyPr>
          <a:lstStyle/>
          <a:p>
            <a:pPr algn="l"/>
            <a:r>
              <a:rPr lang="pt-BR" sz="1600" dirty="0">
                <a:latin typeface="Tahoma" panose="020B0604030504040204" pitchFamily="34" charset="0"/>
              </a:rPr>
              <a:t>Agua</a:t>
            </a:r>
          </a:p>
        </p:txBody>
      </p:sp>
      <p:sp>
        <p:nvSpPr>
          <p:cNvPr id="7" name="Elipse 6"/>
          <p:cNvSpPr/>
          <p:nvPr/>
        </p:nvSpPr>
        <p:spPr bwMode="auto">
          <a:xfrm>
            <a:off x="5508104" y="3501009"/>
            <a:ext cx="1008112" cy="100811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8" name="CaixaDeTexto 7"/>
          <p:cNvSpPr txBox="1"/>
          <p:nvPr/>
        </p:nvSpPr>
        <p:spPr>
          <a:xfrm>
            <a:off x="241342" y="4674622"/>
            <a:ext cx="8723145" cy="338554"/>
          </a:xfrm>
          <a:prstGeom prst="rect">
            <a:avLst/>
          </a:prstGeom>
          <a:noFill/>
        </p:spPr>
        <p:txBody>
          <a:bodyPr wrap="square" rtlCol="0">
            <a:spAutoFit/>
          </a:bodyPr>
          <a:lstStyle/>
          <a:p>
            <a:pPr marL="177800" indent="-177800" algn="l"/>
            <a:r>
              <a:rPr lang="pt-BR" sz="1600" dirty="0">
                <a:latin typeface="Tahoma" panose="020B0604030504040204" pitchFamily="34" charset="0"/>
              </a:rPr>
              <a:t>Diminuiu a variabilidade mas também subestimou o erro do produtor para essa classe</a:t>
            </a:r>
          </a:p>
        </p:txBody>
      </p:sp>
    </p:spTree>
    <p:extLst>
      <p:ext uri="{BB962C8B-B14F-4D97-AF65-F5344CB8AC3E}">
        <p14:creationId xmlns:p14="http://schemas.microsoft.com/office/powerpoint/2010/main" val="1604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Exatidão Global</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86</a:t>
            </a:fld>
            <a:endParaRPr lang="pt-BR"/>
          </a:p>
        </p:txBody>
      </p:sp>
      <p:sp>
        <p:nvSpPr>
          <p:cNvPr id="7" name="Elipse 6"/>
          <p:cNvSpPr/>
          <p:nvPr/>
        </p:nvSpPr>
        <p:spPr bwMode="auto">
          <a:xfrm>
            <a:off x="4355976" y="1340768"/>
            <a:ext cx="2016224" cy="329167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8" name="CaixaDeTexto 7"/>
          <p:cNvSpPr txBox="1"/>
          <p:nvPr/>
        </p:nvSpPr>
        <p:spPr>
          <a:xfrm>
            <a:off x="241343" y="4674622"/>
            <a:ext cx="8628020" cy="1528816"/>
          </a:xfrm>
          <a:prstGeom prst="rect">
            <a:avLst/>
          </a:prstGeom>
          <a:noFill/>
        </p:spPr>
        <p:txBody>
          <a:bodyPr wrap="square" rtlCol="0">
            <a:spAutoFit/>
          </a:bodyPr>
          <a:lstStyle/>
          <a:p>
            <a:pPr marL="177800" indent="-177800" algn="l">
              <a:lnSpc>
                <a:spcPct val="150000"/>
              </a:lnSpc>
            </a:pPr>
            <a:r>
              <a:rPr lang="pt-BR" sz="1600" dirty="0">
                <a:latin typeface="Tahoma" panose="020B0604030504040204" pitchFamily="34" charset="0"/>
              </a:rPr>
              <a:t>Aparentemente, a estratificação usando mesmo tamanho de amostra para todas as classes prejudica a estimação da exatidão global</a:t>
            </a:r>
          </a:p>
          <a:p>
            <a:pPr marL="177800" indent="-177800" algn="l">
              <a:lnSpc>
                <a:spcPct val="150000"/>
              </a:lnSpc>
            </a:pPr>
            <a:r>
              <a:rPr lang="pt-BR" sz="1600" dirty="0">
                <a:latin typeface="Tahoma" panose="020B0604030504040204" pitchFamily="34" charset="0"/>
              </a:rPr>
              <a:t>Nesse caso, perde-se a proporcionalidade de cada classe (pesos iguais para todas as classes)</a:t>
            </a:r>
          </a:p>
          <a:p>
            <a:pPr marL="177800" indent="-177800" algn="l">
              <a:lnSpc>
                <a:spcPct val="150000"/>
              </a:lnSpc>
            </a:pPr>
            <a:r>
              <a:rPr lang="pt-BR" sz="1600" dirty="0">
                <a:latin typeface="Tahoma" panose="020B0604030504040204" pitchFamily="34" charset="0"/>
              </a:rPr>
              <a:t>E se corrigíssemos pela proporção das classes observadas na imagem classificada?</a:t>
            </a:r>
          </a:p>
        </p:txBody>
      </p:sp>
    </p:spTree>
    <p:extLst>
      <p:ext uri="{BB962C8B-B14F-4D97-AF65-F5344CB8AC3E}">
        <p14:creationId xmlns:p14="http://schemas.microsoft.com/office/powerpoint/2010/main" val="219854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753220"/>
            <a:ext cx="858996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Exatidão Global</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87</a:t>
            </a:fld>
            <a:endParaRPr lang="pt-BR"/>
          </a:p>
        </p:txBody>
      </p:sp>
      <p:sp>
        <p:nvSpPr>
          <p:cNvPr id="9" name="Elipse 8"/>
          <p:cNvSpPr/>
          <p:nvPr/>
        </p:nvSpPr>
        <p:spPr bwMode="auto">
          <a:xfrm>
            <a:off x="4571206" y="1484783"/>
            <a:ext cx="1800994" cy="164638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
        <p:nvSpPr>
          <p:cNvPr id="10" name="CaixaDeTexto 9"/>
          <p:cNvSpPr txBox="1"/>
          <p:nvPr/>
        </p:nvSpPr>
        <p:spPr>
          <a:xfrm>
            <a:off x="241343" y="4674622"/>
            <a:ext cx="8628020" cy="1938992"/>
          </a:xfrm>
          <a:prstGeom prst="rect">
            <a:avLst/>
          </a:prstGeom>
          <a:noFill/>
        </p:spPr>
        <p:txBody>
          <a:bodyPr wrap="square" rtlCol="0">
            <a:spAutoFit/>
          </a:bodyPr>
          <a:lstStyle/>
          <a:p>
            <a:pPr marL="177800" indent="-177800" algn="l">
              <a:lnSpc>
                <a:spcPct val="150000"/>
              </a:lnSpc>
            </a:pPr>
            <a:r>
              <a:rPr lang="pt-BR" sz="1600" dirty="0">
                <a:latin typeface="Tahoma" panose="020B0604030504040204" pitchFamily="34" charset="0"/>
              </a:rPr>
              <a:t>Houve uma melhora significativa nas estimativas</a:t>
            </a:r>
          </a:p>
          <a:p>
            <a:pPr marL="177800" indent="-177800" algn="l">
              <a:lnSpc>
                <a:spcPct val="150000"/>
              </a:lnSpc>
            </a:pPr>
            <a:endParaRPr lang="pt-BR" sz="1600" dirty="0">
              <a:latin typeface="Tahoma" panose="020B0604030504040204" pitchFamily="34" charset="0"/>
            </a:endParaRPr>
          </a:p>
          <a:p>
            <a:pPr marL="177800" indent="-177800" algn="l">
              <a:lnSpc>
                <a:spcPct val="150000"/>
              </a:lnSpc>
            </a:pPr>
            <a:r>
              <a:rPr lang="pt-BR" sz="1600" dirty="0">
                <a:latin typeface="Tahoma" panose="020B0604030504040204" pitchFamily="34" charset="0"/>
              </a:rPr>
              <a:t>Mas e se soubéssemos de algum padrão espacial da ocorrência de erros?</a:t>
            </a:r>
          </a:p>
          <a:p>
            <a:pPr marL="177800" indent="-177800" algn="l">
              <a:lnSpc>
                <a:spcPct val="150000"/>
              </a:lnSpc>
            </a:pPr>
            <a:r>
              <a:rPr lang="pt-BR" sz="1600" dirty="0">
                <a:latin typeface="Tahoma" panose="020B0604030504040204" pitchFamily="34" charset="0"/>
              </a:rPr>
              <a:t>Por exemplo, se tivéssemos evidências para acreditar que o classificador erra mais próximo às bordas?</a:t>
            </a:r>
          </a:p>
        </p:txBody>
      </p:sp>
    </p:spTree>
    <p:extLst>
      <p:ext uri="{BB962C8B-B14F-4D97-AF65-F5344CB8AC3E}">
        <p14:creationId xmlns:p14="http://schemas.microsoft.com/office/powerpoint/2010/main" val="127394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pt-BR" dirty="0"/>
              <a:t>Exatidão Global</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88</a:t>
            </a:fld>
            <a:endParaRPr lang="pt-BR"/>
          </a:p>
        </p:txBody>
      </p:sp>
      <p:sp>
        <p:nvSpPr>
          <p:cNvPr id="10" name="CaixaDeTexto 9"/>
          <p:cNvSpPr txBox="1"/>
          <p:nvPr/>
        </p:nvSpPr>
        <p:spPr>
          <a:xfrm>
            <a:off x="241343" y="4830251"/>
            <a:ext cx="8628020" cy="790153"/>
          </a:xfrm>
          <a:prstGeom prst="rect">
            <a:avLst/>
          </a:prstGeom>
          <a:noFill/>
        </p:spPr>
        <p:txBody>
          <a:bodyPr wrap="square" rtlCol="0">
            <a:spAutoFit/>
          </a:bodyPr>
          <a:lstStyle/>
          <a:p>
            <a:pPr marL="177800" indent="-177800" algn="l">
              <a:lnSpc>
                <a:spcPct val="150000"/>
              </a:lnSpc>
            </a:pPr>
            <a:r>
              <a:rPr lang="pt-BR" sz="1600" dirty="0">
                <a:latin typeface="Tahoma" panose="020B0604030504040204" pitchFamily="34" charset="0"/>
              </a:rPr>
              <a:t>As amostras foram divididas em 2 partes iguais (borda e não borda) e distribuídas proporcionalmente para cada classe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794" y="1434622"/>
            <a:ext cx="3240000" cy="3240000"/>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434622"/>
            <a:ext cx="3240000" cy="3240000"/>
          </a:xfrm>
          <a:prstGeom prst="rect">
            <a:avLst/>
          </a:prstGeom>
        </p:spPr>
      </p:pic>
    </p:spTree>
    <p:extLst>
      <p:ext uri="{BB962C8B-B14F-4D97-AF65-F5344CB8AC3E}">
        <p14:creationId xmlns:p14="http://schemas.microsoft.com/office/powerpoint/2010/main" val="22888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53220"/>
            <a:ext cx="8596313"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0" name="Rectangle 2"/>
          <p:cNvSpPr>
            <a:spLocks noGrp="1" noChangeArrowheads="1"/>
          </p:cNvSpPr>
          <p:nvPr>
            <p:ph type="title"/>
          </p:nvPr>
        </p:nvSpPr>
        <p:spPr/>
        <p:txBody>
          <a:bodyPr/>
          <a:lstStyle/>
          <a:p>
            <a:pPr eaLnBrk="1" hangingPunct="1">
              <a:defRPr/>
            </a:pPr>
            <a:r>
              <a:rPr lang="pt-BR" dirty="0"/>
              <a:t>Exatidão Global</a:t>
            </a:r>
          </a:p>
        </p:txBody>
      </p:sp>
      <p:sp>
        <p:nvSpPr>
          <p:cNvPr id="2" name="Espaço Reservado para Número de Slide 1"/>
          <p:cNvSpPr>
            <a:spLocks noGrp="1"/>
          </p:cNvSpPr>
          <p:nvPr>
            <p:ph type="sldNum" sz="quarter" idx="12"/>
          </p:nvPr>
        </p:nvSpPr>
        <p:spPr/>
        <p:txBody>
          <a:bodyPr/>
          <a:lstStyle/>
          <a:p>
            <a:pPr>
              <a:defRPr/>
            </a:pPr>
            <a:fld id="{7750B3C5-66E6-4154-8489-5ABD3ED3D4E2}" type="slidenum">
              <a:rPr lang="pt-BR"/>
              <a:pPr>
                <a:defRPr/>
              </a:pPr>
              <a:t>89</a:t>
            </a:fld>
            <a:endParaRPr lang="pt-BR"/>
          </a:p>
        </p:txBody>
      </p:sp>
      <p:sp>
        <p:nvSpPr>
          <p:cNvPr id="9" name="Elipse 8"/>
          <p:cNvSpPr/>
          <p:nvPr/>
        </p:nvSpPr>
        <p:spPr bwMode="auto">
          <a:xfrm>
            <a:off x="4571206" y="1484783"/>
            <a:ext cx="1800994" cy="164638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Tahoma" panose="020B0604030504040204" pitchFamily="34" charset="0"/>
            </a:endParaRPr>
          </a:p>
        </p:txBody>
      </p:sp>
    </p:spTree>
    <p:extLst>
      <p:ext uri="{BB962C8B-B14F-4D97-AF65-F5344CB8AC3E}">
        <p14:creationId xmlns:p14="http://schemas.microsoft.com/office/powerpoint/2010/main" val="93050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pt-BR" dirty="0"/>
              <a:t>Avaliação dos Erros de Classificação</a:t>
            </a:r>
          </a:p>
        </p:txBody>
      </p:sp>
      <p:sp>
        <p:nvSpPr>
          <p:cNvPr id="14" name="CaixaDeTexto 13"/>
          <p:cNvSpPr txBox="1">
            <a:spLocks noChangeArrowheads="1"/>
          </p:cNvSpPr>
          <p:nvPr/>
        </p:nvSpPr>
        <p:spPr bwMode="auto">
          <a:xfrm>
            <a:off x="587375" y="1438905"/>
            <a:ext cx="80660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None/>
            </a:pPr>
            <a:r>
              <a:rPr lang="pt-BR" altLang="pt-BR" sz="1600" dirty="0">
                <a:latin typeface="Tahoma" panose="020B0604030504040204" pitchFamily="34" charset="0"/>
              </a:rPr>
              <a:t>Para classificadores supervisionados, as regras de decisão ou funções de pertinência são ajustadas segundo um conjunto de amostras de modo a minimizar </a:t>
            </a:r>
            <a:r>
              <a:rPr lang="pt-BR" altLang="pt-BR" sz="1600" dirty="0">
                <a:solidFill>
                  <a:srgbClr val="FF0000"/>
                </a:solidFill>
                <a:latin typeface="Tahoma" panose="020B0604030504040204" pitchFamily="34" charset="0"/>
              </a:rPr>
              <a:t>erros de classificação</a:t>
            </a:r>
          </a:p>
          <a:p>
            <a:pPr eaLnBrk="1" hangingPunct="1">
              <a:spcBef>
                <a:spcPct val="0"/>
              </a:spcBef>
              <a:buFontTx/>
              <a:buNone/>
            </a:pPr>
            <a:endParaRPr lang="pt-BR" altLang="pt-BR" sz="1600" dirty="0">
              <a:latin typeface="Tahoma" panose="020B0604030504040204" pitchFamily="34" charset="0"/>
            </a:endParaRPr>
          </a:p>
          <a:p>
            <a:pPr eaLnBrk="1" hangingPunct="1">
              <a:spcBef>
                <a:spcPct val="0"/>
              </a:spcBef>
              <a:buFontTx/>
              <a:buNone/>
            </a:pPr>
            <a:r>
              <a:rPr lang="pt-BR" altLang="pt-BR" sz="1600" dirty="0">
                <a:latin typeface="Tahoma" panose="020B0604030504040204" pitchFamily="34" charset="0"/>
              </a:rPr>
              <a:t>Numa classificação tradicional (rígida), considera-se que todo elemento (pixel ou polígono) está associado a uma única classe temática.</a:t>
            </a:r>
          </a:p>
          <a:p>
            <a:pPr eaLnBrk="1" hangingPunct="1">
              <a:spcBef>
                <a:spcPct val="0"/>
              </a:spcBef>
              <a:buFontTx/>
              <a:buNone/>
            </a:pPr>
            <a:endParaRPr lang="pt-BR" altLang="pt-BR" sz="1600" dirty="0">
              <a:latin typeface="Tahoma" panose="020B0604030504040204" pitchFamily="34" charset="0"/>
            </a:endParaRPr>
          </a:p>
          <a:p>
            <a:pPr eaLnBrk="1" hangingPunct="1">
              <a:spcBef>
                <a:spcPct val="0"/>
              </a:spcBef>
              <a:buFontTx/>
              <a:buNone/>
            </a:pPr>
            <a:r>
              <a:rPr lang="pt-BR" altLang="pt-BR" sz="1600" dirty="0">
                <a:latin typeface="Tahoma" panose="020B0604030504040204" pitchFamily="34" charset="0"/>
              </a:rPr>
              <a:t>O erro surge sempre que esta associação diverge da </a:t>
            </a:r>
            <a:r>
              <a:rPr lang="pt-BR" altLang="pt-BR" sz="1600" dirty="0">
                <a:solidFill>
                  <a:srgbClr val="FF0000"/>
                </a:solidFill>
                <a:latin typeface="Tahoma" panose="020B0604030504040204" pitchFamily="34" charset="0"/>
              </a:rPr>
              <a:t>VERDADE</a:t>
            </a:r>
            <a:r>
              <a:rPr lang="pt-BR" altLang="pt-BR" sz="1600" dirty="0">
                <a:latin typeface="Tahoma" panose="020B0604030504040204" pitchFamily="34" charset="0"/>
              </a:rPr>
              <a:t>.</a:t>
            </a:r>
          </a:p>
        </p:txBody>
      </p:sp>
      <p:grpSp>
        <p:nvGrpSpPr>
          <p:cNvPr id="4" name="Grupo 7"/>
          <p:cNvGrpSpPr>
            <a:grpSpLocks/>
          </p:cNvGrpSpPr>
          <p:nvPr/>
        </p:nvGrpSpPr>
        <p:grpSpPr bwMode="auto">
          <a:xfrm>
            <a:off x="3276600" y="3847777"/>
            <a:ext cx="1798638" cy="2134374"/>
            <a:chOff x="776288" y="4152920"/>
            <a:chExt cx="1798637" cy="2134374"/>
          </a:xfrm>
        </p:grpSpPr>
        <p:sp>
          <p:nvSpPr>
            <p:cNvPr id="7179" name="CaixaDeTexto 45"/>
            <p:cNvSpPr txBox="1">
              <a:spLocks noChangeArrowheads="1"/>
            </p:cNvSpPr>
            <p:nvPr/>
          </p:nvSpPr>
          <p:spPr bwMode="auto">
            <a:xfrm>
              <a:off x="1348891" y="6010295"/>
              <a:ext cx="559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200" dirty="0">
                  <a:latin typeface="Tahoma" panose="020B0604030504040204" pitchFamily="34" charset="0"/>
                </a:rPr>
                <a:t>mapa</a:t>
              </a:r>
            </a:p>
          </p:txBody>
        </p:sp>
        <p:pic>
          <p:nvPicPr>
            <p:cNvPr id="718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4152920"/>
              <a:ext cx="17986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o 8"/>
          <p:cNvGrpSpPr>
            <a:grpSpLocks/>
          </p:cNvGrpSpPr>
          <p:nvPr/>
        </p:nvGrpSpPr>
        <p:grpSpPr bwMode="auto">
          <a:xfrm>
            <a:off x="4691063" y="3789040"/>
            <a:ext cx="2637151" cy="663575"/>
            <a:chOff x="3419872" y="4017764"/>
            <a:chExt cx="2637488" cy="664263"/>
          </a:xfrm>
        </p:grpSpPr>
        <p:sp>
          <p:nvSpPr>
            <p:cNvPr id="7176" name="Retângulo 1"/>
            <p:cNvSpPr>
              <a:spLocks noChangeArrowheads="1"/>
            </p:cNvSpPr>
            <p:nvPr/>
          </p:nvSpPr>
          <p:spPr bwMode="auto">
            <a:xfrm>
              <a:off x="3419872" y="4581128"/>
              <a:ext cx="102945" cy="100899"/>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endParaRPr lang="pt-BR" altLang="pt-BR" sz="1100" dirty="0">
                <a:latin typeface="Tahoma" panose="020B0604030504040204" pitchFamily="34" charset="0"/>
              </a:endParaRPr>
            </a:p>
          </p:txBody>
        </p:sp>
        <p:cxnSp>
          <p:nvCxnSpPr>
            <p:cNvPr id="7177" name="Conector de seta reta 6"/>
            <p:cNvCxnSpPr>
              <a:cxnSpLocks noChangeShapeType="1"/>
            </p:cNvCxnSpPr>
            <p:nvPr/>
          </p:nvCxnSpPr>
          <p:spPr bwMode="auto">
            <a:xfrm flipV="1">
              <a:off x="3471344" y="4365104"/>
              <a:ext cx="812624" cy="26647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78" name="CaixaDeTexto 7"/>
            <p:cNvSpPr txBox="1">
              <a:spLocks noChangeArrowheads="1"/>
            </p:cNvSpPr>
            <p:nvPr/>
          </p:nvSpPr>
          <p:spPr bwMode="auto">
            <a:xfrm>
              <a:off x="4367259" y="4017764"/>
              <a:ext cx="1690101" cy="58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pt-BR" altLang="pt-BR" sz="1600" dirty="0">
                  <a:latin typeface="Tahoma" panose="020B0604030504040204" pitchFamily="34" charset="0"/>
                </a:rPr>
                <a:t>certo ou errado?</a:t>
              </a:r>
            </a:p>
            <a:p>
              <a:pPr algn="ctr" eaLnBrk="1" hangingPunct="1">
                <a:spcBef>
                  <a:spcPct val="0"/>
                </a:spcBef>
                <a:buFontTx/>
                <a:buNone/>
              </a:pPr>
              <a:r>
                <a:rPr lang="pt-BR" altLang="pt-BR" sz="1600" dirty="0">
                  <a:latin typeface="Tahoma" panose="020B0604030504040204" pitchFamily="34" charset="0"/>
                </a:rPr>
                <a:t>quão certo está?</a:t>
              </a:r>
            </a:p>
          </p:txBody>
        </p:sp>
      </p:grpSp>
      <p:sp>
        <p:nvSpPr>
          <p:cNvPr id="13" name="CaixaDeTexto 12"/>
          <p:cNvSpPr txBox="1">
            <a:spLocks noChangeArrowheads="1"/>
          </p:cNvSpPr>
          <p:nvPr/>
        </p:nvSpPr>
        <p:spPr bwMode="auto">
          <a:xfrm>
            <a:off x="587375" y="6165304"/>
            <a:ext cx="8066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2800">
                <a:solidFill>
                  <a:schemeClr val="tx1"/>
                </a:solidFill>
                <a:latin typeface="Comic Sans MS" pitchFamily="66" charset="0"/>
              </a:defRPr>
            </a:lvl1pPr>
            <a:lvl2pPr marL="742950" indent="-285750" algn="l" eaLnBrk="0" hangingPunct="0">
              <a:spcBef>
                <a:spcPct val="20000"/>
              </a:spcBef>
              <a:buChar char="–"/>
              <a:defRPr sz="2400">
                <a:solidFill>
                  <a:schemeClr val="tx1"/>
                </a:solidFill>
                <a:latin typeface="Comic Sans MS" pitchFamily="66" charset="0"/>
              </a:defRPr>
            </a:lvl2pPr>
            <a:lvl3pPr marL="1143000" indent="-228600" algn="l" eaLnBrk="0" hangingPunct="0">
              <a:spcBef>
                <a:spcPct val="20000"/>
              </a:spcBef>
              <a:buChar char="•"/>
              <a:defRPr sz="2000">
                <a:solidFill>
                  <a:schemeClr val="tx1"/>
                </a:solidFill>
                <a:latin typeface="Comic Sans MS" pitchFamily="66" charset="0"/>
              </a:defRPr>
            </a:lvl3pPr>
            <a:lvl4pPr marL="1600200" indent="-228600" algn="l" eaLnBrk="0" hangingPunct="0">
              <a:spcBef>
                <a:spcPct val="20000"/>
              </a:spcBef>
              <a:buChar char="–"/>
              <a:defRPr sz="2000">
                <a:solidFill>
                  <a:schemeClr val="tx1"/>
                </a:solidFill>
                <a:latin typeface="Comic Sans MS" pitchFamily="66" charset="0"/>
              </a:defRPr>
            </a:lvl4pPr>
            <a:lvl5pPr marL="2057400" indent="-228600" algn="l"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pt-BR" altLang="pt-BR" sz="1600" dirty="0">
                <a:latin typeface="Tahoma" panose="020B0604030504040204" pitchFamily="34" charset="0"/>
              </a:rPr>
              <a:t>A </a:t>
            </a:r>
            <a:r>
              <a:rPr lang="pt-BR" altLang="pt-BR" sz="1600" dirty="0">
                <a:solidFill>
                  <a:srgbClr val="FF0000"/>
                </a:solidFill>
                <a:latin typeface="Tahoma" panose="020B0604030504040204" pitchFamily="34" charset="0"/>
              </a:rPr>
              <a:t>VERDADE</a:t>
            </a:r>
            <a:r>
              <a:rPr lang="pt-BR" altLang="pt-BR" sz="1600" dirty="0">
                <a:latin typeface="Tahoma" panose="020B0604030504040204" pitchFamily="34" charset="0"/>
              </a:rPr>
              <a:t>, muitas vezes, representa apenas uma </a:t>
            </a:r>
            <a:r>
              <a:rPr lang="pt-BR" altLang="pt-BR" sz="1600" dirty="0">
                <a:solidFill>
                  <a:srgbClr val="FF0000"/>
                </a:solidFill>
                <a:latin typeface="Tahoma" panose="020B0604030504040204" pitchFamily="34" charset="0"/>
              </a:rPr>
              <a:t>REFERÊNCIA</a:t>
            </a:r>
            <a:r>
              <a:rPr lang="pt-BR" altLang="pt-BR" sz="1600" dirty="0">
                <a:latin typeface="Tahoma" panose="020B0604030504040204" pitchFamily="34" charset="0"/>
              </a:rPr>
              <a:t> (resultado ideal).</a:t>
            </a:r>
          </a:p>
        </p:txBody>
      </p:sp>
      <p:sp>
        <p:nvSpPr>
          <p:cNvPr id="2" name="Espaço Reservado para Número de Slide 1"/>
          <p:cNvSpPr>
            <a:spLocks noGrp="1"/>
          </p:cNvSpPr>
          <p:nvPr>
            <p:ph type="sldNum" sz="quarter" idx="12"/>
          </p:nvPr>
        </p:nvSpPr>
        <p:spPr/>
        <p:txBody>
          <a:bodyPr/>
          <a:lstStyle/>
          <a:p>
            <a:pPr>
              <a:defRPr/>
            </a:pPr>
            <a:fld id="{F9816199-DF7A-4213-8DD8-46ADEAA4B465}" type="slidenum">
              <a:rPr lang="pt-BR"/>
              <a:pPr>
                <a:defRPr/>
              </a:pPr>
              <a:t>9</a:t>
            </a:fld>
            <a:endParaRPr lang="pt-BR"/>
          </a:p>
        </p:txBody>
      </p:sp>
    </p:spTree>
    <p:extLst>
      <p:ext uri="{BB962C8B-B14F-4D97-AF65-F5344CB8AC3E}">
        <p14:creationId xmlns:p14="http://schemas.microsoft.com/office/powerpoint/2010/main" val="37208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3" grpId="0" build="p"/>
    </p:bldLst>
  </p:timing>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Comic Sans MS"/>
        <a:ea typeface=""/>
        <a:cs typeface=""/>
      </a:majorFont>
      <a:minorFont>
        <a:latin typeface="Comic Sans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22867</TotalTime>
  <Words>7019</Words>
  <Application>Microsoft Office PowerPoint</Application>
  <PresentationFormat>Apresentação na tela (4:3)</PresentationFormat>
  <Paragraphs>1997</Paragraphs>
  <Slides>89</Slides>
  <Notes>0</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3</vt:i4>
      </vt:variant>
      <vt:variant>
        <vt:lpstr>Títulos de slides</vt:lpstr>
      </vt:variant>
      <vt:variant>
        <vt:i4>89</vt:i4>
      </vt:variant>
    </vt:vector>
  </HeadingPairs>
  <TitlesOfParts>
    <vt:vector size="100" baseType="lpstr">
      <vt:lpstr>Arial Unicode MS</vt:lpstr>
      <vt:lpstr>Arial</vt:lpstr>
      <vt:lpstr>Calibri</vt:lpstr>
      <vt:lpstr>Cambria Math</vt:lpstr>
      <vt:lpstr>Comic Sans MS</vt:lpstr>
      <vt:lpstr>Tahoma</vt:lpstr>
      <vt:lpstr>Times New Roman</vt:lpstr>
      <vt:lpstr>Estrutura padrão</vt:lpstr>
      <vt:lpstr>Equation</vt:lpstr>
      <vt:lpstr>Equação</vt:lpstr>
      <vt:lpstr>Planilha</vt:lpstr>
      <vt:lpstr>Estatística: Aplicação ao Sensoriamento Remoto  SER 204  Avaliação de Classificação</vt:lpstr>
      <vt:lpstr>Classificação de Imagens</vt:lpstr>
      <vt:lpstr>Tipos de Classificação</vt:lpstr>
      <vt:lpstr>Tipos de Classificação</vt:lpstr>
      <vt:lpstr>Tipos de Classificação</vt:lpstr>
      <vt:lpstr>Tipos de Classificação</vt:lpstr>
      <vt:lpstr>Tipos de Classificação</vt:lpstr>
      <vt:lpstr>Tipos de Classificação</vt:lpstr>
      <vt:lpstr>Avaliação dos Erros de Classificação</vt:lpstr>
      <vt:lpstr>Desafio</vt:lpstr>
      <vt:lpstr>Questões básicas</vt:lpstr>
      <vt:lpstr>Erro e Incerteza</vt:lpstr>
      <vt:lpstr>Avaliação dos Erros de Classificação</vt:lpstr>
      <vt:lpstr>Avaliação dos Erros de Classificação</vt:lpstr>
      <vt:lpstr>Amostragem - recomendações</vt:lpstr>
      <vt:lpstr>Representação dos Acertos/Erros</vt:lpstr>
      <vt:lpstr>Matriz de Confusão</vt:lpstr>
      <vt:lpstr>Matriz de Confusão</vt:lpstr>
      <vt:lpstr>Avaliação da Exatidão</vt:lpstr>
      <vt:lpstr>Avaliação da Exatidão</vt:lpstr>
      <vt:lpstr>Avaliação da Exatidão</vt:lpstr>
      <vt:lpstr>Avaliação da Exatidão</vt:lpstr>
      <vt:lpstr>Avaliação da Exatidão por Classe</vt:lpstr>
      <vt:lpstr>Avaliação da Exatidão por Classe</vt:lpstr>
      <vt:lpstr>Avaliação da Exatidão por Classe</vt:lpstr>
      <vt:lpstr>Avaliação da Exatidão</vt:lpstr>
      <vt:lpstr>Avaliação da Exatidão</vt:lpstr>
      <vt:lpstr>Medida de Concordância Kappa</vt:lpstr>
      <vt:lpstr>Índice Kappa</vt:lpstr>
      <vt:lpstr>Índice Kappa</vt:lpstr>
      <vt:lpstr>Índice Kappa – Exemplo 1</vt:lpstr>
      <vt:lpstr>Índice Kappa – Exemplo 1</vt:lpstr>
      <vt:lpstr>Comparando Avaliações... </vt:lpstr>
      <vt:lpstr>Avaliação a partir de 2 amostragens não relacionadas</vt:lpstr>
      <vt:lpstr>Avaliação a partir de 2 amostragens relacionadas</vt:lpstr>
      <vt:lpstr>Índice Kappa – Exemplo 2</vt:lpstr>
      <vt:lpstr>Índice Kappa – Exemplo 2</vt:lpstr>
      <vt:lpstr>Apresentação do PowerPoint</vt:lpstr>
      <vt:lpstr>Índice Kappa – Exemplo 3</vt:lpstr>
      <vt:lpstr>Índice Kappa – Exemplo 3</vt:lpstr>
      <vt:lpstr>Índice Kappa – Exemplo 3</vt:lpstr>
      <vt:lpstr>Índice Kappa – Exemplo 4</vt:lpstr>
      <vt:lpstr>Outros Índices</vt:lpstr>
      <vt:lpstr>Críticas ao Kappa*</vt:lpstr>
      <vt:lpstr>Índice Quantity</vt:lpstr>
      <vt:lpstr>Índice Quantity</vt:lpstr>
      <vt:lpstr>Índice Allocation</vt:lpstr>
      <vt:lpstr>Índice Allocation: Exchange or Shift?</vt:lpstr>
      <vt:lpstr>Índice Allocation: Exchange or Shift?</vt:lpstr>
      <vt:lpstr>Índices propostos por Pontius</vt:lpstr>
      <vt:lpstr>Avaliação da Exatidão – Comentários Gerais</vt:lpstr>
      <vt:lpstr>Avaliação da Exatidão – Comentários Gerais</vt:lpstr>
      <vt:lpstr>Avaliação de Classificação Binária</vt:lpstr>
      <vt:lpstr>Avaliação de Classificação Binária</vt:lpstr>
      <vt:lpstr>Avaliação de Classificação Binária</vt:lpstr>
      <vt:lpstr>Geração de Mapas Binários por Fatiamento</vt:lpstr>
      <vt:lpstr>Curva ROC</vt:lpstr>
      <vt:lpstr>Curva ROC</vt:lpstr>
      <vt:lpstr>Curva ROC</vt:lpstr>
      <vt:lpstr>Curva ROC</vt:lpstr>
      <vt:lpstr>Mapas de Incerteza</vt:lpstr>
      <vt:lpstr>Classificadores Probabilísticos</vt:lpstr>
      <vt:lpstr>Classificadores Probabilísticos</vt:lpstr>
      <vt:lpstr>Mapas de Incerteza</vt:lpstr>
      <vt:lpstr>Medidas de Incerteza</vt:lpstr>
      <vt:lpstr>Mapas de Incerteza – Exemplo 1</vt:lpstr>
      <vt:lpstr>Mapas de Incerteza – Exemplo 1</vt:lpstr>
      <vt:lpstr>Mapas de Incerteza – Exemplo 1</vt:lpstr>
      <vt:lpstr>Mapas de Incerteza – Exemplo 1</vt:lpstr>
      <vt:lpstr>Mapas de Incerteza – Exemplo 2</vt:lpstr>
      <vt:lpstr>Mapas de Incerteza – Exemplo 1 e 2</vt:lpstr>
      <vt:lpstr>Tamanho e Estratégia Amostral</vt:lpstr>
      <vt:lpstr>Qual impacto do tamanho e estratégia amostral na avaliação do classificador?</vt:lpstr>
      <vt:lpstr>Vamos Simular?</vt:lpstr>
      <vt:lpstr>Experimentos</vt:lpstr>
      <vt:lpstr>Valores de Referência </vt:lpstr>
      <vt:lpstr>Erros do Usuário</vt:lpstr>
      <vt:lpstr>Erros do Usuário</vt:lpstr>
      <vt:lpstr>Erros do Usuário</vt:lpstr>
      <vt:lpstr>Erros do Usuário</vt:lpstr>
      <vt:lpstr>Erros do Usuário</vt:lpstr>
      <vt:lpstr>Erros do Produtor</vt:lpstr>
      <vt:lpstr>Erros do Produtor</vt:lpstr>
      <vt:lpstr>Erros do Produtor</vt:lpstr>
      <vt:lpstr>Erros do Produtor</vt:lpstr>
      <vt:lpstr>Exatidão Global</vt:lpstr>
      <vt:lpstr>Exatidão Global</vt:lpstr>
      <vt:lpstr>Exatidão Global</vt:lpstr>
      <vt:lpstr>Exatidão Global</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Avaliação de Classificação</dc:title>
  <dc:creator>Camilo Daleles Rennó, DPI/INPE</dc:creator>
  <cp:lastModifiedBy>Camilo Daleles Rennó</cp:lastModifiedBy>
  <cp:revision>987</cp:revision>
  <dcterms:created xsi:type="dcterms:W3CDTF">2003-03-18T00:57:51Z</dcterms:created>
  <dcterms:modified xsi:type="dcterms:W3CDTF">2025-06-09T13:16:27Z</dcterms:modified>
</cp:coreProperties>
</file>