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80" r:id="rId2"/>
    <p:sldId id="407" r:id="rId3"/>
    <p:sldId id="394" r:id="rId4"/>
    <p:sldId id="399" r:id="rId5"/>
    <p:sldId id="434" r:id="rId6"/>
    <p:sldId id="435" r:id="rId7"/>
    <p:sldId id="403" r:id="rId8"/>
    <p:sldId id="408" r:id="rId9"/>
    <p:sldId id="422" r:id="rId10"/>
    <p:sldId id="423" r:id="rId11"/>
    <p:sldId id="424" r:id="rId12"/>
    <p:sldId id="436" r:id="rId13"/>
    <p:sldId id="439" r:id="rId14"/>
    <p:sldId id="440" r:id="rId15"/>
    <p:sldId id="437" r:id="rId16"/>
    <p:sldId id="419" r:id="rId17"/>
    <p:sldId id="417" r:id="rId18"/>
    <p:sldId id="382" r:id="rId19"/>
    <p:sldId id="383" r:id="rId20"/>
    <p:sldId id="384" r:id="rId21"/>
    <p:sldId id="426" r:id="rId22"/>
    <p:sldId id="425" r:id="rId23"/>
    <p:sldId id="385" r:id="rId24"/>
    <p:sldId id="433" r:id="rId25"/>
    <p:sldId id="390" r:id="rId26"/>
    <p:sldId id="391" r:id="rId27"/>
    <p:sldId id="429" r:id="rId28"/>
    <p:sldId id="427" r:id="rId29"/>
    <p:sldId id="395" r:id="rId30"/>
    <p:sldId id="396" r:id="rId31"/>
    <p:sldId id="431" r:id="rId32"/>
    <p:sldId id="430" r:id="rId33"/>
    <p:sldId id="413" r:id="rId34"/>
    <p:sldId id="432" r:id="rId35"/>
    <p:sldId id="420" r:id="rId3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AEAEA"/>
    <a:srgbClr val="000000"/>
    <a:srgbClr val="DDDDDD"/>
    <a:srgbClr val="C0C0C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E32D4C-3F49-4DB9-9D3C-BB214F759656}" v="1" dt="2025-06-24T19:07:35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3606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o Daleles Rennó" userId="eac9aab033b2f962" providerId="LiveId" clId="{DFF46EA7-1CBD-48E8-854F-FA4D69FC1584}"/>
    <pc:docChg chg="undo custSel modSld">
      <pc:chgData name="Camilo Daleles Rennó" userId="eac9aab033b2f962" providerId="LiveId" clId="{DFF46EA7-1CBD-48E8-854F-FA4D69FC1584}" dt="2025-05-19T15:54:08.820" v="95" actId="6549"/>
      <pc:docMkLst>
        <pc:docMk/>
      </pc:docMkLst>
      <pc:sldChg chg="addSp delSp modSp mod">
        <pc:chgData name="Camilo Daleles Rennó" userId="eac9aab033b2f962" providerId="LiveId" clId="{DFF46EA7-1CBD-48E8-854F-FA4D69FC1584}" dt="2025-05-19T15:48:03.866" v="3"/>
        <pc:sldMkLst>
          <pc:docMk/>
          <pc:sldMk cId="0" sldId="380"/>
        </pc:sldMkLst>
        <pc:spChg chg="add mod">
          <ac:chgData name="Camilo Daleles Rennó" userId="eac9aab033b2f962" providerId="LiveId" clId="{DFF46EA7-1CBD-48E8-854F-FA4D69FC1584}" dt="2025-05-19T15:48:03.866" v="3"/>
          <ac:spMkLst>
            <pc:docMk/>
            <pc:sldMk cId="0" sldId="380"/>
            <ac:spMk id="2" creationId="{C549E47A-5CD4-1816-7834-9F7A2BD082BA}"/>
          </ac:spMkLst>
        </pc:spChg>
        <pc:spChg chg="mod">
          <ac:chgData name="Camilo Daleles Rennó" userId="eac9aab033b2f962" providerId="LiveId" clId="{DFF46EA7-1CBD-48E8-854F-FA4D69FC1584}" dt="2025-05-07T16:20:16.991" v="1" actId="20577"/>
          <ac:spMkLst>
            <pc:docMk/>
            <pc:sldMk cId="0" sldId="380"/>
            <ac:spMk id="3074" creationId="{00000000-0000-0000-0000-000000000000}"/>
          </ac:spMkLst>
        </pc:spChg>
      </pc:sldChg>
      <pc:sldChg chg="modSp mod">
        <pc:chgData name="Camilo Daleles Rennó" userId="eac9aab033b2f962" providerId="LiveId" clId="{DFF46EA7-1CBD-48E8-854F-FA4D69FC1584}" dt="2025-05-19T15:49:16.773" v="12" actId="20577"/>
        <pc:sldMkLst>
          <pc:docMk/>
          <pc:sldMk cId="0" sldId="382"/>
        </pc:sldMkLst>
        <pc:spChg chg="mod">
          <ac:chgData name="Camilo Daleles Rennó" userId="eac9aab033b2f962" providerId="LiveId" clId="{DFF46EA7-1CBD-48E8-854F-FA4D69FC1584}" dt="2025-05-19T15:49:16.773" v="12" actId="20577"/>
          <ac:spMkLst>
            <pc:docMk/>
            <pc:sldMk cId="0" sldId="382"/>
            <ac:spMk id="6157" creationId="{00000000-0000-0000-0000-000000000000}"/>
          </ac:spMkLst>
        </pc:spChg>
      </pc:sldChg>
      <pc:sldChg chg="addSp delSp modSp mod">
        <pc:chgData name="Camilo Daleles Rennó" userId="eac9aab033b2f962" providerId="LiveId" clId="{DFF46EA7-1CBD-48E8-854F-FA4D69FC1584}" dt="2025-05-19T15:50:45.119" v="35" actId="478"/>
        <pc:sldMkLst>
          <pc:docMk/>
          <pc:sldMk cId="0" sldId="384"/>
        </pc:sldMkLst>
        <pc:spChg chg="mod topLvl">
          <ac:chgData name="Camilo Daleles Rennó" userId="eac9aab033b2f962" providerId="LiveId" clId="{DFF46EA7-1CBD-48E8-854F-FA4D69FC1584}" dt="2025-05-19T15:50:45.119" v="35" actId="478"/>
          <ac:spMkLst>
            <pc:docMk/>
            <pc:sldMk cId="0" sldId="384"/>
            <ac:spMk id="8226" creationId="{00000000-0000-0000-0000-000000000000}"/>
          </ac:spMkLst>
        </pc:spChg>
      </pc:sldChg>
      <pc:sldChg chg="delSp modSp mod delAnim modAnim">
        <pc:chgData name="Camilo Daleles Rennó" userId="eac9aab033b2f962" providerId="LiveId" clId="{DFF46EA7-1CBD-48E8-854F-FA4D69FC1584}" dt="2025-05-19T15:51:47.100" v="60"/>
        <pc:sldMkLst>
          <pc:docMk/>
          <pc:sldMk cId="0" sldId="385"/>
        </pc:sldMkLst>
        <pc:spChg chg="mod topLvl">
          <ac:chgData name="Camilo Daleles Rennó" userId="eac9aab033b2f962" providerId="LiveId" clId="{DFF46EA7-1CBD-48E8-854F-FA4D69FC1584}" dt="2025-05-19T15:51:32.649" v="49" actId="6549"/>
          <ac:spMkLst>
            <pc:docMk/>
            <pc:sldMk cId="0" sldId="385"/>
            <ac:spMk id="9232" creationId="{00000000-0000-0000-0000-000000000000}"/>
          </ac:spMkLst>
        </pc:spChg>
      </pc:sldChg>
      <pc:sldChg chg="delSp modSp mod">
        <pc:chgData name="Camilo Daleles Rennó" userId="eac9aab033b2f962" providerId="LiveId" clId="{DFF46EA7-1CBD-48E8-854F-FA4D69FC1584}" dt="2025-05-19T15:54:08.820" v="95" actId="6549"/>
        <pc:sldMkLst>
          <pc:docMk/>
          <pc:sldMk cId="0" sldId="396"/>
        </pc:sldMkLst>
        <pc:spChg chg="mod topLvl">
          <ac:chgData name="Camilo Daleles Rennó" userId="eac9aab033b2f962" providerId="LiveId" clId="{DFF46EA7-1CBD-48E8-854F-FA4D69FC1584}" dt="2025-05-19T15:54:08.820" v="95" actId="6549"/>
          <ac:spMkLst>
            <pc:docMk/>
            <pc:sldMk cId="0" sldId="396"/>
            <ac:spMk id="24608" creationId="{00000000-0000-0000-0000-000000000000}"/>
          </ac:spMkLst>
        </pc:spChg>
      </pc:sldChg>
      <pc:sldChg chg="delSp modSp mod delAnim modAnim">
        <pc:chgData name="Camilo Daleles Rennó" userId="eac9aab033b2f962" providerId="LiveId" clId="{DFF46EA7-1CBD-48E8-854F-FA4D69FC1584}" dt="2025-05-19T15:48:52.474" v="11"/>
        <pc:sldMkLst>
          <pc:docMk/>
          <pc:sldMk cId="0" sldId="419"/>
        </pc:sldMkLst>
        <pc:spChg chg="mod topLvl">
          <ac:chgData name="Camilo Daleles Rennó" userId="eac9aab033b2f962" providerId="LiveId" clId="{DFF46EA7-1CBD-48E8-854F-FA4D69FC1584}" dt="2025-05-19T15:48:42.816" v="8" actId="20577"/>
          <ac:spMkLst>
            <pc:docMk/>
            <pc:sldMk cId="0" sldId="419"/>
            <ac:spMk id="4112" creationId="{00000000-0000-0000-0000-000000000000}"/>
          </ac:spMkLst>
        </pc:spChg>
      </pc:sldChg>
      <pc:sldChg chg="delSp modSp mod">
        <pc:chgData name="Camilo Daleles Rennó" userId="eac9aab033b2f962" providerId="LiveId" clId="{DFF46EA7-1CBD-48E8-854F-FA4D69FC1584}" dt="2025-05-19T15:51:11.489" v="37"/>
        <pc:sldMkLst>
          <pc:docMk/>
          <pc:sldMk cId="4086697480" sldId="425"/>
        </pc:sldMkLst>
        <pc:spChg chg="mod topLvl">
          <ac:chgData name="Camilo Daleles Rennó" userId="eac9aab033b2f962" providerId="LiveId" clId="{DFF46EA7-1CBD-48E8-854F-FA4D69FC1584}" dt="2025-05-19T15:51:11.489" v="37"/>
          <ac:spMkLst>
            <pc:docMk/>
            <pc:sldMk cId="4086697480" sldId="425"/>
            <ac:spMk id="8226" creationId="{00000000-0000-0000-0000-000000000000}"/>
          </ac:spMkLst>
        </pc:spChg>
      </pc:sldChg>
      <pc:sldChg chg="modSp">
        <pc:chgData name="Camilo Daleles Rennó" userId="eac9aab033b2f962" providerId="LiveId" clId="{DFF46EA7-1CBD-48E8-854F-FA4D69FC1584}" dt="2025-05-19T15:53:32.377" v="80" actId="14100"/>
        <pc:sldMkLst>
          <pc:docMk/>
          <pc:sldMk cId="1033035566" sldId="433"/>
        </pc:sldMkLst>
        <pc:spChg chg="mod">
          <ac:chgData name="Camilo Daleles Rennó" userId="eac9aab033b2f962" providerId="LiveId" clId="{DFF46EA7-1CBD-48E8-854F-FA4D69FC1584}" dt="2025-05-19T15:53:15.137" v="78" actId="14100"/>
          <ac:spMkLst>
            <pc:docMk/>
            <pc:sldMk cId="1033035566" sldId="433"/>
            <ac:spMk id="115745" creationId="{00000000-0000-0000-0000-000000000000}"/>
          </ac:spMkLst>
        </pc:spChg>
        <pc:spChg chg="mod">
          <ac:chgData name="Camilo Daleles Rennó" userId="eac9aab033b2f962" providerId="LiveId" clId="{DFF46EA7-1CBD-48E8-854F-FA4D69FC1584}" dt="2025-05-19T15:53:32.377" v="80" actId="14100"/>
          <ac:spMkLst>
            <pc:docMk/>
            <pc:sldMk cId="1033035566" sldId="433"/>
            <ac:spMk id="115746" creationId="{00000000-0000-0000-0000-000000000000}"/>
          </ac:spMkLst>
        </pc:spChg>
      </pc:sldChg>
    </pc:docChg>
  </pc:docChgLst>
  <pc:docChgLst>
    <pc:chgData name="Camilo Daleles Rennó" userId="eac9aab033b2f962" providerId="LiveId" clId="{B2B89DF4-BE69-4BF0-B50C-3BE310492B50}"/>
    <pc:docChg chg="modSld">
      <pc:chgData name="Camilo Daleles Rennó" userId="eac9aab033b2f962" providerId="LiveId" clId="{B2B89DF4-BE69-4BF0-B50C-3BE310492B50}" dt="2025-06-09T13:10:39.266" v="11" actId="20577"/>
      <pc:docMkLst>
        <pc:docMk/>
      </pc:docMkLst>
      <pc:sldChg chg="modSp mod">
        <pc:chgData name="Camilo Daleles Rennó" userId="eac9aab033b2f962" providerId="LiveId" clId="{B2B89DF4-BE69-4BF0-B50C-3BE310492B50}" dt="2025-06-09T13:10:39.266" v="11" actId="20577"/>
        <pc:sldMkLst>
          <pc:docMk/>
          <pc:sldMk cId="0" sldId="380"/>
        </pc:sldMkLst>
        <pc:spChg chg="mod">
          <ac:chgData name="Camilo Daleles Rennó" userId="eac9aab033b2f962" providerId="LiveId" clId="{B2B89DF4-BE69-4BF0-B50C-3BE310492B50}" dt="2025-06-09T13:10:39.266" v="11" actId="20577"/>
          <ac:spMkLst>
            <pc:docMk/>
            <pc:sldMk cId="0" sldId="380"/>
            <ac:spMk id="3074" creationId="{00000000-0000-0000-0000-000000000000}"/>
          </ac:spMkLst>
        </pc:spChg>
      </pc:sldChg>
    </pc:docChg>
  </pc:docChgLst>
  <pc:docChgLst>
    <pc:chgData name="Camilo Daleles Rennó" userId="eac9aab033b2f962" providerId="LiveId" clId="{F6E32D4C-3F49-4DB9-9D3C-BB214F759656}"/>
    <pc:docChg chg="addSld modSld">
      <pc:chgData name="Camilo Daleles Rennó" userId="eac9aab033b2f962" providerId="LiveId" clId="{F6E32D4C-3F49-4DB9-9D3C-BB214F759656}" dt="2025-06-24T19:07:35.825" v="0"/>
      <pc:docMkLst>
        <pc:docMk/>
      </pc:docMkLst>
      <pc:sldChg chg="add">
        <pc:chgData name="Camilo Daleles Rennó" userId="eac9aab033b2f962" providerId="LiveId" clId="{F6E32D4C-3F49-4DB9-9D3C-BB214F759656}" dt="2025-06-24T19:07:35.825" v="0"/>
        <pc:sldMkLst>
          <pc:docMk/>
          <pc:sldMk cId="1506103835" sldId="394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561153629" sldId="399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3718011653" sldId="403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4086907291" sldId="407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2864352269" sldId="408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2419235829" sldId="422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3853058803" sldId="423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1393414214" sldId="424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3435718273" sldId="434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1822875073" sldId="435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3404136130" sldId="436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598364592" sldId="437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855985417" sldId="439"/>
        </pc:sldMkLst>
      </pc:sldChg>
      <pc:sldChg chg="add">
        <pc:chgData name="Camilo Daleles Rennó" userId="eac9aab033b2f962" providerId="LiveId" clId="{F6E32D4C-3F49-4DB9-9D3C-BB214F759656}" dt="2025-06-24T19:07:35.825" v="0"/>
        <pc:sldMkLst>
          <pc:docMk/>
          <pc:sldMk cId="2834913824" sldId="44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0B60298C-4596-4721-8F4E-09CD20BFD729}" type="datetimeFigureOut">
              <a:rPr lang="pt-BR" smtClean="0"/>
              <a:pPr>
                <a:defRPr/>
              </a:pPr>
              <a:t>24/06/2025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E64FCE6B-093D-46DB-A494-46072AB3A605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2286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B76C-BF2B-423A-9B42-CCB56C85B5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84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40038-A29A-4474-BE2B-B60CA30437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374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3B546-DD68-407A-8294-C0FBA9181E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87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53288" y="6421438"/>
            <a:ext cx="1905000" cy="457200"/>
          </a:xfrm>
        </p:spPr>
        <p:txBody>
          <a:bodyPr anchor="b"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80EED40C-8B4E-4C00-B8CB-4937C31D084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299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A8440-2EA2-4F2C-8CFB-47FDF5FDFF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2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A9421-FE76-4AC5-8A7E-0E1083427A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52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A8F59-6EC6-4010-B865-86BC4E4DE8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5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38060-A968-420A-8B39-8F2F11C8DE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8937F-466D-4295-A218-B90DA703D7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37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2AAF1-AACE-43BA-9B7D-FFE0BD5929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60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ECBF6-0F4D-40B8-805C-8DFD1C08E7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23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/>
              <a:t>Clique para editar os estilos do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37BF9DD-2BC7-4427-9774-DA4A387360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 dirty="0">
              <a:latin typeface="Tahoma" panose="020B0604030504040204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80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anose="020B060403050404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drenno.github.io/Estatistica/" TargetMode="External"/><Relationship Id="rId2" Type="http://schemas.openxmlformats.org/officeDocument/2006/relationships/hyperlink" Target="http://urlib.net/8JMKD2USNRW34T/4D6DMD2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62.wmf"/><Relationship Id="rId3" Type="http://schemas.openxmlformats.org/officeDocument/2006/relationships/image" Target="../media/image53.wmf"/><Relationship Id="rId7" Type="http://schemas.openxmlformats.org/officeDocument/2006/relationships/image" Target="../media/image59.wmf"/><Relationship Id="rId12" Type="http://schemas.openxmlformats.org/officeDocument/2006/relationships/oleObject" Target="../embeddings/oleObject76.bin"/><Relationship Id="rId2" Type="http://schemas.openxmlformats.org/officeDocument/2006/relationships/oleObject" Target="../embeddings/oleObject7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61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6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65.wmf"/><Relationship Id="rId3" Type="http://schemas.openxmlformats.org/officeDocument/2006/relationships/image" Target="../media/image53.wmf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82.bin"/><Relationship Id="rId2" Type="http://schemas.openxmlformats.org/officeDocument/2006/relationships/oleObject" Target="../embeddings/oleObject7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64.wmf"/><Relationship Id="rId5" Type="http://schemas.openxmlformats.org/officeDocument/2006/relationships/image" Target="../media/image63.wmf"/><Relationship Id="rId15" Type="http://schemas.openxmlformats.org/officeDocument/2006/relationships/image" Target="../media/image52.wmf"/><Relationship Id="rId10" Type="http://schemas.openxmlformats.org/officeDocument/2006/relationships/oleObject" Target="../embeddings/oleObject81.bin"/><Relationship Id="rId4" Type="http://schemas.openxmlformats.org/officeDocument/2006/relationships/oleObject" Target="../embeddings/oleObject78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83.bin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1.wmf"/><Relationship Id="rId18" Type="http://schemas.openxmlformats.org/officeDocument/2006/relationships/oleObject" Target="../embeddings/oleObject92.bin"/><Relationship Id="rId26" Type="http://schemas.openxmlformats.org/officeDocument/2006/relationships/oleObject" Target="../embeddings/oleObject96.bin"/><Relationship Id="rId3" Type="http://schemas.openxmlformats.org/officeDocument/2006/relationships/image" Target="../media/image66.wmf"/><Relationship Id="rId21" Type="http://schemas.openxmlformats.org/officeDocument/2006/relationships/image" Target="../media/image45.wmf"/><Relationship Id="rId34" Type="http://schemas.openxmlformats.org/officeDocument/2006/relationships/oleObject" Target="../embeddings/oleObject100.bin"/><Relationship Id="rId7" Type="http://schemas.openxmlformats.org/officeDocument/2006/relationships/image" Target="../media/image68.wmf"/><Relationship Id="rId12" Type="http://schemas.openxmlformats.org/officeDocument/2006/relationships/oleObject" Target="../embeddings/oleObject89.bin"/><Relationship Id="rId17" Type="http://schemas.openxmlformats.org/officeDocument/2006/relationships/image" Target="../media/image43.wmf"/><Relationship Id="rId25" Type="http://schemas.openxmlformats.org/officeDocument/2006/relationships/image" Target="../media/image50.wmf"/><Relationship Id="rId33" Type="http://schemas.openxmlformats.org/officeDocument/2006/relationships/image" Target="../media/image75.wmf"/><Relationship Id="rId2" Type="http://schemas.openxmlformats.org/officeDocument/2006/relationships/oleObject" Target="../embeddings/oleObject84.bin"/><Relationship Id="rId16" Type="http://schemas.openxmlformats.org/officeDocument/2006/relationships/oleObject" Target="../embeddings/oleObject91.bin"/><Relationship Id="rId20" Type="http://schemas.openxmlformats.org/officeDocument/2006/relationships/oleObject" Target="../embeddings/oleObject93.bin"/><Relationship Id="rId29" Type="http://schemas.openxmlformats.org/officeDocument/2006/relationships/image" Target="../media/image73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70.wmf"/><Relationship Id="rId24" Type="http://schemas.openxmlformats.org/officeDocument/2006/relationships/oleObject" Target="../embeddings/oleObject95.bin"/><Relationship Id="rId32" Type="http://schemas.openxmlformats.org/officeDocument/2006/relationships/oleObject" Target="../embeddings/oleObject99.bin"/><Relationship Id="rId5" Type="http://schemas.openxmlformats.org/officeDocument/2006/relationships/image" Target="../media/image67.wmf"/><Relationship Id="rId15" Type="http://schemas.openxmlformats.org/officeDocument/2006/relationships/image" Target="../media/image72.wmf"/><Relationship Id="rId23" Type="http://schemas.openxmlformats.org/officeDocument/2006/relationships/image" Target="../media/image55.wmf"/><Relationship Id="rId28" Type="http://schemas.openxmlformats.org/officeDocument/2006/relationships/oleObject" Target="../embeddings/oleObject97.bin"/><Relationship Id="rId36" Type="http://schemas.openxmlformats.org/officeDocument/2006/relationships/image" Target="../media/image201.png"/><Relationship Id="rId10" Type="http://schemas.openxmlformats.org/officeDocument/2006/relationships/oleObject" Target="../embeddings/oleObject88.bin"/><Relationship Id="rId19" Type="http://schemas.openxmlformats.org/officeDocument/2006/relationships/image" Target="../media/image44.wmf"/><Relationship Id="rId31" Type="http://schemas.openxmlformats.org/officeDocument/2006/relationships/image" Target="../media/image74.wmf"/><Relationship Id="rId4" Type="http://schemas.openxmlformats.org/officeDocument/2006/relationships/oleObject" Target="../embeddings/oleObject85.bin"/><Relationship Id="rId9" Type="http://schemas.openxmlformats.org/officeDocument/2006/relationships/image" Target="../media/image69.wmf"/><Relationship Id="rId14" Type="http://schemas.openxmlformats.org/officeDocument/2006/relationships/oleObject" Target="../embeddings/oleObject90.bin"/><Relationship Id="rId22" Type="http://schemas.openxmlformats.org/officeDocument/2006/relationships/oleObject" Target="../embeddings/oleObject94.bin"/><Relationship Id="rId27" Type="http://schemas.openxmlformats.org/officeDocument/2006/relationships/image" Target="../media/image51.wmf"/><Relationship Id="rId30" Type="http://schemas.openxmlformats.org/officeDocument/2006/relationships/oleObject" Target="../embeddings/oleObject98.bin"/><Relationship Id="rId35" Type="http://schemas.openxmlformats.org/officeDocument/2006/relationships/image" Target="../media/image76.wmf"/><Relationship Id="rId8" Type="http://schemas.openxmlformats.org/officeDocument/2006/relationships/oleObject" Target="../embeddings/oleObject8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82.wmf"/><Relationship Id="rId3" Type="http://schemas.openxmlformats.org/officeDocument/2006/relationships/image" Target="../media/image77.wmf"/><Relationship Id="rId7" Type="http://schemas.openxmlformats.org/officeDocument/2006/relationships/image" Target="../media/image79.wmf"/><Relationship Id="rId12" Type="http://schemas.openxmlformats.org/officeDocument/2006/relationships/oleObject" Target="../embeddings/oleObject106.bin"/><Relationship Id="rId17" Type="http://schemas.openxmlformats.org/officeDocument/2006/relationships/image" Target="../media/image84.wmf"/><Relationship Id="rId2" Type="http://schemas.openxmlformats.org/officeDocument/2006/relationships/oleObject" Target="../embeddings/oleObject101.bin"/><Relationship Id="rId16" Type="http://schemas.openxmlformats.org/officeDocument/2006/relationships/oleObject" Target="../embeddings/oleObject10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3.bin"/><Relationship Id="rId11" Type="http://schemas.openxmlformats.org/officeDocument/2006/relationships/image" Target="../media/image81.wmf"/><Relationship Id="rId5" Type="http://schemas.openxmlformats.org/officeDocument/2006/relationships/image" Target="../media/image78.wmf"/><Relationship Id="rId15" Type="http://schemas.openxmlformats.org/officeDocument/2006/relationships/image" Target="../media/image83.wmf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80.wmf"/><Relationship Id="rId14" Type="http://schemas.openxmlformats.org/officeDocument/2006/relationships/oleObject" Target="../embeddings/oleObject10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image" Target="../media/image90.wmf"/><Relationship Id="rId18" Type="http://schemas.openxmlformats.org/officeDocument/2006/relationships/oleObject" Target="../embeddings/oleObject117.bin"/><Relationship Id="rId3" Type="http://schemas.openxmlformats.org/officeDocument/2006/relationships/image" Target="../media/image85.wmf"/><Relationship Id="rId21" Type="http://schemas.openxmlformats.org/officeDocument/2006/relationships/image" Target="../media/image94.wmf"/><Relationship Id="rId7" Type="http://schemas.openxmlformats.org/officeDocument/2006/relationships/image" Target="../media/image87.wmf"/><Relationship Id="rId12" Type="http://schemas.openxmlformats.org/officeDocument/2006/relationships/oleObject" Target="../embeddings/oleObject114.bin"/><Relationship Id="rId17" Type="http://schemas.openxmlformats.org/officeDocument/2006/relationships/image" Target="../media/image92.wmf"/><Relationship Id="rId2" Type="http://schemas.openxmlformats.org/officeDocument/2006/relationships/oleObject" Target="../embeddings/oleObject109.bin"/><Relationship Id="rId16" Type="http://schemas.openxmlformats.org/officeDocument/2006/relationships/oleObject" Target="../embeddings/oleObject116.bin"/><Relationship Id="rId20" Type="http://schemas.openxmlformats.org/officeDocument/2006/relationships/oleObject" Target="../embeddings/oleObject11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1.bin"/><Relationship Id="rId11" Type="http://schemas.openxmlformats.org/officeDocument/2006/relationships/image" Target="../media/image89.wmf"/><Relationship Id="rId5" Type="http://schemas.openxmlformats.org/officeDocument/2006/relationships/image" Target="../media/image86.wmf"/><Relationship Id="rId15" Type="http://schemas.openxmlformats.org/officeDocument/2006/relationships/image" Target="../media/image91.wmf"/><Relationship Id="rId23" Type="http://schemas.openxmlformats.org/officeDocument/2006/relationships/image" Target="../media/image95.wmf"/><Relationship Id="rId10" Type="http://schemas.openxmlformats.org/officeDocument/2006/relationships/oleObject" Target="../embeddings/oleObject113.bin"/><Relationship Id="rId19" Type="http://schemas.openxmlformats.org/officeDocument/2006/relationships/image" Target="../media/image93.wmf"/><Relationship Id="rId4" Type="http://schemas.openxmlformats.org/officeDocument/2006/relationships/oleObject" Target="../embeddings/oleObject110.bin"/><Relationship Id="rId9" Type="http://schemas.openxmlformats.org/officeDocument/2006/relationships/image" Target="../media/image88.wmf"/><Relationship Id="rId14" Type="http://schemas.openxmlformats.org/officeDocument/2006/relationships/oleObject" Target="../embeddings/oleObject115.bin"/><Relationship Id="rId22" Type="http://schemas.openxmlformats.org/officeDocument/2006/relationships/oleObject" Target="../embeddings/oleObject119.bin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1.wmf"/><Relationship Id="rId18" Type="http://schemas.openxmlformats.org/officeDocument/2006/relationships/oleObject" Target="../embeddings/oleObject128.bin"/><Relationship Id="rId26" Type="http://schemas.openxmlformats.org/officeDocument/2006/relationships/oleObject" Target="../embeddings/oleObject133.bin"/><Relationship Id="rId3" Type="http://schemas.openxmlformats.org/officeDocument/2006/relationships/image" Target="../media/image96.wmf"/><Relationship Id="rId21" Type="http://schemas.openxmlformats.org/officeDocument/2006/relationships/oleObject" Target="../embeddings/oleObject130.bin"/><Relationship Id="rId34" Type="http://schemas.openxmlformats.org/officeDocument/2006/relationships/image" Target="../media/image109.wmf"/><Relationship Id="rId7" Type="http://schemas.openxmlformats.org/officeDocument/2006/relationships/image" Target="../media/image98.wmf"/><Relationship Id="rId12" Type="http://schemas.openxmlformats.org/officeDocument/2006/relationships/oleObject" Target="../embeddings/oleObject125.bin"/><Relationship Id="rId17" Type="http://schemas.openxmlformats.org/officeDocument/2006/relationships/image" Target="../media/image103.wmf"/><Relationship Id="rId25" Type="http://schemas.openxmlformats.org/officeDocument/2006/relationships/image" Target="../media/image106.wmf"/><Relationship Id="rId33" Type="http://schemas.openxmlformats.org/officeDocument/2006/relationships/oleObject" Target="../embeddings/oleObject137.bin"/><Relationship Id="rId2" Type="http://schemas.openxmlformats.org/officeDocument/2006/relationships/oleObject" Target="../embeddings/oleObject120.bin"/><Relationship Id="rId16" Type="http://schemas.openxmlformats.org/officeDocument/2006/relationships/oleObject" Target="../embeddings/oleObject127.bin"/><Relationship Id="rId20" Type="http://schemas.openxmlformats.org/officeDocument/2006/relationships/image" Target="../media/image104.wmf"/><Relationship Id="rId29" Type="http://schemas.openxmlformats.org/officeDocument/2006/relationships/oleObject" Target="../embeddings/oleObject13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2.bin"/><Relationship Id="rId11" Type="http://schemas.openxmlformats.org/officeDocument/2006/relationships/image" Target="../media/image100.wmf"/><Relationship Id="rId24" Type="http://schemas.openxmlformats.org/officeDocument/2006/relationships/oleObject" Target="../embeddings/oleObject132.bin"/><Relationship Id="rId32" Type="http://schemas.openxmlformats.org/officeDocument/2006/relationships/image" Target="../media/image82.wmf"/><Relationship Id="rId5" Type="http://schemas.openxmlformats.org/officeDocument/2006/relationships/image" Target="../media/image97.wmf"/><Relationship Id="rId15" Type="http://schemas.openxmlformats.org/officeDocument/2006/relationships/image" Target="../media/image102.wmf"/><Relationship Id="rId23" Type="http://schemas.openxmlformats.org/officeDocument/2006/relationships/image" Target="../media/image105.wmf"/><Relationship Id="rId28" Type="http://schemas.openxmlformats.org/officeDocument/2006/relationships/image" Target="../media/image107.wmf"/><Relationship Id="rId10" Type="http://schemas.openxmlformats.org/officeDocument/2006/relationships/oleObject" Target="../embeddings/oleObject124.bin"/><Relationship Id="rId19" Type="http://schemas.openxmlformats.org/officeDocument/2006/relationships/oleObject" Target="../embeddings/oleObject129.bin"/><Relationship Id="rId31" Type="http://schemas.openxmlformats.org/officeDocument/2006/relationships/oleObject" Target="../embeddings/oleObject136.bin"/><Relationship Id="rId4" Type="http://schemas.openxmlformats.org/officeDocument/2006/relationships/oleObject" Target="../embeddings/oleObject121.bin"/><Relationship Id="rId9" Type="http://schemas.openxmlformats.org/officeDocument/2006/relationships/image" Target="../media/image99.wmf"/><Relationship Id="rId14" Type="http://schemas.openxmlformats.org/officeDocument/2006/relationships/oleObject" Target="../embeddings/oleObject126.bin"/><Relationship Id="rId22" Type="http://schemas.openxmlformats.org/officeDocument/2006/relationships/oleObject" Target="../embeddings/oleObject131.bin"/><Relationship Id="rId27" Type="http://schemas.openxmlformats.org/officeDocument/2006/relationships/oleObject" Target="../embeddings/oleObject134.bin"/><Relationship Id="rId30" Type="http://schemas.openxmlformats.org/officeDocument/2006/relationships/image" Target="../media/image108.wmf"/><Relationship Id="rId8" Type="http://schemas.openxmlformats.org/officeDocument/2006/relationships/oleObject" Target="../embeddings/oleObject1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3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wmf"/><Relationship Id="rId5" Type="http://schemas.openxmlformats.org/officeDocument/2006/relationships/oleObject" Target="../embeddings/oleObject139.bin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3.bin"/><Relationship Id="rId13" Type="http://schemas.openxmlformats.org/officeDocument/2006/relationships/image" Target="../media/image3.wmf"/><Relationship Id="rId3" Type="http://schemas.openxmlformats.org/officeDocument/2006/relationships/image" Target="../media/image6.wmf"/><Relationship Id="rId7" Type="http://schemas.openxmlformats.org/officeDocument/2006/relationships/image" Target="../media/image112.wmf"/><Relationship Id="rId12" Type="http://schemas.openxmlformats.org/officeDocument/2006/relationships/oleObject" Target="../embeddings/oleObject145.bin"/><Relationship Id="rId17" Type="http://schemas.openxmlformats.org/officeDocument/2006/relationships/image" Target="../media/image1.wmf"/><Relationship Id="rId2" Type="http://schemas.openxmlformats.org/officeDocument/2006/relationships/oleObject" Target="../embeddings/oleObject140.bin"/><Relationship Id="rId16" Type="http://schemas.openxmlformats.org/officeDocument/2006/relationships/oleObject" Target="../embeddings/oleObject13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2.bin"/><Relationship Id="rId11" Type="http://schemas.openxmlformats.org/officeDocument/2006/relationships/image" Target="../media/image9.wmf"/><Relationship Id="rId5" Type="http://schemas.openxmlformats.org/officeDocument/2006/relationships/image" Target="../media/image111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41.bin"/><Relationship Id="rId9" Type="http://schemas.openxmlformats.org/officeDocument/2006/relationships/image" Target="../media/image2.wmf"/><Relationship Id="rId14" Type="http://schemas.openxmlformats.org/officeDocument/2006/relationships/oleObject" Target="../embeddings/oleObject14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0.bin"/><Relationship Id="rId3" Type="http://schemas.openxmlformats.org/officeDocument/2006/relationships/oleObject" Target="../embeddings/oleObject147.bin"/><Relationship Id="rId7" Type="http://schemas.openxmlformats.org/officeDocument/2006/relationships/oleObject" Target="../embeddings/oleObject149.bin"/><Relationship Id="rId2" Type="http://schemas.openxmlformats.org/officeDocument/2006/relationships/image" Target="../media/image11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wmf"/><Relationship Id="rId11" Type="http://schemas.openxmlformats.org/officeDocument/2006/relationships/image" Target="../media/image3.wmf"/><Relationship Id="rId5" Type="http://schemas.openxmlformats.org/officeDocument/2006/relationships/oleObject" Target="../embeddings/oleObject148.bin"/><Relationship Id="rId10" Type="http://schemas.openxmlformats.org/officeDocument/2006/relationships/oleObject" Target="../embeddings/oleObject151.bin"/><Relationship Id="rId4" Type="http://schemas.openxmlformats.org/officeDocument/2006/relationships/image" Target="../media/image42.wmf"/><Relationship Id="rId9" Type="http://schemas.openxmlformats.org/officeDocument/2006/relationships/image" Target="../media/image11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13" Type="http://schemas.openxmlformats.org/officeDocument/2006/relationships/image" Target="../media/image118.wmf"/><Relationship Id="rId18" Type="http://schemas.openxmlformats.org/officeDocument/2006/relationships/oleObject" Target="../embeddings/oleObject160.bin"/><Relationship Id="rId26" Type="http://schemas.openxmlformats.org/officeDocument/2006/relationships/oleObject" Target="../embeddings/oleObject164.bin"/><Relationship Id="rId3" Type="http://schemas.openxmlformats.org/officeDocument/2006/relationships/image" Target="../media/image3.wmf"/><Relationship Id="rId21" Type="http://schemas.openxmlformats.org/officeDocument/2006/relationships/image" Target="../media/image122.wmf"/><Relationship Id="rId7" Type="http://schemas.openxmlformats.org/officeDocument/2006/relationships/oleObject" Target="../embeddings/oleObject154.bin"/><Relationship Id="rId12" Type="http://schemas.openxmlformats.org/officeDocument/2006/relationships/oleObject" Target="../embeddings/oleObject157.bin"/><Relationship Id="rId17" Type="http://schemas.openxmlformats.org/officeDocument/2006/relationships/image" Target="../media/image120.wmf"/><Relationship Id="rId25" Type="http://schemas.openxmlformats.org/officeDocument/2006/relationships/image" Target="../media/image124.wmf"/><Relationship Id="rId2" Type="http://schemas.openxmlformats.org/officeDocument/2006/relationships/oleObject" Target="../embeddings/oleObject152.bin"/><Relationship Id="rId16" Type="http://schemas.openxmlformats.org/officeDocument/2006/relationships/oleObject" Target="../embeddings/oleObject159.bin"/><Relationship Id="rId20" Type="http://schemas.openxmlformats.org/officeDocument/2006/relationships/oleObject" Target="../embeddings/oleObject16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wmf"/><Relationship Id="rId11" Type="http://schemas.openxmlformats.org/officeDocument/2006/relationships/image" Target="../media/image117.wmf"/><Relationship Id="rId24" Type="http://schemas.openxmlformats.org/officeDocument/2006/relationships/oleObject" Target="../embeddings/oleObject163.bin"/><Relationship Id="rId5" Type="http://schemas.openxmlformats.org/officeDocument/2006/relationships/oleObject" Target="../embeddings/oleObject153.bin"/><Relationship Id="rId15" Type="http://schemas.openxmlformats.org/officeDocument/2006/relationships/image" Target="../media/image119.wmf"/><Relationship Id="rId23" Type="http://schemas.openxmlformats.org/officeDocument/2006/relationships/image" Target="../media/image123.wmf"/><Relationship Id="rId10" Type="http://schemas.openxmlformats.org/officeDocument/2006/relationships/oleObject" Target="../embeddings/oleObject156.bin"/><Relationship Id="rId19" Type="http://schemas.openxmlformats.org/officeDocument/2006/relationships/image" Target="../media/image121.wmf"/><Relationship Id="rId4" Type="http://schemas.openxmlformats.org/officeDocument/2006/relationships/image" Target="../media/image113.wmf"/><Relationship Id="rId9" Type="http://schemas.openxmlformats.org/officeDocument/2006/relationships/oleObject" Target="../embeddings/oleObject155.bin"/><Relationship Id="rId14" Type="http://schemas.openxmlformats.org/officeDocument/2006/relationships/oleObject" Target="../embeddings/oleObject158.bin"/><Relationship Id="rId22" Type="http://schemas.openxmlformats.org/officeDocument/2006/relationships/oleObject" Target="../embeddings/oleObject162.bin"/><Relationship Id="rId27" Type="http://schemas.openxmlformats.org/officeDocument/2006/relationships/image" Target="../media/image11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5.bin"/><Relationship Id="rId7" Type="http://schemas.openxmlformats.org/officeDocument/2006/relationships/image" Target="../media/image42.w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6.bin"/><Relationship Id="rId5" Type="http://schemas.openxmlformats.org/officeDocument/2006/relationships/image" Target="../media/image113.wmf"/><Relationship Id="rId4" Type="http://schemas.openxmlformats.org/officeDocument/2006/relationships/image" Target="../media/image12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7" Type="http://schemas.openxmlformats.org/officeDocument/2006/relationships/image" Target="../media/image128.wmf"/><Relationship Id="rId2" Type="http://schemas.openxmlformats.org/officeDocument/2006/relationships/image" Target="../media/image126.e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8.bin"/><Relationship Id="rId5" Type="http://schemas.openxmlformats.org/officeDocument/2006/relationships/image" Target="../media/image127.wmf"/><Relationship Id="rId4" Type="http://schemas.openxmlformats.org/officeDocument/2006/relationships/oleObject" Target="../embeddings/oleObject16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9.bin"/><Relationship Id="rId13" Type="http://schemas.openxmlformats.org/officeDocument/2006/relationships/image" Target="../media/image131.wmf"/><Relationship Id="rId3" Type="http://schemas.openxmlformats.org/officeDocument/2006/relationships/oleObject" Target="../embeddings/oleObject165.bin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171.bin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6.bin"/><Relationship Id="rId11" Type="http://schemas.openxmlformats.org/officeDocument/2006/relationships/image" Target="../media/image130.wmf"/><Relationship Id="rId5" Type="http://schemas.openxmlformats.org/officeDocument/2006/relationships/image" Target="../media/image113.wmf"/><Relationship Id="rId10" Type="http://schemas.openxmlformats.org/officeDocument/2006/relationships/oleObject" Target="../embeddings/oleObject170.bin"/><Relationship Id="rId4" Type="http://schemas.openxmlformats.org/officeDocument/2006/relationships/image" Target="../media/image125.wmf"/><Relationship Id="rId9" Type="http://schemas.openxmlformats.org/officeDocument/2006/relationships/image" Target="../media/image12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wmf"/><Relationship Id="rId3" Type="http://schemas.openxmlformats.org/officeDocument/2006/relationships/image" Target="../media/image125.wmf"/><Relationship Id="rId7" Type="http://schemas.openxmlformats.org/officeDocument/2006/relationships/oleObject" Target="../embeddings/oleObject173.bin"/><Relationship Id="rId2" Type="http://schemas.openxmlformats.org/officeDocument/2006/relationships/oleObject" Target="../embeddings/oleObject16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wmf"/><Relationship Id="rId11" Type="http://schemas.openxmlformats.org/officeDocument/2006/relationships/image" Target="../media/image135.wmf"/><Relationship Id="rId5" Type="http://schemas.openxmlformats.org/officeDocument/2006/relationships/oleObject" Target="../embeddings/oleObject172.bin"/><Relationship Id="rId10" Type="http://schemas.openxmlformats.org/officeDocument/2006/relationships/oleObject" Target="../embeddings/oleObject174.bin"/><Relationship Id="rId4" Type="http://schemas.openxmlformats.org/officeDocument/2006/relationships/image" Target="../media/image32.png"/><Relationship Id="rId9" Type="http://schemas.openxmlformats.org/officeDocument/2006/relationships/image" Target="../media/image13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13" Type="http://schemas.openxmlformats.org/officeDocument/2006/relationships/image" Target="../media/image119.wmf"/><Relationship Id="rId18" Type="http://schemas.openxmlformats.org/officeDocument/2006/relationships/oleObject" Target="../embeddings/oleObject163.bin"/><Relationship Id="rId3" Type="http://schemas.openxmlformats.org/officeDocument/2006/relationships/oleObject" Target="../embeddings/oleObject175.bin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158.bin"/><Relationship Id="rId17" Type="http://schemas.openxmlformats.org/officeDocument/2006/relationships/image" Target="../media/image121.wmf"/><Relationship Id="rId2" Type="http://schemas.openxmlformats.org/officeDocument/2006/relationships/image" Target="../media/image37.png"/><Relationship Id="rId16" Type="http://schemas.openxmlformats.org/officeDocument/2006/relationships/oleObject" Target="../embeddings/oleObject16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3.bin"/><Relationship Id="rId11" Type="http://schemas.openxmlformats.org/officeDocument/2006/relationships/image" Target="../media/image118.wmf"/><Relationship Id="rId5" Type="http://schemas.openxmlformats.org/officeDocument/2006/relationships/image" Target="../media/image113.wmf"/><Relationship Id="rId15" Type="http://schemas.openxmlformats.org/officeDocument/2006/relationships/image" Target="../media/image120.wmf"/><Relationship Id="rId10" Type="http://schemas.openxmlformats.org/officeDocument/2006/relationships/oleObject" Target="../embeddings/oleObject157.bin"/><Relationship Id="rId19" Type="http://schemas.openxmlformats.org/officeDocument/2006/relationships/image" Target="../media/image124.wmf"/><Relationship Id="rId4" Type="http://schemas.openxmlformats.org/officeDocument/2006/relationships/image" Target="../media/image136.wmf"/><Relationship Id="rId9" Type="http://schemas.openxmlformats.org/officeDocument/2006/relationships/image" Target="../media/image117.wmf"/><Relationship Id="rId14" Type="http://schemas.openxmlformats.org/officeDocument/2006/relationships/oleObject" Target="../embeddings/oleObject159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9.bin"/><Relationship Id="rId13" Type="http://schemas.openxmlformats.org/officeDocument/2006/relationships/image" Target="../media/image140.wmf"/><Relationship Id="rId18" Type="http://schemas.openxmlformats.org/officeDocument/2006/relationships/oleObject" Target="../embeddings/oleObject184.bin"/><Relationship Id="rId3" Type="http://schemas.openxmlformats.org/officeDocument/2006/relationships/image" Target="../media/image118.wmf"/><Relationship Id="rId21" Type="http://schemas.openxmlformats.org/officeDocument/2006/relationships/image" Target="../media/image143.wmf"/><Relationship Id="rId7" Type="http://schemas.openxmlformats.org/officeDocument/2006/relationships/image" Target="../media/image137.wmf"/><Relationship Id="rId12" Type="http://schemas.openxmlformats.org/officeDocument/2006/relationships/oleObject" Target="../embeddings/oleObject181.bin"/><Relationship Id="rId17" Type="http://schemas.openxmlformats.org/officeDocument/2006/relationships/image" Target="../media/image141.wmf"/><Relationship Id="rId2" Type="http://schemas.openxmlformats.org/officeDocument/2006/relationships/oleObject" Target="../embeddings/oleObject176.bin"/><Relationship Id="rId16" Type="http://schemas.openxmlformats.org/officeDocument/2006/relationships/oleObject" Target="../embeddings/oleObject183.bin"/><Relationship Id="rId20" Type="http://schemas.openxmlformats.org/officeDocument/2006/relationships/oleObject" Target="../embeddings/oleObject18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78.bin"/><Relationship Id="rId11" Type="http://schemas.openxmlformats.org/officeDocument/2006/relationships/image" Target="../media/image139.wmf"/><Relationship Id="rId5" Type="http://schemas.openxmlformats.org/officeDocument/2006/relationships/image" Target="../media/image119.wmf"/><Relationship Id="rId15" Type="http://schemas.openxmlformats.org/officeDocument/2006/relationships/image" Target="../media/image120.wmf"/><Relationship Id="rId23" Type="http://schemas.openxmlformats.org/officeDocument/2006/relationships/image" Target="../media/image144.wmf"/><Relationship Id="rId10" Type="http://schemas.openxmlformats.org/officeDocument/2006/relationships/oleObject" Target="../embeddings/oleObject180.bin"/><Relationship Id="rId19" Type="http://schemas.openxmlformats.org/officeDocument/2006/relationships/image" Target="../media/image142.wmf"/><Relationship Id="rId4" Type="http://schemas.openxmlformats.org/officeDocument/2006/relationships/oleObject" Target="../embeddings/oleObject177.bin"/><Relationship Id="rId9" Type="http://schemas.openxmlformats.org/officeDocument/2006/relationships/image" Target="../media/image138.wmf"/><Relationship Id="rId14" Type="http://schemas.openxmlformats.org/officeDocument/2006/relationships/oleObject" Target="../embeddings/oleObject182.bin"/><Relationship Id="rId22" Type="http://schemas.openxmlformats.org/officeDocument/2006/relationships/oleObject" Target="../embeddings/oleObject18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7.wmf"/><Relationship Id="rId13" Type="http://schemas.openxmlformats.org/officeDocument/2006/relationships/oleObject" Target="../embeddings/oleObject193.bin"/><Relationship Id="rId3" Type="http://schemas.openxmlformats.org/officeDocument/2006/relationships/image" Target="../media/image145.wmf"/><Relationship Id="rId7" Type="http://schemas.openxmlformats.org/officeDocument/2006/relationships/oleObject" Target="../embeddings/oleObject190.bin"/><Relationship Id="rId12" Type="http://schemas.openxmlformats.org/officeDocument/2006/relationships/image" Target="../media/image149.wmf"/><Relationship Id="rId2" Type="http://schemas.openxmlformats.org/officeDocument/2006/relationships/oleObject" Target="../embeddings/oleObject18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9.bin"/><Relationship Id="rId11" Type="http://schemas.openxmlformats.org/officeDocument/2006/relationships/oleObject" Target="../embeddings/oleObject192.bin"/><Relationship Id="rId5" Type="http://schemas.openxmlformats.org/officeDocument/2006/relationships/image" Target="../media/image146.wmf"/><Relationship Id="rId10" Type="http://schemas.openxmlformats.org/officeDocument/2006/relationships/image" Target="../media/image148.wmf"/><Relationship Id="rId4" Type="http://schemas.openxmlformats.org/officeDocument/2006/relationships/oleObject" Target="../embeddings/oleObject188.bin"/><Relationship Id="rId9" Type="http://schemas.openxmlformats.org/officeDocument/2006/relationships/oleObject" Target="../embeddings/oleObject191.bin"/><Relationship Id="rId14" Type="http://schemas.openxmlformats.org/officeDocument/2006/relationships/image" Target="../media/image150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wmf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6.bin"/><Relationship Id="rId12" Type="http://schemas.microsoft.com/office/2007/relationships/hdphoto" Target="../media/hdphoto1.wdp"/><Relationship Id="rId2" Type="http://schemas.openxmlformats.org/officeDocument/2006/relationships/image" Target="../media/image15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3.wmf"/><Relationship Id="rId11" Type="http://schemas.openxmlformats.org/officeDocument/2006/relationships/image" Target="../media/image156.png"/><Relationship Id="rId5" Type="http://schemas.openxmlformats.org/officeDocument/2006/relationships/oleObject" Target="../embeddings/oleObject195.bin"/><Relationship Id="rId10" Type="http://schemas.openxmlformats.org/officeDocument/2006/relationships/image" Target="../media/image155.wmf"/><Relationship Id="rId4" Type="http://schemas.openxmlformats.org/officeDocument/2006/relationships/image" Target="../media/image152.wmf"/><Relationship Id="rId9" Type="http://schemas.openxmlformats.org/officeDocument/2006/relationships/oleObject" Target="../embeddings/oleObject197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8.bin"/><Relationship Id="rId13" Type="http://schemas.openxmlformats.org/officeDocument/2006/relationships/oleObject" Target="../embeddings/oleObject191.bin"/><Relationship Id="rId18" Type="http://schemas.openxmlformats.org/officeDocument/2006/relationships/image" Target="../media/image150.wmf"/><Relationship Id="rId3" Type="http://schemas.openxmlformats.org/officeDocument/2006/relationships/image" Target="../media/image145.wmf"/><Relationship Id="rId7" Type="http://schemas.openxmlformats.org/officeDocument/2006/relationships/image" Target="../media/image158.wmf"/><Relationship Id="rId12" Type="http://schemas.openxmlformats.org/officeDocument/2006/relationships/image" Target="../media/image147.wmf"/><Relationship Id="rId17" Type="http://schemas.openxmlformats.org/officeDocument/2006/relationships/oleObject" Target="../embeddings/oleObject193.bin"/><Relationship Id="rId2" Type="http://schemas.openxmlformats.org/officeDocument/2006/relationships/oleObject" Target="../embeddings/oleObject187.bin"/><Relationship Id="rId16" Type="http://schemas.openxmlformats.org/officeDocument/2006/relationships/image" Target="../media/image149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99.bin"/><Relationship Id="rId11" Type="http://schemas.openxmlformats.org/officeDocument/2006/relationships/oleObject" Target="../embeddings/oleObject190.bin"/><Relationship Id="rId5" Type="http://schemas.openxmlformats.org/officeDocument/2006/relationships/image" Target="../media/image157.wmf"/><Relationship Id="rId15" Type="http://schemas.openxmlformats.org/officeDocument/2006/relationships/oleObject" Target="../embeddings/oleObject192.bin"/><Relationship Id="rId10" Type="http://schemas.openxmlformats.org/officeDocument/2006/relationships/oleObject" Target="../embeddings/oleObject189.bin"/><Relationship Id="rId4" Type="http://schemas.openxmlformats.org/officeDocument/2006/relationships/oleObject" Target="../embeddings/oleObject198.bin"/><Relationship Id="rId9" Type="http://schemas.openxmlformats.org/officeDocument/2006/relationships/image" Target="../media/image146.wmf"/><Relationship Id="rId14" Type="http://schemas.openxmlformats.org/officeDocument/2006/relationships/image" Target="../media/image148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wmf"/><Relationship Id="rId13" Type="http://schemas.openxmlformats.org/officeDocument/2006/relationships/oleObject" Target="../embeddings/oleObject205.bin"/><Relationship Id="rId18" Type="http://schemas.openxmlformats.org/officeDocument/2006/relationships/image" Target="../media/image163.wmf"/><Relationship Id="rId3" Type="http://schemas.openxmlformats.org/officeDocument/2006/relationships/oleObject" Target="../embeddings/oleObject200.bin"/><Relationship Id="rId21" Type="http://schemas.openxmlformats.org/officeDocument/2006/relationships/oleObject" Target="../embeddings/oleObject209.bin"/><Relationship Id="rId7" Type="http://schemas.openxmlformats.org/officeDocument/2006/relationships/oleObject" Target="../embeddings/oleObject202.bin"/><Relationship Id="rId12" Type="http://schemas.openxmlformats.org/officeDocument/2006/relationships/image" Target="../media/image119.wmf"/><Relationship Id="rId17" Type="http://schemas.openxmlformats.org/officeDocument/2006/relationships/oleObject" Target="../embeddings/oleObject207.bin"/><Relationship Id="rId2" Type="http://schemas.openxmlformats.org/officeDocument/2006/relationships/image" Target="../media/image113.wmf"/><Relationship Id="rId16" Type="http://schemas.openxmlformats.org/officeDocument/2006/relationships/image" Target="../media/image162.wmf"/><Relationship Id="rId20" Type="http://schemas.openxmlformats.org/officeDocument/2006/relationships/image" Target="../media/image16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wmf"/><Relationship Id="rId11" Type="http://schemas.openxmlformats.org/officeDocument/2006/relationships/oleObject" Target="../embeddings/oleObject204.bin"/><Relationship Id="rId24" Type="http://schemas.openxmlformats.org/officeDocument/2006/relationships/image" Target="../media/image166.wmf"/><Relationship Id="rId5" Type="http://schemas.openxmlformats.org/officeDocument/2006/relationships/oleObject" Target="../embeddings/oleObject201.bin"/><Relationship Id="rId15" Type="http://schemas.openxmlformats.org/officeDocument/2006/relationships/oleObject" Target="../embeddings/oleObject206.bin"/><Relationship Id="rId23" Type="http://schemas.openxmlformats.org/officeDocument/2006/relationships/oleObject" Target="../embeddings/oleObject210.bin"/><Relationship Id="rId10" Type="http://schemas.openxmlformats.org/officeDocument/2006/relationships/image" Target="../media/image118.wmf"/><Relationship Id="rId19" Type="http://schemas.openxmlformats.org/officeDocument/2006/relationships/oleObject" Target="../embeddings/oleObject208.bin"/><Relationship Id="rId4" Type="http://schemas.openxmlformats.org/officeDocument/2006/relationships/image" Target="../media/image159.wmf"/><Relationship Id="rId9" Type="http://schemas.openxmlformats.org/officeDocument/2006/relationships/oleObject" Target="../embeddings/oleObject203.bin"/><Relationship Id="rId14" Type="http://schemas.openxmlformats.org/officeDocument/2006/relationships/image" Target="../media/image120.wmf"/><Relationship Id="rId22" Type="http://schemas.openxmlformats.org/officeDocument/2006/relationships/image" Target="../media/image16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7.wmf"/><Relationship Id="rId18" Type="http://schemas.openxmlformats.org/officeDocument/2006/relationships/image" Target="../media/image126.png"/><Relationship Id="rId3" Type="http://schemas.openxmlformats.org/officeDocument/2006/relationships/image" Target="../media/image2.wmf"/><Relationship Id="rId21" Type="http://schemas.openxmlformats.org/officeDocument/2006/relationships/oleObject" Target="../embeddings/oleObject11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9.wmf"/><Relationship Id="rId2" Type="http://schemas.openxmlformats.org/officeDocument/2006/relationships/oleObject" Target="../embeddings/oleObject2.bin"/><Relationship Id="rId16" Type="http://schemas.openxmlformats.org/officeDocument/2006/relationships/oleObject" Target="../embeddings/oleObject9.bin"/><Relationship Id="rId20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9.png"/><Relationship Id="rId10" Type="http://schemas.openxmlformats.org/officeDocument/2006/relationships/oleObject" Target="../embeddings/oleObject6.bin"/><Relationship Id="rId19" Type="http://schemas.openxmlformats.org/officeDocument/2006/relationships/oleObject" Target="../embeddings/oleObject10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8.bin"/><Relationship Id="rId22" Type="http://schemas.openxmlformats.org/officeDocument/2006/relationships/image" Target="../media/image11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1.bin"/><Relationship Id="rId7" Type="http://schemas.openxmlformats.org/officeDocument/2006/relationships/image" Target="../media/image168.wmf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2.bin"/><Relationship Id="rId5" Type="http://schemas.openxmlformats.org/officeDocument/2006/relationships/image" Target="../media/image113.wmf"/><Relationship Id="rId4" Type="http://schemas.openxmlformats.org/officeDocument/2006/relationships/image" Target="../media/image167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5.bin"/><Relationship Id="rId3" Type="http://schemas.openxmlformats.org/officeDocument/2006/relationships/oleObject" Target="../embeddings/oleObject213.bin"/><Relationship Id="rId7" Type="http://schemas.openxmlformats.org/officeDocument/2006/relationships/image" Target="../media/image171.wmf"/><Relationship Id="rId2" Type="http://schemas.openxmlformats.org/officeDocument/2006/relationships/image" Target="../media/image113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4.bin"/><Relationship Id="rId11" Type="http://schemas.microsoft.com/office/2007/relationships/hdphoto" Target="../media/hdphoto2.wdp"/><Relationship Id="rId5" Type="http://schemas.openxmlformats.org/officeDocument/2006/relationships/image" Target="../media/image170.wmf"/><Relationship Id="rId10" Type="http://schemas.openxmlformats.org/officeDocument/2006/relationships/image" Target="../media/image173.png"/><Relationship Id="rId4" Type="http://schemas.openxmlformats.org/officeDocument/2006/relationships/image" Target="../media/image169.wmf"/><Relationship Id="rId9" Type="http://schemas.openxmlformats.org/officeDocument/2006/relationships/image" Target="../media/image172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wmf"/><Relationship Id="rId13" Type="http://schemas.openxmlformats.org/officeDocument/2006/relationships/oleObject" Target="../embeddings/oleObject219.bin"/><Relationship Id="rId3" Type="http://schemas.openxmlformats.org/officeDocument/2006/relationships/image" Target="../media/image174.wmf"/><Relationship Id="rId7" Type="http://schemas.openxmlformats.org/officeDocument/2006/relationships/oleObject" Target="../embeddings/oleObject212.bin"/><Relationship Id="rId12" Type="http://schemas.openxmlformats.org/officeDocument/2006/relationships/image" Target="../media/image176.wmf"/><Relationship Id="rId2" Type="http://schemas.openxmlformats.org/officeDocument/2006/relationships/oleObject" Target="../embeddings/oleObject216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wmf"/><Relationship Id="rId11" Type="http://schemas.openxmlformats.org/officeDocument/2006/relationships/oleObject" Target="../embeddings/oleObject218.bin"/><Relationship Id="rId5" Type="http://schemas.openxmlformats.org/officeDocument/2006/relationships/image" Target="../media/image167.wmf"/><Relationship Id="rId10" Type="http://schemas.openxmlformats.org/officeDocument/2006/relationships/image" Target="../media/image175.wmf"/><Relationship Id="rId4" Type="http://schemas.openxmlformats.org/officeDocument/2006/relationships/oleObject" Target="../embeddings/oleObject211.bin"/><Relationship Id="rId9" Type="http://schemas.openxmlformats.org/officeDocument/2006/relationships/oleObject" Target="../embeddings/oleObject217.bin"/><Relationship Id="rId14" Type="http://schemas.openxmlformats.org/officeDocument/2006/relationships/image" Target="../media/image177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3.bin"/><Relationship Id="rId13" Type="http://schemas.openxmlformats.org/officeDocument/2006/relationships/image" Target="../media/image118.wmf"/><Relationship Id="rId18" Type="http://schemas.openxmlformats.org/officeDocument/2006/relationships/oleObject" Target="../embeddings/oleObject228.bin"/><Relationship Id="rId3" Type="http://schemas.openxmlformats.org/officeDocument/2006/relationships/image" Target="../media/image178.wmf"/><Relationship Id="rId21" Type="http://schemas.openxmlformats.org/officeDocument/2006/relationships/image" Target="../media/image183.wmf"/><Relationship Id="rId7" Type="http://schemas.openxmlformats.org/officeDocument/2006/relationships/image" Target="../media/image180.wmf"/><Relationship Id="rId12" Type="http://schemas.openxmlformats.org/officeDocument/2006/relationships/oleObject" Target="../embeddings/oleObject225.bin"/><Relationship Id="rId17" Type="http://schemas.openxmlformats.org/officeDocument/2006/relationships/image" Target="../media/image120.wmf"/><Relationship Id="rId2" Type="http://schemas.openxmlformats.org/officeDocument/2006/relationships/oleObject" Target="../embeddings/oleObject220.bin"/><Relationship Id="rId16" Type="http://schemas.openxmlformats.org/officeDocument/2006/relationships/oleObject" Target="../embeddings/oleObject227.bin"/><Relationship Id="rId20" Type="http://schemas.openxmlformats.org/officeDocument/2006/relationships/oleObject" Target="../embeddings/oleObject22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2.bin"/><Relationship Id="rId11" Type="http://schemas.openxmlformats.org/officeDocument/2006/relationships/oleObject" Target="../embeddings/oleObject224.bin"/><Relationship Id="rId5" Type="http://schemas.openxmlformats.org/officeDocument/2006/relationships/image" Target="../media/image179.wmf"/><Relationship Id="rId15" Type="http://schemas.openxmlformats.org/officeDocument/2006/relationships/image" Target="../media/image119.wmf"/><Relationship Id="rId23" Type="http://schemas.openxmlformats.org/officeDocument/2006/relationships/image" Target="../media/image184.wmf"/><Relationship Id="rId10" Type="http://schemas.openxmlformats.org/officeDocument/2006/relationships/image" Target="../media/image113.wmf"/><Relationship Id="rId19" Type="http://schemas.openxmlformats.org/officeDocument/2006/relationships/image" Target="../media/image182.wmf"/><Relationship Id="rId4" Type="http://schemas.openxmlformats.org/officeDocument/2006/relationships/oleObject" Target="../embeddings/oleObject221.bin"/><Relationship Id="rId9" Type="http://schemas.openxmlformats.org/officeDocument/2006/relationships/image" Target="../media/image181.wmf"/><Relationship Id="rId14" Type="http://schemas.openxmlformats.org/officeDocument/2006/relationships/oleObject" Target="../embeddings/oleObject226.bin"/><Relationship Id="rId22" Type="http://schemas.openxmlformats.org/officeDocument/2006/relationships/oleObject" Target="../embeddings/oleObject230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4.bin"/><Relationship Id="rId3" Type="http://schemas.openxmlformats.org/officeDocument/2006/relationships/image" Target="../media/image96.wmf"/><Relationship Id="rId7" Type="http://schemas.openxmlformats.org/officeDocument/2006/relationships/image" Target="../media/image98.wmf"/><Relationship Id="rId2" Type="http://schemas.openxmlformats.org/officeDocument/2006/relationships/oleObject" Target="../embeddings/oleObject23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3.bin"/><Relationship Id="rId5" Type="http://schemas.openxmlformats.org/officeDocument/2006/relationships/image" Target="../media/image97.wmf"/><Relationship Id="rId4" Type="http://schemas.openxmlformats.org/officeDocument/2006/relationships/oleObject" Target="../embeddings/oleObject232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7.wmf"/><Relationship Id="rId18" Type="http://schemas.openxmlformats.org/officeDocument/2006/relationships/image" Target="../media/image19.wmf"/><Relationship Id="rId26" Type="http://schemas.openxmlformats.org/officeDocument/2006/relationships/image" Target="../media/image142.png"/><Relationship Id="rId3" Type="http://schemas.openxmlformats.org/officeDocument/2006/relationships/image" Target="../media/image12.wmf"/><Relationship Id="rId21" Type="http://schemas.openxmlformats.org/officeDocument/2006/relationships/oleObject" Target="../embeddings/oleObject21.bin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7.bin"/><Relationship Id="rId17" Type="http://schemas.openxmlformats.org/officeDocument/2006/relationships/oleObject" Target="../embeddings/oleObject19.bin"/><Relationship Id="rId2" Type="http://schemas.openxmlformats.org/officeDocument/2006/relationships/oleObject" Target="../embeddings/oleObject12.bin"/><Relationship Id="rId16" Type="http://schemas.openxmlformats.org/officeDocument/2006/relationships/image" Target="../media/image135.png"/><Relationship Id="rId20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24" Type="http://schemas.openxmlformats.org/officeDocument/2006/relationships/image" Target="../media/image22.wmf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oleObject" Target="../embeddings/oleObject22.bin"/><Relationship Id="rId10" Type="http://schemas.openxmlformats.org/officeDocument/2006/relationships/oleObject" Target="../embeddings/oleObject16.bin"/><Relationship Id="rId19" Type="http://schemas.openxmlformats.org/officeDocument/2006/relationships/oleObject" Target="../embeddings/oleObject20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8.bin"/><Relationship Id="rId22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37.bin"/><Relationship Id="rId26" Type="http://schemas.openxmlformats.org/officeDocument/2006/relationships/oleObject" Target="../embeddings/oleObject41.bin"/><Relationship Id="rId3" Type="http://schemas.openxmlformats.org/officeDocument/2006/relationships/image" Target="../media/image29.wmf"/><Relationship Id="rId21" Type="http://schemas.openxmlformats.org/officeDocument/2006/relationships/image" Target="../media/image22.wmf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6.wmf"/><Relationship Id="rId25" Type="http://schemas.openxmlformats.org/officeDocument/2006/relationships/image" Target="../media/image37.wmf"/><Relationship Id="rId2" Type="http://schemas.openxmlformats.org/officeDocument/2006/relationships/oleObject" Target="../embeddings/oleObject29.bin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3.wmf"/><Relationship Id="rId24" Type="http://schemas.openxmlformats.org/officeDocument/2006/relationships/oleObject" Target="../embeddings/oleObject40.bin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23" Type="http://schemas.openxmlformats.org/officeDocument/2006/relationships/image" Target="../media/image3.wmf"/><Relationship Id="rId28" Type="http://schemas.openxmlformats.org/officeDocument/2006/relationships/image" Target="../media/image160.png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Relationship Id="rId27" Type="http://schemas.openxmlformats.org/officeDocument/2006/relationships/image" Target="../media/image3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50.bin"/><Relationship Id="rId26" Type="http://schemas.openxmlformats.org/officeDocument/2006/relationships/oleObject" Target="../embeddings/oleObject54.bin"/><Relationship Id="rId3" Type="http://schemas.openxmlformats.org/officeDocument/2006/relationships/image" Target="../media/image39.wmf"/><Relationship Id="rId21" Type="http://schemas.openxmlformats.org/officeDocument/2006/relationships/image" Target="../media/image48.wmf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46.wmf"/><Relationship Id="rId25" Type="http://schemas.openxmlformats.org/officeDocument/2006/relationships/image" Target="../media/image50.wmf"/><Relationship Id="rId2" Type="http://schemas.openxmlformats.org/officeDocument/2006/relationships/oleObject" Target="../embeddings/oleObject42.bin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1.bin"/><Relationship Id="rId29" Type="http://schemas.openxmlformats.org/officeDocument/2006/relationships/oleObject" Target="../embeddings/oleObject5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3.wmf"/><Relationship Id="rId24" Type="http://schemas.openxmlformats.org/officeDocument/2006/relationships/oleObject" Target="../embeddings/oleObject53.bin"/><Relationship Id="rId32" Type="http://schemas.openxmlformats.org/officeDocument/2006/relationships/image" Target="../media/image53.wmf"/><Relationship Id="rId5" Type="http://schemas.openxmlformats.org/officeDocument/2006/relationships/image" Target="../media/image40.wmf"/><Relationship Id="rId15" Type="http://schemas.openxmlformats.org/officeDocument/2006/relationships/image" Target="../media/image45.wmf"/><Relationship Id="rId23" Type="http://schemas.openxmlformats.org/officeDocument/2006/relationships/image" Target="../media/image49.wmf"/><Relationship Id="rId28" Type="http://schemas.openxmlformats.org/officeDocument/2006/relationships/image" Target="../media/image174.png"/><Relationship Id="rId10" Type="http://schemas.openxmlformats.org/officeDocument/2006/relationships/oleObject" Target="../embeddings/oleObject46.bin"/><Relationship Id="rId19" Type="http://schemas.openxmlformats.org/officeDocument/2006/relationships/image" Target="../media/image47.wmf"/><Relationship Id="rId31" Type="http://schemas.openxmlformats.org/officeDocument/2006/relationships/oleObject" Target="../embeddings/oleObject5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48.bin"/><Relationship Id="rId22" Type="http://schemas.openxmlformats.org/officeDocument/2006/relationships/oleObject" Target="../embeddings/oleObject52.bin"/><Relationship Id="rId27" Type="http://schemas.openxmlformats.org/officeDocument/2006/relationships/image" Target="../media/image51.wmf"/><Relationship Id="rId30" Type="http://schemas.openxmlformats.org/officeDocument/2006/relationships/image" Target="../media/image5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65.bin"/><Relationship Id="rId26" Type="http://schemas.openxmlformats.org/officeDocument/2006/relationships/image" Target="../media/image182.png"/><Relationship Id="rId3" Type="http://schemas.openxmlformats.org/officeDocument/2006/relationships/image" Target="../media/image54.wmf"/><Relationship Id="rId21" Type="http://schemas.openxmlformats.org/officeDocument/2006/relationships/image" Target="../media/image56.wmf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62.bin"/><Relationship Id="rId17" Type="http://schemas.openxmlformats.org/officeDocument/2006/relationships/image" Target="../media/image41.wmf"/><Relationship Id="rId25" Type="http://schemas.openxmlformats.org/officeDocument/2006/relationships/image" Target="../media/image58.wmf"/><Relationship Id="rId2" Type="http://schemas.openxmlformats.org/officeDocument/2006/relationships/oleObject" Target="../embeddings/oleObject57.bin"/><Relationship Id="rId16" Type="http://schemas.openxmlformats.org/officeDocument/2006/relationships/oleObject" Target="../embeddings/oleObject64.bin"/><Relationship Id="rId20" Type="http://schemas.openxmlformats.org/officeDocument/2006/relationships/oleObject" Target="../embeddings/oleObject66.bin"/><Relationship Id="rId29" Type="http://schemas.openxmlformats.org/officeDocument/2006/relationships/oleObject" Target="../embeddings/oleObject7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5.wmf"/><Relationship Id="rId24" Type="http://schemas.openxmlformats.org/officeDocument/2006/relationships/oleObject" Target="../embeddings/oleObject68.bin"/><Relationship Id="rId5" Type="http://schemas.openxmlformats.org/officeDocument/2006/relationships/image" Target="../media/image43.wmf"/><Relationship Id="rId15" Type="http://schemas.openxmlformats.org/officeDocument/2006/relationships/image" Target="../media/image51.wmf"/><Relationship Id="rId23" Type="http://schemas.openxmlformats.org/officeDocument/2006/relationships/image" Target="../media/image57.wmf"/><Relationship Id="rId28" Type="http://schemas.openxmlformats.org/officeDocument/2006/relationships/image" Target="../media/image52.wmf"/><Relationship Id="rId10" Type="http://schemas.openxmlformats.org/officeDocument/2006/relationships/oleObject" Target="../embeddings/oleObject61.bin"/><Relationship Id="rId19" Type="http://schemas.openxmlformats.org/officeDocument/2006/relationships/image" Target="../media/image42.wmf"/><Relationship Id="rId4" Type="http://schemas.openxmlformats.org/officeDocument/2006/relationships/oleObject" Target="../embeddings/oleObject58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63.bin"/><Relationship Id="rId22" Type="http://schemas.openxmlformats.org/officeDocument/2006/relationships/oleObject" Target="../embeddings/oleObject67.bin"/><Relationship Id="rId27" Type="http://schemas.openxmlformats.org/officeDocument/2006/relationships/oleObject" Target="../embeddings/oleObject69.bin"/><Relationship Id="rId30" Type="http://schemas.openxmlformats.org/officeDocument/2006/relationships/image" Target="../media/image5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95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/>
              <a:t>Estatística: Aplicação ao Sensoriamento Remoto</a:t>
            </a:r>
            <a:br>
              <a:rPr lang="pt-BR" sz="2400" dirty="0"/>
            </a:br>
            <a:br>
              <a:rPr lang="pt-BR" sz="2400" dirty="0"/>
            </a:br>
            <a:r>
              <a:rPr lang="pt-BR" sz="2400"/>
              <a:t>SER 204</a:t>
            </a: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Intervalo de Confiança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549E47A-5CD4-1816-7834-9F7A2BD08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5903913"/>
            <a:ext cx="448741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800" kern="0" dirty="0">
                <a:latin typeface="Tahoma" panose="020B0604030504040204" pitchFamily="34" charset="0"/>
                <a:cs typeface="+mn-cs"/>
              </a:rPr>
              <a:t>Camilo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Daleles</a:t>
            </a:r>
            <a:r>
              <a:rPr lang="pt-BR" sz="1800" kern="0" dirty="0">
                <a:latin typeface="Tahoma" panose="020B0604030504040204" pitchFamily="34" charset="0"/>
                <a:cs typeface="+mn-cs"/>
              </a:rPr>
              <a:t>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Rennó</a:t>
            </a:r>
            <a:endParaRPr lang="pt-BR" sz="1800" kern="0" dirty="0">
              <a:latin typeface="Tahoma" panose="020B0604030504040204" pitchFamily="34" charset="0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camilo.renno@inpe.br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acesso do conteúdo do curso em </a:t>
            </a:r>
            <a:r>
              <a:rPr lang="pt-BR" sz="1200" kern="0" dirty="0" err="1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Bibdigital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do INPE</a:t>
            </a:r>
            <a:r>
              <a:rPr lang="pt-BR" sz="1200" kern="0" dirty="0">
                <a:latin typeface="Arial Unicode MS" pitchFamily="34" charset="-128"/>
              </a:rPr>
              <a:t> ou 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GitHub</a:t>
            </a:r>
            <a:endParaRPr lang="pt-BR" sz="1200" kern="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     e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E2FC2-25DE-4CC1-BC5E-87F8878921B9}" type="slidenum">
              <a:rPr lang="pt-BR"/>
              <a:pPr>
                <a:defRPr/>
              </a:pPr>
              <a:t>10</a:t>
            </a:fld>
            <a:endParaRPr lang="pt-BR"/>
          </a:p>
        </p:txBody>
      </p:sp>
      <p:graphicFrame>
        <p:nvGraphicFramePr>
          <p:cNvPr id="54" name="Objeto 10"/>
          <p:cNvGraphicFramePr>
            <a:graphicFrameLocks noChangeAspect="1"/>
          </p:cNvGraphicFramePr>
          <p:nvPr/>
        </p:nvGraphicFramePr>
        <p:xfrm>
          <a:off x="7380312" y="663580"/>
          <a:ext cx="52228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040" imgH="241200" progId="">
                  <p:embed/>
                </p:oleObj>
              </mc:Choice>
              <mc:Fallback>
                <p:oleObj name="Equation" r:id="rId2" imgW="203040" imgH="241200" progId="">
                  <p:embed/>
                  <p:pic>
                    <p:nvPicPr>
                      <p:cNvPr id="54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663580"/>
                        <a:ext cx="522288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8188524" y="663575"/>
          <a:ext cx="554038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5640" imgH="241200" progId="">
                  <p:embed/>
                </p:oleObj>
              </mc:Choice>
              <mc:Fallback>
                <p:oleObj name="Equation" r:id="rId4" imgW="215640" imgH="241200" progId="">
                  <p:embed/>
                  <p:pic>
                    <p:nvPicPr>
                      <p:cNvPr id="6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8524" y="663575"/>
                        <a:ext cx="554038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/>
          <p:cNvGraphicFramePr>
            <a:graphicFrameLocks noChangeAspect="1"/>
          </p:cNvGraphicFramePr>
          <p:nvPr/>
        </p:nvGraphicFramePr>
        <p:xfrm>
          <a:off x="477664" y="1611313"/>
          <a:ext cx="2870200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06280" imgH="1384200" progId="">
                  <p:embed/>
                </p:oleObj>
              </mc:Choice>
              <mc:Fallback>
                <p:oleObj name="Equation" r:id="rId6" imgW="2006280" imgH="1384200" progId="">
                  <p:embed/>
                  <p:pic>
                    <p:nvPicPr>
                      <p:cNvPr id="11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64" y="1611313"/>
                        <a:ext cx="2870200" cy="196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" name="Group 53"/>
          <p:cNvGrpSpPr>
            <a:grpSpLocks/>
          </p:cNvGrpSpPr>
          <p:nvPr/>
        </p:nvGrpSpPr>
        <p:grpSpPr bwMode="auto">
          <a:xfrm>
            <a:off x="4048126" y="2420888"/>
            <a:ext cx="2449513" cy="346075"/>
            <a:chOff x="2678" y="2489"/>
            <a:chExt cx="1543" cy="218"/>
          </a:xfrm>
        </p:grpSpPr>
        <p:sp>
          <p:nvSpPr>
            <p:cNvPr id="35" name="Text Box 50"/>
            <p:cNvSpPr txBox="1">
              <a:spLocks noChangeArrowheads="1"/>
            </p:cNvSpPr>
            <p:nvPr/>
          </p:nvSpPr>
          <p:spPr bwMode="auto">
            <a:xfrm>
              <a:off x="2678" y="2489"/>
              <a:ext cx="61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</a:rPr>
                <a:t>(fazendo</a:t>
              </a:r>
            </a:p>
          </p:txBody>
        </p:sp>
        <p:graphicFrame>
          <p:nvGraphicFramePr>
            <p:cNvPr id="36" name="Object 51"/>
            <p:cNvGraphicFramePr>
              <a:graphicFrameLocks noChangeAspect="1"/>
            </p:cNvGraphicFramePr>
            <p:nvPr/>
          </p:nvGraphicFramePr>
          <p:xfrm>
            <a:off x="3304" y="2491"/>
            <a:ext cx="824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914400" imgH="241200" progId="">
                    <p:embed/>
                  </p:oleObj>
                </mc:Choice>
                <mc:Fallback>
                  <p:oleObj name="Equation" r:id="rId8" imgW="914400" imgH="241200" progId="">
                    <p:embed/>
                    <p:pic>
                      <p:nvPicPr>
                        <p:cNvPr id="36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4" y="2491"/>
                          <a:ext cx="824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Text Box 52"/>
            <p:cNvSpPr txBox="1">
              <a:spLocks noChangeArrowheads="1"/>
            </p:cNvSpPr>
            <p:nvPr/>
          </p:nvSpPr>
          <p:spPr bwMode="auto">
            <a:xfrm>
              <a:off x="4055" y="2489"/>
              <a:ext cx="16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</a:rPr>
                <a:t>)</a:t>
              </a:r>
            </a:p>
          </p:txBody>
        </p:sp>
      </p:grpSp>
      <p:graphicFrame>
        <p:nvGraphicFramePr>
          <p:cNvPr id="38" name="Object 3"/>
          <p:cNvGraphicFramePr>
            <a:graphicFrameLocks noChangeAspect="1"/>
          </p:cNvGraphicFramePr>
          <p:nvPr/>
        </p:nvGraphicFramePr>
        <p:xfrm>
          <a:off x="511125" y="4005064"/>
          <a:ext cx="3052763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33600" imgH="1143000" progId="">
                  <p:embed/>
                </p:oleObj>
              </mc:Choice>
              <mc:Fallback>
                <p:oleObj name="Equation" r:id="rId10" imgW="2133600" imgH="1143000" progId="">
                  <p:embed/>
                  <p:pic>
                    <p:nvPicPr>
                      <p:cNvPr id="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25" y="4005064"/>
                        <a:ext cx="3052763" cy="162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21"/>
          <p:cNvGrpSpPr>
            <a:grpSpLocks/>
          </p:cNvGrpSpPr>
          <p:nvPr/>
        </p:nvGrpSpPr>
        <p:grpSpPr bwMode="auto">
          <a:xfrm>
            <a:off x="552400" y="4549577"/>
            <a:ext cx="765175" cy="977900"/>
            <a:chOff x="478" y="2486"/>
            <a:chExt cx="482" cy="616"/>
          </a:xfrm>
        </p:grpSpPr>
        <p:sp>
          <p:nvSpPr>
            <p:cNvPr id="41" name="Line 19"/>
            <p:cNvSpPr>
              <a:spLocks noChangeShapeType="1"/>
            </p:cNvSpPr>
            <p:nvPr/>
          </p:nvSpPr>
          <p:spPr bwMode="auto">
            <a:xfrm flipH="1">
              <a:off x="864" y="2486"/>
              <a:ext cx="96" cy="9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 flipH="1">
              <a:off x="478" y="3006"/>
              <a:ext cx="96" cy="9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12" name="Objeto 11"/>
          <p:cNvGraphicFramePr>
            <a:graphicFrameLocks noChangeAspect="1"/>
          </p:cNvGraphicFramePr>
          <p:nvPr/>
        </p:nvGraphicFramePr>
        <p:xfrm>
          <a:off x="3727475" y="5445224"/>
          <a:ext cx="3652837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552700" imgH="698500" progId="">
                  <p:embed/>
                </p:oleObj>
              </mc:Choice>
              <mc:Fallback>
                <p:oleObj name="Equation" r:id="rId12" imgW="2552700" imgH="698500" progId="">
                  <p:embed/>
                  <p:pic>
                    <p:nvPicPr>
                      <p:cNvPr id="12" name="Objeto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7475" y="5445224"/>
                        <a:ext cx="3652837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 Box 50"/>
          <p:cNvSpPr txBox="1">
            <a:spLocks noChangeArrowheads="1"/>
          </p:cNvSpPr>
          <p:nvPr/>
        </p:nvSpPr>
        <p:spPr bwMode="auto">
          <a:xfrm>
            <a:off x="3915518" y="4625777"/>
            <a:ext cx="24884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rearranjando os termos...</a:t>
            </a:r>
          </a:p>
        </p:txBody>
      </p:sp>
      <p:sp>
        <p:nvSpPr>
          <p:cNvPr id="48" name="Retângulo 47"/>
          <p:cNvSpPr/>
          <p:nvPr/>
        </p:nvSpPr>
        <p:spPr>
          <a:xfrm>
            <a:off x="3649627" y="5335337"/>
            <a:ext cx="3839764" cy="1241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49" name="Text Box 50"/>
          <p:cNvSpPr txBox="1">
            <a:spLocks noChangeArrowheads="1"/>
          </p:cNvSpPr>
          <p:nvPr/>
        </p:nvSpPr>
        <p:spPr bwMode="auto">
          <a:xfrm>
            <a:off x="4832790" y="2771055"/>
            <a:ext cx="240350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58775" indent="-358775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rgbClr val="FF0000"/>
                </a:solidFill>
                <a:latin typeface="Tahoma" panose="020B0604030504040204" pitchFamily="34" charset="0"/>
              </a:rPr>
              <a:t>abordagem </a:t>
            </a:r>
            <a:r>
              <a:rPr lang="pt-BR" altLang="pt-BR" sz="1400" dirty="0" err="1">
                <a:solidFill>
                  <a:srgbClr val="FF0000"/>
                </a:solidFill>
                <a:latin typeface="Tahoma" panose="020B0604030504040204" pitchFamily="34" charset="0"/>
              </a:rPr>
              <a:t>homocedástica</a:t>
            </a:r>
            <a:endParaRPr lang="pt-BR" altLang="pt-BR" sz="14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05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 animBg="1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     e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E2FC2-25DE-4CC1-BC5E-87F8878921B9}" type="slidenum">
              <a:rPr lang="pt-BR"/>
              <a:pPr>
                <a:defRPr/>
              </a:pPr>
              <a:t>11</a:t>
            </a:fld>
            <a:endParaRPr lang="pt-BR"/>
          </a:p>
        </p:txBody>
      </p:sp>
      <p:graphicFrame>
        <p:nvGraphicFramePr>
          <p:cNvPr id="54" name="Objeto 10"/>
          <p:cNvGraphicFramePr>
            <a:graphicFrameLocks noChangeAspect="1"/>
          </p:cNvGraphicFramePr>
          <p:nvPr/>
        </p:nvGraphicFramePr>
        <p:xfrm>
          <a:off x="7380312" y="663580"/>
          <a:ext cx="52228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040" imgH="241200" progId="">
                  <p:embed/>
                </p:oleObj>
              </mc:Choice>
              <mc:Fallback>
                <p:oleObj name="Equation" r:id="rId2" imgW="203040" imgH="241200" progId="">
                  <p:embed/>
                  <p:pic>
                    <p:nvPicPr>
                      <p:cNvPr id="54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663580"/>
                        <a:ext cx="522288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" name="Group 53"/>
          <p:cNvGrpSpPr>
            <a:grpSpLocks/>
          </p:cNvGrpSpPr>
          <p:nvPr/>
        </p:nvGrpSpPr>
        <p:grpSpPr bwMode="auto">
          <a:xfrm>
            <a:off x="4048133" y="2290837"/>
            <a:ext cx="2400304" cy="346075"/>
            <a:chOff x="2678" y="2489"/>
            <a:chExt cx="1512" cy="218"/>
          </a:xfrm>
        </p:grpSpPr>
        <p:sp>
          <p:nvSpPr>
            <p:cNvPr id="35" name="Text Box 50"/>
            <p:cNvSpPr txBox="1">
              <a:spLocks noChangeArrowheads="1"/>
            </p:cNvSpPr>
            <p:nvPr/>
          </p:nvSpPr>
          <p:spPr bwMode="auto">
            <a:xfrm>
              <a:off x="2678" y="2489"/>
              <a:ext cx="95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</a:rPr>
                <a:t>(considerando</a:t>
              </a:r>
            </a:p>
          </p:txBody>
        </p:sp>
        <p:graphicFrame>
          <p:nvGraphicFramePr>
            <p:cNvPr id="36" name="Object 51"/>
            <p:cNvGraphicFramePr>
              <a:graphicFrameLocks noChangeAspect="1"/>
            </p:cNvGraphicFramePr>
            <p:nvPr/>
          </p:nvGraphicFramePr>
          <p:xfrm>
            <a:off x="3617" y="2491"/>
            <a:ext cx="480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33160" imgH="241200" progId="">
                    <p:embed/>
                  </p:oleObj>
                </mc:Choice>
                <mc:Fallback>
                  <p:oleObj name="Equation" r:id="rId4" imgW="533160" imgH="241200" progId="">
                    <p:embed/>
                    <p:pic>
                      <p:nvPicPr>
                        <p:cNvPr id="36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7" y="2491"/>
                          <a:ext cx="480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Text Box 52"/>
            <p:cNvSpPr txBox="1">
              <a:spLocks noChangeArrowheads="1"/>
            </p:cNvSpPr>
            <p:nvPr/>
          </p:nvSpPr>
          <p:spPr bwMode="auto">
            <a:xfrm>
              <a:off x="4024" y="2489"/>
              <a:ext cx="16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</a:rPr>
                <a:t>)</a:t>
              </a:r>
            </a:p>
          </p:txBody>
        </p:sp>
      </p:grpSp>
      <p:sp>
        <p:nvSpPr>
          <p:cNvPr id="48" name="Retângulo 47"/>
          <p:cNvSpPr/>
          <p:nvPr/>
        </p:nvSpPr>
        <p:spPr>
          <a:xfrm>
            <a:off x="611560" y="3619944"/>
            <a:ext cx="2520280" cy="1241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/>
        </p:nvGraphicFramePr>
        <p:xfrm>
          <a:off x="704800" y="2093069"/>
          <a:ext cx="22510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74800" imgH="698500" progId="">
                  <p:embed/>
                </p:oleObj>
              </mc:Choice>
              <mc:Fallback>
                <p:oleObj name="Equation" r:id="rId6" imgW="1574800" imgH="698500" progId="">
                  <p:embed/>
                  <p:pic>
                    <p:nvPicPr>
                      <p:cNvPr id="2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00" y="2093069"/>
                        <a:ext cx="2251075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2806650" y="2262931"/>
          <a:ext cx="65246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57002" imgH="203112" progId="">
                  <p:embed/>
                </p:oleObj>
              </mc:Choice>
              <mc:Fallback>
                <p:oleObj name="Equation" r:id="rId8" imgW="457002" imgH="203112" progId="">
                  <p:embed/>
                  <p:pic>
                    <p:nvPicPr>
                      <p:cNvPr id="3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650" y="2262931"/>
                        <a:ext cx="652462" cy="2889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704800" y="3804320"/>
          <a:ext cx="2252662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74800" imgH="698500" progId="">
                  <p:embed/>
                </p:oleObj>
              </mc:Choice>
              <mc:Fallback>
                <p:oleObj name="Equation" r:id="rId10" imgW="1574800" imgH="698500" progId="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00" y="3804320"/>
                        <a:ext cx="2252662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4670190" y="3300264"/>
          <a:ext cx="1798637" cy="171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57300" imgH="1206500" progId="">
                  <p:embed/>
                </p:oleObj>
              </mc:Choice>
              <mc:Fallback>
                <p:oleObj name="Equation" r:id="rId12" imgW="1257300" imgH="1206500" progId="">
                  <p:embed/>
                  <p:pic>
                    <p:nvPicPr>
                      <p:cNvPr id="7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190" y="3300264"/>
                        <a:ext cx="1798637" cy="171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50"/>
          <p:cNvSpPr txBox="1">
            <a:spLocks noChangeArrowheads="1"/>
          </p:cNvSpPr>
          <p:nvPr/>
        </p:nvSpPr>
        <p:spPr bwMode="auto">
          <a:xfrm>
            <a:off x="611560" y="5733262"/>
            <a:ext cx="8064896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58775" indent="-358775"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solidFill>
                  <a:srgbClr val="FF0000"/>
                </a:solidFill>
                <a:latin typeface="Tahoma" panose="020B0604030504040204" pitchFamily="34" charset="0"/>
              </a:rPr>
              <a:t>Importante: </a:t>
            </a:r>
            <a:r>
              <a:rPr lang="pt-BR" altLang="pt-BR" sz="1600" dirty="0">
                <a:latin typeface="Tahoma" panose="020B0604030504040204" pitchFamily="34" charset="0"/>
              </a:rPr>
              <a:t>a seleção de qual abordagem (homo ou </a:t>
            </a:r>
            <a:r>
              <a:rPr lang="pt-BR" altLang="pt-BR" sz="1600" dirty="0" err="1">
                <a:latin typeface="Tahoma" panose="020B0604030504040204" pitchFamily="34" charset="0"/>
              </a:rPr>
              <a:t>heterocedástica</a:t>
            </a:r>
            <a:r>
              <a:rPr lang="pt-BR" altLang="pt-BR" sz="1600" dirty="0">
                <a:latin typeface="Tahoma" panose="020B0604030504040204" pitchFamily="34" charset="0"/>
              </a:rPr>
              <a:t>) deve ser adotada é feita verificando-se previamente se as variâncias populacionais podem ou não ser consideradas iguais (teste de hipóteses)</a:t>
            </a:r>
          </a:p>
        </p:txBody>
      </p:sp>
      <p:sp>
        <p:nvSpPr>
          <p:cNvPr id="29" name="Text Box 50"/>
          <p:cNvSpPr txBox="1">
            <a:spLocks noChangeArrowheads="1"/>
          </p:cNvSpPr>
          <p:nvPr/>
        </p:nvSpPr>
        <p:spPr bwMode="auto">
          <a:xfrm>
            <a:off x="4832790" y="2636912"/>
            <a:ext cx="26195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58775" indent="-358775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rgbClr val="FF0000"/>
                </a:solidFill>
                <a:latin typeface="Tahoma" panose="020B0604030504040204" pitchFamily="34" charset="0"/>
              </a:rPr>
              <a:t>abordagem </a:t>
            </a:r>
            <a:r>
              <a:rPr lang="pt-BR" altLang="pt-BR" sz="1400" dirty="0" err="1">
                <a:solidFill>
                  <a:srgbClr val="FF0000"/>
                </a:solidFill>
                <a:latin typeface="Tahoma" panose="020B0604030504040204" pitchFamily="34" charset="0"/>
              </a:rPr>
              <a:t>heterocedástica</a:t>
            </a:r>
            <a:endParaRPr lang="pt-BR" altLang="pt-BR" sz="14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8188450" y="663575"/>
          <a:ext cx="554038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15713" imgH="241091" progId="">
                  <p:embed/>
                </p:oleObj>
              </mc:Choice>
              <mc:Fallback>
                <p:oleObj name="Equation" r:id="rId14" imgW="215713" imgH="241091" progId="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8450" y="663575"/>
                        <a:ext cx="554038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341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26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721" name="Object 25"/>
          <p:cNvGraphicFramePr>
            <a:graphicFrameLocks noChangeAspect="1"/>
          </p:cNvGraphicFramePr>
          <p:nvPr/>
        </p:nvGraphicFramePr>
        <p:xfrm>
          <a:off x="3491880" y="3717032"/>
          <a:ext cx="12160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900" imgH="457200" progId="">
                  <p:embed/>
                </p:oleObj>
              </mc:Choice>
              <mc:Fallback>
                <p:oleObj name="Equation" r:id="rId2" imgW="850900" imgH="457200" progId="">
                  <p:embed/>
                  <p:pic>
                    <p:nvPicPr>
                      <p:cNvPr id="15772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717032"/>
                        <a:ext cx="121602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2" name="Object 26"/>
          <p:cNvGraphicFramePr>
            <a:graphicFrameLocks noChangeAspect="1"/>
          </p:cNvGraphicFramePr>
          <p:nvPr/>
        </p:nvGraphicFramePr>
        <p:xfrm>
          <a:off x="4517405" y="3853557"/>
          <a:ext cx="4349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536" imgH="253780" progId="">
                  <p:embed/>
                </p:oleObj>
              </mc:Choice>
              <mc:Fallback>
                <p:oleObj name="Equation" r:id="rId4" imgW="304536" imgH="253780" progId="">
                  <p:embed/>
                  <p:pic>
                    <p:nvPicPr>
                      <p:cNvPr id="15772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7405" y="3853557"/>
                        <a:ext cx="434975" cy="361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3" name="Object 27"/>
          <p:cNvGraphicFramePr>
            <a:graphicFrameLocks noChangeAspect="1"/>
          </p:cNvGraphicFramePr>
          <p:nvPr/>
        </p:nvGraphicFramePr>
        <p:xfrm>
          <a:off x="5309568" y="3717032"/>
          <a:ext cx="123348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63225" imgH="457002" progId="">
                  <p:embed/>
                </p:oleObj>
              </mc:Choice>
              <mc:Fallback>
                <p:oleObj name="Equation" r:id="rId6" imgW="863225" imgH="457002" progId="">
                  <p:embed/>
                  <p:pic>
                    <p:nvPicPr>
                      <p:cNvPr id="15772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9568" y="3717032"/>
                        <a:ext cx="1233487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4" name="Object 28"/>
          <p:cNvGraphicFramePr>
            <a:graphicFrameLocks noChangeAspect="1"/>
          </p:cNvGraphicFramePr>
          <p:nvPr/>
        </p:nvGraphicFramePr>
        <p:xfrm>
          <a:off x="6373193" y="3853557"/>
          <a:ext cx="4524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17225" imgH="253780" progId="">
                  <p:embed/>
                </p:oleObj>
              </mc:Choice>
              <mc:Fallback>
                <p:oleObj name="Equation" r:id="rId8" imgW="317225" imgH="253780" progId="">
                  <p:embed/>
                  <p:pic>
                    <p:nvPicPr>
                      <p:cNvPr id="15772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3193" y="3853557"/>
                        <a:ext cx="452437" cy="361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9" name="Object 33"/>
          <p:cNvGraphicFramePr>
            <a:graphicFrameLocks noChangeAspect="1"/>
          </p:cNvGraphicFramePr>
          <p:nvPr/>
        </p:nvGraphicFramePr>
        <p:xfrm>
          <a:off x="5868144" y="5538292"/>
          <a:ext cx="13874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65200" imgH="457200" progId="">
                  <p:embed/>
                </p:oleObj>
              </mc:Choice>
              <mc:Fallback>
                <p:oleObj name="Equation" r:id="rId10" imgW="965200" imgH="457200" progId="">
                  <p:embed/>
                  <p:pic>
                    <p:nvPicPr>
                      <p:cNvPr id="15772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538292"/>
                        <a:ext cx="1387475" cy="663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949106" y="5727205"/>
            <a:ext cx="1012825" cy="323850"/>
            <a:chOff x="1948" y="2773"/>
            <a:chExt cx="638" cy="204"/>
          </a:xfrm>
        </p:grpSpPr>
        <p:sp>
          <p:nvSpPr>
            <p:cNvPr id="14352" name="Oval 34"/>
            <p:cNvSpPr>
              <a:spLocks noChangeArrowheads="1"/>
            </p:cNvSpPr>
            <p:nvPr/>
          </p:nvSpPr>
          <p:spPr bwMode="auto">
            <a:xfrm>
              <a:off x="1948" y="2773"/>
              <a:ext cx="96" cy="96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4353" name="Oval 35"/>
            <p:cNvSpPr>
              <a:spLocks noChangeArrowheads="1"/>
            </p:cNvSpPr>
            <p:nvPr/>
          </p:nvSpPr>
          <p:spPr bwMode="auto">
            <a:xfrm>
              <a:off x="2394" y="2849"/>
              <a:ext cx="192" cy="128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27C21-0F2F-4D45-82AB-5A258B69EB10}" type="slidenum">
              <a:rPr lang="pt-BR"/>
              <a:pPr>
                <a:defRPr/>
              </a:pPr>
              <a:t>12</a:t>
            </a:fld>
            <a:endParaRPr lang="pt-BR"/>
          </a:p>
        </p:txBody>
      </p:sp>
      <p:sp>
        <p:nvSpPr>
          <p:cNvPr id="23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    e</a:t>
            </a:r>
            <a:endParaRPr lang="pt-BR" i="1" dirty="0"/>
          </a:p>
        </p:txBody>
      </p:sp>
      <p:graphicFrame>
        <p:nvGraphicFramePr>
          <p:cNvPr id="24" name="Objeto 10"/>
          <p:cNvGraphicFramePr>
            <a:graphicFrameLocks noChangeAspect="1"/>
          </p:cNvGraphicFramePr>
          <p:nvPr/>
        </p:nvGraphicFramePr>
        <p:xfrm>
          <a:off x="7452320" y="663575"/>
          <a:ext cx="42386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4880" imgH="241200" progId="">
                  <p:embed/>
                </p:oleObj>
              </mc:Choice>
              <mc:Fallback>
                <p:oleObj name="Equation" r:id="rId12" imgW="164880" imgH="241200" progId="">
                  <p:embed/>
                  <p:pic>
                    <p:nvPicPr>
                      <p:cNvPr id="24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663575"/>
                        <a:ext cx="423863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to 24"/>
          <p:cNvGraphicFramePr>
            <a:graphicFrameLocks noChangeAspect="1"/>
          </p:cNvGraphicFramePr>
          <p:nvPr/>
        </p:nvGraphicFramePr>
        <p:xfrm>
          <a:off x="8176625" y="663575"/>
          <a:ext cx="42386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64880" imgH="241200" progId="">
                  <p:embed/>
                </p:oleObj>
              </mc:Choice>
              <mc:Fallback>
                <p:oleObj name="Equation" r:id="rId14" imgW="164880" imgH="241200" progId="">
                  <p:embed/>
                  <p:pic>
                    <p:nvPicPr>
                      <p:cNvPr id="25" name="Objeto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6625" y="663575"/>
                        <a:ext cx="423863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6"/>
          <p:cNvGraphicFramePr>
            <a:graphicFrameLocks noChangeAspect="1"/>
          </p:cNvGraphicFramePr>
          <p:nvPr/>
        </p:nvGraphicFramePr>
        <p:xfrm>
          <a:off x="757238" y="2636912"/>
          <a:ext cx="14509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15920" imgH="253800" progId="">
                  <p:embed/>
                </p:oleObj>
              </mc:Choice>
              <mc:Fallback>
                <p:oleObj name="Equation" r:id="rId16" imgW="1015920" imgH="253800" progId="">
                  <p:embed/>
                  <p:pic>
                    <p:nvPicPr>
                      <p:cNvPr id="2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2636912"/>
                        <a:ext cx="14509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2"/>
          <p:cNvGraphicFramePr>
            <a:graphicFrameLocks noChangeAspect="1"/>
          </p:cNvGraphicFramePr>
          <p:nvPr/>
        </p:nvGraphicFramePr>
        <p:xfrm>
          <a:off x="2374900" y="2636912"/>
          <a:ext cx="15049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054080" imgH="253800" progId="">
                  <p:embed/>
                </p:oleObj>
              </mc:Choice>
              <mc:Fallback>
                <p:oleObj name="Equation" r:id="rId18" imgW="1054080" imgH="253800" progId="">
                  <p:embed/>
                  <p:pic>
                    <p:nvPicPr>
                      <p:cNvPr id="27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2636912"/>
                        <a:ext cx="15049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46"/>
          <p:cNvGrpSpPr>
            <a:grpSpLocks/>
          </p:cNvGrpSpPr>
          <p:nvPr/>
        </p:nvGrpSpPr>
        <p:grpSpPr bwMode="auto">
          <a:xfrm>
            <a:off x="4102104" y="2637010"/>
            <a:ext cx="2227264" cy="361950"/>
            <a:chOff x="2584" y="946"/>
            <a:chExt cx="1403" cy="228"/>
          </a:xfrm>
        </p:grpSpPr>
        <p:sp>
          <p:nvSpPr>
            <p:cNvPr id="29" name="Text Box 37"/>
            <p:cNvSpPr txBox="1">
              <a:spLocks noChangeArrowheads="1"/>
            </p:cNvSpPr>
            <p:nvPr/>
          </p:nvSpPr>
          <p:spPr bwMode="auto">
            <a:xfrm>
              <a:off x="2705" y="946"/>
              <a:ext cx="128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e   </a:t>
              </a: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   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desconhecidas</a:t>
              </a: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30" name="Object 44"/>
            <p:cNvGraphicFramePr>
              <a:graphicFrameLocks noChangeAspect="1"/>
            </p:cNvGraphicFramePr>
            <p:nvPr/>
          </p:nvGraphicFramePr>
          <p:xfrm>
            <a:off x="2584" y="954"/>
            <a:ext cx="172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90440" imgH="241200" progId="">
                    <p:embed/>
                  </p:oleObj>
                </mc:Choice>
                <mc:Fallback>
                  <p:oleObj name="Equation" r:id="rId20" imgW="190440" imgH="241200" progId="">
                    <p:embed/>
                    <p:pic>
                      <p:nvPicPr>
                        <p:cNvPr id="3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4" y="954"/>
                          <a:ext cx="172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45"/>
            <p:cNvGraphicFramePr>
              <a:graphicFrameLocks noChangeAspect="1"/>
            </p:cNvGraphicFramePr>
            <p:nvPr/>
          </p:nvGraphicFramePr>
          <p:xfrm>
            <a:off x="2856" y="946"/>
            <a:ext cx="183" cy="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203040" imgH="253800" progId="">
                    <p:embed/>
                  </p:oleObj>
                </mc:Choice>
                <mc:Fallback>
                  <p:oleObj name="Equation" r:id="rId22" imgW="203040" imgH="253800" progId="">
                    <p:embed/>
                    <p:pic>
                      <p:nvPicPr>
                        <p:cNvPr id="31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6" y="946"/>
                          <a:ext cx="183" cy="2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" name="Objeto 21"/>
          <p:cNvGraphicFramePr>
            <a:graphicFrameLocks noChangeAspect="1"/>
          </p:cNvGraphicFramePr>
          <p:nvPr/>
        </p:nvGraphicFramePr>
        <p:xfrm>
          <a:off x="827584" y="1484784"/>
          <a:ext cx="2182813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523880" imgH="304560" progId="">
                  <p:embed/>
                </p:oleObj>
              </mc:Choice>
              <mc:Fallback>
                <p:oleObj name="Equation" r:id="rId24" imgW="1523880" imgH="304560" progId="">
                  <p:embed/>
                  <p:pic>
                    <p:nvPicPr>
                      <p:cNvPr id="32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484784"/>
                        <a:ext cx="2182813" cy="436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CaixaDeTexto 4"/>
          <p:cNvSpPr txBox="1">
            <a:spLocks noChangeArrowheads="1"/>
          </p:cNvSpPr>
          <p:nvPr/>
        </p:nvSpPr>
        <p:spPr bwMode="auto">
          <a:xfrm>
            <a:off x="3360311" y="1758781"/>
            <a:ext cx="34993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2 amostras aleatórias independentes</a:t>
            </a:r>
          </a:p>
        </p:txBody>
      </p:sp>
      <p:graphicFrame>
        <p:nvGraphicFramePr>
          <p:cNvPr id="34" name="Objeto 21"/>
          <p:cNvGraphicFramePr>
            <a:graphicFrameLocks noChangeAspect="1"/>
          </p:cNvGraphicFramePr>
          <p:nvPr/>
        </p:nvGraphicFramePr>
        <p:xfrm>
          <a:off x="817563" y="2024013"/>
          <a:ext cx="23114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612800" imgH="304560" progId="">
                  <p:embed/>
                </p:oleObj>
              </mc:Choice>
              <mc:Fallback>
                <p:oleObj name="Equation" r:id="rId26" imgW="1612800" imgH="304560" progId="">
                  <p:embed/>
                  <p:pic>
                    <p:nvPicPr>
                      <p:cNvPr id="34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2024013"/>
                        <a:ext cx="2311400" cy="436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Grupo 34"/>
          <p:cNvGrpSpPr/>
          <p:nvPr/>
        </p:nvGrpSpPr>
        <p:grpSpPr>
          <a:xfrm>
            <a:off x="395536" y="3126391"/>
            <a:ext cx="2134131" cy="1742769"/>
            <a:chOff x="395536" y="3417556"/>
            <a:chExt cx="2134131" cy="1742769"/>
          </a:xfrm>
        </p:grpSpPr>
        <p:grpSp>
          <p:nvGrpSpPr>
            <p:cNvPr id="36" name="Grupo 35"/>
            <p:cNvGrpSpPr>
              <a:grpSpLocks/>
            </p:cNvGrpSpPr>
            <p:nvPr/>
          </p:nvGrpSpPr>
          <p:grpSpPr bwMode="auto">
            <a:xfrm>
              <a:off x="395536" y="3417556"/>
              <a:ext cx="2134131" cy="1742769"/>
              <a:chOff x="5606179" y="4597364"/>
              <a:chExt cx="2134173" cy="1742626"/>
            </a:xfrm>
          </p:grpSpPr>
          <p:grpSp>
            <p:nvGrpSpPr>
              <p:cNvPr id="39" name="Grupo 51"/>
              <p:cNvGrpSpPr>
                <a:grpSpLocks/>
              </p:cNvGrpSpPr>
              <p:nvPr/>
            </p:nvGrpSpPr>
            <p:grpSpPr bwMode="auto">
              <a:xfrm>
                <a:off x="5606179" y="4597364"/>
                <a:ext cx="2134173" cy="1742626"/>
                <a:chOff x="4419027" y="3625850"/>
                <a:chExt cx="2134173" cy="1742626"/>
              </a:xfrm>
            </p:grpSpPr>
            <p:sp>
              <p:nvSpPr>
                <p:cNvPr id="42" name="Freeform 31"/>
                <p:cNvSpPr>
                  <a:spLocks/>
                </p:cNvSpPr>
                <p:nvPr/>
              </p:nvSpPr>
              <p:spPr bwMode="auto">
                <a:xfrm>
                  <a:off x="4876800" y="3721100"/>
                  <a:ext cx="1676400" cy="1295400"/>
                </a:xfrm>
                <a:custGeom>
                  <a:avLst/>
                  <a:gdLst>
                    <a:gd name="T0" fmla="*/ 0 w 1056"/>
                    <a:gd name="T1" fmla="*/ 0 h 816"/>
                    <a:gd name="T2" fmla="*/ 0 w 1056"/>
                    <a:gd name="T3" fmla="*/ 2147483647 h 816"/>
                    <a:gd name="T4" fmla="*/ 2147483647 w 1056"/>
                    <a:gd name="T5" fmla="*/ 2147483647 h 816"/>
                    <a:gd name="T6" fmla="*/ 0 60000 65536"/>
                    <a:gd name="T7" fmla="*/ 0 60000 65536"/>
                    <a:gd name="T8" fmla="*/ 0 60000 65536"/>
                    <a:gd name="T9" fmla="*/ 0 w 1056"/>
                    <a:gd name="T10" fmla="*/ 0 h 816"/>
                    <a:gd name="T11" fmla="*/ 1056 w 1056"/>
                    <a:gd name="T12" fmla="*/ 816 h 81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56" h="816">
                      <a:moveTo>
                        <a:pt x="0" y="0"/>
                      </a:moveTo>
                      <a:lnTo>
                        <a:pt x="0" y="816"/>
                      </a:lnTo>
                      <a:lnTo>
                        <a:pt x="1056" y="81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4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419027" y="3625850"/>
                  <a:ext cx="505277" cy="3385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 dirty="0">
                      <a:latin typeface="Times New Roman" charset="0"/>
                    </a:rPr>
                    <a:t>f</a:t>
                  </a:r>
                  <a:r>
                    <a:rPr lang="pt-BR" altLang="pt-BR" sz="1600" dirty="0">
                      <a:latin typeface="Times New Roman" charset="0"/>
                    </a:rPr>
                    <a:t>(</a:t>
                  </a:r>
                  <a:r>
                    <a:rPr lang="pt-BR" altLang="pt-BR" sz="1600" i="1" dirty="0">
                      <a:latin typeface="Times New Roman" charset="0"/>
                    </a:rPr>
                    <a:t>X</a:t>
                  </a:r>
                  <a:r>
                    <a:rPr lang="pt-BR" altLang="pt-BR" sz="1600" dirty="0">
                      <a:latin typeface="Times New Roman" charset="0"/>
                    </a:rPr>
                    <a:t>)</a:t>
                  </a:r>
                </a:p>
              </p:txBody>
            </p:sp>
            <p:sp>
              <p:nvSpPr>
                <p:cNvPr id="44" name="Retângulo 6"/>
                <p:cNvSpPr>
                  <a:spLocks noChangeArrowheads="1"/>
                </p:cNvSpPr>
                <p:nvPr/>
              </p:nvSpPr>
              <p:spPr bwMode="auto">
                <a:xfrm>
                  <a:off x="4709773" y="4891417"/>
                  <a:ext cx="242374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900" dirty="0">
                      <a:latin typeface="Times New Roman" charset="0"/>
                    </a:rPr>
                    <a:t>0</a:t>
                  </a:r>
                  <a:endParaRPr lang="pt-BR" altLang="pt-BR" sz="900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45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6239837" y="5029950"/>
                  <a:ext cx="309706" cy="3385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 dirty="0">
                      <a:latin typeface="Times New Roman" charset="0"/>
                    </a:rPr>
                    <a:t>X</a:t>
                  </a:r>
                  <a:endParaRPr lang="pt-BR" altLang="pt-BR" sz="1600" dirty="0">
                    <a:latin typeface="Times New Roman" charset="0"/>
                  </a:endParaRPr>
                </a:p>
              </p:txBody>
            </p:sp>
          </p:grpSp>
          <p:sp>
            <p:nvSpPr>
              <p:cNvPr id="40" name="Forma livre 39"/>
              <p:cNvSpPr/>
              <p:nvPr/>
            </p:nvSpPr>
            <p:spPr>
              <a:xfrm>
                <a:off x="6255473" y="5548672"/>
                <a:ext cx="1242528" cy="439228"/>
              </a:xfrm>
              <a:custGeom>
                <a:avLst/>
                <a:gdLst>
                  <a:gd name="connsiteX0" fmla="*/ 0 w 1298575"/>
                  <a:gd name="connsiteY0" fmla="*/ 990600 h 993775"/>
                  <a:gd name="connsiteX1" fmla="*/ 123825 w 1298575"/>
                  <a:gd name="connsiteY1" fmla="*/ 908050 h 993775"/>
                  <a:gd name="connsiteX2" fmla="*/ 212725 w 1298575"/>
                  <a:gd name="connsiteY2" fmla="*/ 796925 h 993775"/>
                  <a:gd name="connsiteX3" fmla="*/ 295275 w 1298575"/>
                  <a:gd name="connsiteY3" fmla="*/ 638175 h 993775"/>
                  <a:gd name="connsiteX4" fmla="*/ 365125 w 1298575"/>
                  <a:gd name="connsiteY4" fmla="*/ 466725 h 993775"/>
                  <a:gd name="connsiteX5" fmla="*/ 428625 w 1298575"/>
                  <a:gd name="connsiteY5" fmla="*/ 317500 h 993775"/>
                  <a:gd name="connsiteX6" fmla="*/ 498475 w 1298575"/>
                  <a:gd name="connsiteY6" fmla="*/ 168275 h 993775"/>
                  <a:gd name="connsiteX7" fmla="*/ 565150 w 1298575"/>
                  <a:gd name="connsiteY7" fmla="*/ 44450 h 993775"/>
                  <a:gd name="connsiteX8" fmla="*/ 609600 w 1298575"/>
                  <a:gd name="connsiteY8" fmla="*/ 6350 h 993775"/>
                  <a:gd name="connsiteX9" fmla="*/ 644525 w 1298575"/>
                  <a:gd name="connsiteY9" fmla="*/ 0 h 993775"/>
                  <a:gd name="connsiteX10" fmla="*/ 692150 w 1298575"/>
                  <a:gd name="connsiteY10" fmla="*/ 12700 h 993775"/>
                  <a:gd name="connsiteX11" fmla="*/ 717550 w 1298575"/>
                  <a:gd name="connsiteY11" fmla="*/ 41275 h 993775"/>
                  <a:gd name="connsiteX12" fmla="*/ 762000 w 1298575"/>
                  <a:gd name="connsiteY12" fmla="*/ 95250 h 993775"/>
                  <a:gd name="connsiteX13" fmla="*/ 809625 w 1298575"/>
                  <a:gd name="connsiteY13" fmla="*/ 206375 h 993775"/>
                  <a:gd name="connsiteX14" fmla="*/ 866775 w 1298575"/>
                  <a:gd name="connsiteY14" fmla="*/ 330200 h 993775"/>
                  <a:gd name="connsiteX15" fmla="*/ 911225 w 1298575"/>
                  <a:gd name="connsiteY15" fmla="*/ 431800 h 993775"/>
                  <a:gd name="connsiteX16" fmla="*/ 962025 w 1298575"/>
                  <a:gd name="connsiteY16" fmla="*/ 571500 h 993775"/>
                  <a:gd name="connsiteX17" fmla="*/ 1016000 w 1298575"/>
                  <a:gd name="connsiteY17" fmla="*/ 676275 h 993775"/>
                  <a:gd name="connsiteX18" fmla="*/ 1066800 w 1298575"/>
                  <a:gd name="connsiteY18" fmla="*/ 777875 h 993775"/>
                  <a:gd name="connsiteX19" fmla="*/ 1117600 w 1298575"/>
                  <a:gd name="connsiteY19" fmla="*/ 860425 h 993775"/>
                  <a:gd name="connsiteX20" fmla="*/ 1181100 w 1298575"/>
                  <a:gd name="connsiteY20" fmla="*/ 930275 h 993775"/>
                  <a:gd name="connsiteX21" fmla="*/ 1241425 w 1298575"/>
                  <a:gd name="connsiteY21" fmla="*/ 974725 h 993775"/>
                  <a:gd name="connsiteX22" fmla="*/ 1298575 w 1298575"/>
                  <a:gd name="connsiteY22" fmla="*/ 993775 h 993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298575" h="993775">
                    <a:moveTo>
                      <a:pt x="0" y="990600"/>
                    </a:moveTo>
                    <a:lnTo>
                      <a:pt x="123825" y="908050"/>
                    </a:lnTo>
                    <a:lnTo>
                      <a:pt x="212725" y="796925"/>
                    </a:lnTo>
                    <a:lnTo>
                      <a:pt x="295275" y="638175"/>
                    </a:lnTo>
                    <a:lnTo>
                      <a:pt x="365125" y="466725"/>
                    </a:lnTo>
                    <a:lnTo>
                      <a:pt x="428625" y="317500"/>
                    </a:lnTo>
                    <a:lnTo>
                      <a:pt x="498475" y="168275"/>
                    </a:lnTo>
                    <a:lnTo>
                      <a:pt x="565150" y="44450"/>
                    </a:lnTo>
                    <a:lnTo>
                      <a:pt x="609600" y="6350"/>
                    </a:lnTo>
                    <a:lnTo>
                      <a:pt x="644525" y="0"/>
                    </a:lnTo>
                    <a:lnTo>
                      <a:pt x="692150" y="12700"/>
                    </a:lnTo>
                    <a:lnTo>
                      <a:pt x="717550" y="41275"/>
                    </a:lnTo>
                    <a:lnTo>
                      <a:pt x="762000" y="95250"/>
                    </a:lnTo>
                    <a:lnTo>
                      <a:pt x="809625" y="206375"/>
                    </a:lnTo>
                    <a:lnTo>
                      <a:pt x="866775" y="330200"/>
                    </a:lnTo>
                    <a:lnTo>
                      <a:pt x="911225" y="431800"/>
                    </a:lnTo>
                    <a:lnTo>
                      <a:pt x="962025" y="571500"/>
                    </a:lnTo>
                    <a:lnTo>
                      <a:pt x="1016000" y="676275"/>
                    </a:lnTo>
                    <a:lnTo>
                      <a:pt x="1066800" y="777875"/>
                    </a:lnTo>
                    <a:lnTo>
                      <a:pt x="1117600" y="860425"/>
                    </a:lnTo>
                    <a:lnTo>
                      <a:pt x="1181100" y="930275"/>
                    </a:lnTo>
                    <a:lnTo>
                      <a:pt x="1241425" y="974725"/>
                    </a:lnTo>
                    <a:lnTo>
                      <a:pt x="1298575" y="99377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1" name="Forma livre 40"/>
              <p:cNvSpPr/>
              <p:nvPr/>
            </p:nvSpPr>
            <p:spPr>
              <a:xfrm>
                <a:off x="6876737" y="4810371"/>
                <a:ext cx="621264" cy="1178736"/>
              </a:xfrm>
              <a:custGeom>
                <a:avLst/>
                <a:gdLst>
                  <a:gd name="connsiteX0" fmla="*/ 0 w 1298575"/>
                  <a:gd name="connsiteY0" fmla="*/ 990600 h 993775"/>
                  <a:gd name="connsiteX1" fmla="*/ 123825 w 1298575"/>
                  <a:gd name="connsiteY1" fmla="*/ 908050 h 993775"/>
                  <a:gd name="connsiteX2" fmla="*/ 212725 w 1298575"/>
                  <a:gd name="connsiteY2" fmla="*/ 796925 h 993775"/>
                  <a:gd name="connsiteX3" fmla="*/ 295275 w 1298575"/>
                  <a:gd name="connsiteY3" fmla="*/ 638175 h 993775"/>
                  <a:gd name="connsiteX4" fmla="*/ 365125 w 1298575"/>
                  <a:gd name="connsiteY4" fmla="*/ 466725 h 993775"/>
                  <a:gd name="connsiteX5" fmla="*/ 428625 w 1298575"/>
                  <a:gd name="connsiteY5" fmla="*/ 317500 h 993775"/>
                  <a:gd name="connsiteX6" fmla="*/ 498475 w 1298575"/>
                  <a:gd name="connsiteY6" fmla="*/ 168275 h 993775"/>
                  <a:gd name="connsiteX7" fmla="*/ 565150 w 1298575"/>
                  <a:gd name="connsiteY7" fmla="*/ 44450 h 993775"/>
                  <a:gd name="connsiteX8" fmla="*/ 609600 w 1298575"/>
                  <a:gd name="connsiteY8" fmla="*/ 6350 h 993775"/>
                  <a:gd name="connsiteX9" fmla="*/ 644525 w 1298575"/>
                  <a:gd name="connsiteY9" fmla="*/ 0 h 993775"/>
                  <a:gd name="connsiteX10" fmla="*/ 692150 w 1298575"/>
                  <a:gd name="connsiteY10" fmla="*/ 12700 h 993775"/>
                  <a:gd name="connsiteX11" fmla="*/ 717550 w 1298575"/>
                  <a:gd name="connsiteY11" fmla="*/ 41275 h 993775"/>
                  <a:gd name="connsiteX12" fmla="*/ 762000 w 1298575"/>
                  <a:gd name="connsiteY12" fmla="*/ 95250 h 993775"/>
                  <a:gd name="connsiteX13" fmla="*/ 809625 w 1298575"/>
                  <a:gd name="connsiteY13" fmla="*/ 206375 h 993775"/>
                  <a:gd name="connsiteX14" fmla="*/ 866775 w 1298575"/>
                  <a:gd name="connsiteY14" fmla="*/ 330200 h 993775"/>
                  <a:gd name="connsiteX15" fmla="*/ 911225 w 1298575"/>
                  <a:gd name="connsiteY15" fmla="*/ 431800 h 993775"/>
                  <a:gd name="connsiteX16" fmla="*/ 962025 w 1298575"/>
                  <a:gd name="connsiteY16" fmla="*/ 571500 h 993775"/>
                  <a:gd name="connsiteX17" fmla="*/ 1016000 w 1298575"/>
                  <a:gd name="connsiteY17" fmla="*/ 676275 h 993775"/>
                  <a:gd name="connsiteX18" fmla="*/ 1066800 w 1298575"/>
                  <a:gd name="connsiteY18" fmla="*/ 777875 h 993775"/>
                  <a:gd name="connsiteX19" fmla="*/ 1117600 w 1298575"/>
                  <a:gd name="connsiteY19" fmla="*/ 860425 h 993775"/>
                  <a:gd name="connsiteX20" fmla="*/ 1181100 w 1298575"/>
                  <a:gd name="connsiteY20" fmla="*/ 930275 h 993775"/>
                  <a:gd name="connsiteX21" fmla="*/ 1241425 w 1298575"/>
                  <a:gd name="connsiteY21" fmla="*/ 974725 h 993775"/>
                  <a:gd name="connsiteX22" fmla="*/ 1298575 w 1298575"/>
                  <a:gd name="connsiteY22" fmla="*/ 993775 h 993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298575" h="993775">
                    <a:moveTo>
                      <a:pt x="0" y="990600"/>
                    </a:moveTo>
                    <a:lnTo>
                      <a:pt x="123825" y="908050"/>
                    </a:lnTo>
                    <a:lnTo>
                      <a:pt x="212725" y="796925"/>
                    </a:lnTo>
                    <a:lnTo>
                      <a:pt x="295275" y="638175"/>
                    </a:lnTo>
                    <a:lnTo>
                      <a:pt x="365125" y="466725"/>
                    </a:lnTo>
                    <a:lnTo>
                      <a:pt x="428625" y="317500"/>
                    </a:lnTo>
                    <a:lnTo>
                      <a:pt x="498475" y="168275"/>
                    </a:lnTo>
                    <a:lnTo>
                      <a:pt x="565150" y="44450"/>
                    </a:lnTo>
                    <a:lnTo>
                      <a:pt x="609600" y="6350"/>
                    </a:lnTo>
                    <a:lnTo>
                      <a:pt x="644525" y="0"/>
                    </a:lnTo>
                    <a:lnTo>
                      <a:pt x="692150" y="12700"/>
                    </a:lnTo>
                    <a:lnTo>
                      <a:pt x="717550" y="41275"/>
                    </a:lnTo>
                    <a:lnTo>
                      <a:pt x="762000" y="95250"/>
                    </a:lnTo>
                    <a:lnTo>
                      <a:pt x="809625" y="206375"/>
                    </a:lnTo>
                    <a:lnTo>
                      <a:pt x="866775" y="330200"/>
                    </a:lnTo>
                    <a:lnTo>
                      <a:pt x="911225" y="431800"/>
                    </a:lnTo>
                    <a:lnTo>
                      <a:pt x="962025" y="571500"/>
                    </a:lnTo>
                    <a:lnTo>
                      <a:pt x="1016000" y="676275"/>
                    </a:lnTo>
                    <a:lnTo>
                      <a:pt x="1066800" y="777875"/>
                    </a:lnTo>
                    <a:lnTo>
                      <a:pt x="1117600" y="860425"/>
                    </a:lnTo>
                    <a:lnTo>
                      <a:pt x="1181100" y="930275"/>
                    </a:lnTo>
                    <a:lnTo>
                      <a:pt x="1241425" y="974725"/>
                    </a:lnTo>
                    <a:lnTo>
                      <a:pt x="1298575" y="99377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solidFill>
                    <a:schemeClr val="tx1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37" name="CaixaDeTexto 4"/>
            <p:cNvSpPr txBox="1">
              <a:spLocks noChangeArrowheads="1"/>
            </p:cNvSpPr>
            <p:nvPr/>
          </p:nvSpPr>
          <p:spPr bwMode="auto">
            <a:xfrm>
              <a:off x="1260406" y="4221088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8" name="CaixaDeTexto 4"/>
            <p:cNvSpPr txBox="1">
              <a:spLocks noChangeArrowheads="1"/>
            </p:cNvSpPr>
            <p:nvPr/>
          </p:nvSpPr>
          <p:spPr bwMode="auto">
            <a:xfrm>
              <a:off x="1976695" y="3461303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aphicFrame>
        <p:nvGraphicFramePr>
          <p:cNvPr id="50" name="Object 25"/>
          <p:cNvGraphicFramePr>
            <a:graphicFrameLocks noChangeAspect="1"/>
          </p:cNvGraphicFramePr>
          <p:nvPr/>
        </p:nvGraphicFramePr>
        <p:xfrm>
          <a:off x="584200" y="4899868"/>
          <a:ext cx="1577975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104840" imgH="1295280" progId="">
                  <p:embed/>
                </p:oleObj>
              </mc:Choice>
              <mc:Fallback>
                <p:oleObj name="Equation" r:id="rId28" imgW="1104840" imgH="1295280" progId="">
                  <p:embed/>
                  <p:pic>
                    <p:nvPicPr>
                      <p:cNvPr id="5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4899868"/>
                        <a:ext cx="1577975" cy="184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5" name="Object 9"/>
          <p:cNvGraphicFramePr>
            <a:graphicFrameLocks noChangeAspect="1"/>
          </p:cNvGraphicFramePr>
          <p:nvPr/>
        </p:nvGraphicFramePr>
        <p:xfrm>
          <a:off x="3153308" y="5229200"/>
          <a:ext cx="985837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685800" imgH="863280" progId="">
                  <p:embed/>
                </p:oleObj>
              </mc:Choice>
              <mc:Fallback>
                <p:oleObj name="Equation" r:id="rId30" imgW="685800" imgH="863280" progId="">
                  <p:embed/>
                  <p:pic>
                    <p:nvPicPr>
                      <p:cNvPr id="1577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3308" y="5229200"/>
                        <a:ext cx="985837" cy="1250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6" name="Object 10"/>
          <p:cNvGraphicFramePr>
            <a:graphicFrameLocks noChangeAspect="1"/>
          </p:cNvGraphicFramePr>
          <p:nvPr/>
        </p:nvGraphicFramePr>
        <p:xfrm>
          <a:off x="4111303" y="5513586"/>
          <a:ext cx="82073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571320" imgH="457200" progId="">
                  <p:embed/>
                </p:oleObj>
              </mc:Choice>
              <mc:Fallback>
                <p:oleObj name="Equation" r:id="rId32" imgW="571320" imgH="457200" progId="">
                  <p:embed/>
                  <p:pic>
                    <p:nvPicPr>
                      <p:cNvPr id="1577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303" y="5513586"/>
                        <a:ext cx="820737" cy="663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208368" y="5337373"/>
            <a:ext cx="649288" cy="1071563"/>
            <a:chOff x="600" y="2496"/>
            <a:chExt cx="409" cy="675"/>
          </a:xfrm>
        </p:grpSpPr>
        <p:sp>
          <p:nvSpPr>
            <p:cNvPr id="14354" name="Line 12"/>
            <p:cNvSpPr>
              <a:spLocks noChangeShapeType="1"/>
            </p:cNvSpPr>
            <p:nvPr/>
          </p:nvSpPr>
          <p:spPr bwMode="auto">
            <a:xfrm flipH="1">
              <a:off x="624" y="2496"/>
              <a:ext cx="384" cy="9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4355" name="Line 29"/>
            <p:cNvSpPr>
              <a:spLocks noChangeShapeType="1"/>
            </p:cNvSpPr>
            <p:nvPr/>
          </p:nvSpPr>
          <p:spPr bwMode="auto">
            <a:xfrm flipH="1">
              <a:off x="600" y="2690"/>
              <a:ext cx="384" cy="9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4356" name="Line 30"/>
            <p:cNvSpPr>
              <a:spLocks noChangeShapeType="1"/>
            </p:cNvSpPr>
            <p:nvPr/>
          </p:nvSpPr>
          <p:spPr bwMode="auto">
            <a:xfrm flipH="1">
              <a:off x="625" y="2881"/>
              <a:ext cx="384" cy="9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4357" name="Line 31"/>
            <p:cNvSpPr>
              <a:spLocks noChangeShapeType="1"/>
            </p:cNvSpPr>
            <p:nvPr/>
          </p:nvSpPr>
          <p:spPr bwMode="auto">
            <a:xfrm flipH="1">
              <a:off x="601" y="3075"/>
              <a:ext cx="384" cy="9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51" name="Object 33"/>
          <p:cNvGraphicFramePr>
            <a:graphicFrameLocks noChangeAspect="1"/>
          </p:cNvGraphicFramePr>
          <p:nvPr/>
        </p:nvGraphicFramePr>
        <p:xfrm>
          <a:off x="2023529" y="5663970"/>
          <a:ext cx="711200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495000" imgH="241200" progId="">
                  <p:embed/>
                </p:oleObj>
              </mc:Choice>
              <mc:Fallback>
                <p:oleObj name="Equation" r:id="rId34" imgW="495000" imgH="241200" progId="">
                  <p:embed/>
                  <p:pic>
                    <p:nvPicPr>
                      <p:cNvPr id="5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3529" y="5663970"/>
                        <a:ext cx="711200" cy="350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tângulo 52"/>
          <p:cNvSpPr/>
          <p:nvPr/>
        </p:nvSpPr>
        <p:spPr>
          <a:xfrm>
            <a:off x="5724127" y="5400471"/>
            <a:ext cx="1656185" cy="9322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aixaDeTexto 4"/>
              <p:cNvSpPr txBox="1">
                <a:spLocks noChangeArrowheads="1"/>
              </p:cNvSpPr>
              <p:nvPr/>
            </p:nvSpPr>
            <p:spPr bwMode="auto">
              <a:xfrm>
                <a:off x="3475363" y="3221649"/>
                <a:ext cx="3138360" cy="341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Quão semelhantes são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pt-BR" altLang="pt-BR" sz="1600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pt-BR" altLang="pt-BR" sz="1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1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e</a:t>
                </a:r>
                <a14:m>
                  <m:oMath xmlns:m="http://schemas.openxmlformats.org/officeDocument/2006/math">
                    <m:r>
                      <a:rPr lang="pt-BR" altLang="pt-BR" sz="1600" b="0" i="0" smtClean="0">
                        <a:latin typeface="Cambria Math"/>
                        <a:ea typeface="Cambria Math"/>
                      </a:rPr>
                      <m:t> </m:t>
                    </m:r>
                    <m:sSubSup>
                      <m:sSubSupPr>
                        <m:ctrlPr>
                          <a:rPr lang="pt-BR" altLang="pt-BR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pt-BR" altLang="pt-BR" sz="16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pt-BR" altLang="pt-BR" sz="1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  <m:sup>
                        <m:r>
                          <a:rPr lang="pt-BR" altLang="pt-BR" sz="1600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46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75363" y="3221649"/>
                <a:ext cx="3138360" cy="341888"/>
              </a:xfrm>
              <a:prstGeom prst="rect">
                <a:avLst/>
              </a:prstGeom>
              <a:blipFill>
                <a:blip r:embed="rId36"/>
                <a:stretch>
                  <a:fillRect l="-971" t="-5263" b="-1929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1361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467544" y="1573970"/>
            <a:ext cx="83017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</a:rPr>
              <a:t>	Y</a:t>
            </a:r>
            <a:r>
              <a:rPr lang="pt-BR" altLang="pt-BR" sz="1600" dirty="0">
                <a:latin typeface="Times New Roman" charset="0"/>
              </a:rPr>
              <a:t> ~ </a:t>
            </a:r>
            <a:r>
              <a:rPr lang="pt-BR" altLang="pt-BR" sz="1600" dirty="0">
                <a:latin typeface="Tahoma" panose="020B0604030504040204" pitchFamily="34" charset="0"/>
              </a:rPr>
              <a:t>Binomial(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altLang="pt-BR" sz="1600" dirty="0">
                <a:latin typeface="Tahoma" panose="020B0604030504040204" pitchFamily="34" charset="0"/>
              </a:rPr>
              <a:t>)</a:t>
            </a:r>
          </a:p>
        </p:txBody>
      </p:sp>
      <p:graphicFrame>
        <p:nvGraphicFramePr>
          <p:cNvPr id="163893" name="Object 53"/>
          <p:cNvGraphicFramePr>
            <a:graphicFrameLocks noChangeAspect="1"/>
          </p:cNvGraphicFramePr>
          <p:nvPr/>
        </p:nvGraphicFramePr>
        <p:xfrm>
          <a:off x="1458913" y="2227310"/>
          <a:ext cx="60007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40" imgH="393480" progId="">
                  <p:embed/>
                </p:oleObj>
              </mc:Choice>
              <mc:Fallback>
                <p:oleObj name="Equation" r:id="rId2" imgW="419040" imgH="393480" progId="">
                  <p:embed/>
                  <p:pic>
                    <p:nvPicPr>
                      <p:cNvPr id="163893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2227310"/>
                        <a:ext cx="600075" cy="563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51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</a:t>
            </a:r>
            <a:endParaRPr lang="pt-BR" i="1" dirty="0">
              <a:latin typeface="Times New Roman" pitchFamily="18" charset="0"/>
            </a:endParaRPr>
          </a:p>
        </p:txBody>
      </p:sp>
      <p:sp>
        <p:nvSpPr>
          <p:cNvPr id="25622" name="Text Box 52"/>
          <p:cNvSpPr txBox="1">
            <a:spLocks noChangeArrowheads="1"/>
          </p:cNvSpPr>
          <p:nvPr/>
        </p:nvSpPr>
        <p:spPr bwMode="auto">
          <a:xfrm>
            <a:off x="2182099" y="2338852"/>
            <a:ext cx="2168147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Proporção Amostral</a:t>
            </a:r>
          </a:p>
        </p:txBody>
      </p:sp>
      <p:graphicFrame>
        <p:nvGraphicFramePr>
          <p:cNvPr id="163900" name="Object 60"/>
          <p:cNvGraphicFramePr>
            <a:graphicFrameLocks noChangeAspect="1"/>
          </p:cNvGraphicFramePr>
          <p:nvPr/>
        </p:nvGraphicFramePr>
        <p:xfrm>
          <a:off x="3042146" y="1434478"/>
          <a:ext cx="9271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700" imgH="431800" progId="">
                  <p:embed/>
                </p:oleObj>
              </mc:Choice>
              <mc:Fallback>
                <p:oleObj name="Equation" r:id="rId4" imgW="647700" imgH="431800" progId="">
                  <p:embed/>
                  <p:pic>
                    <p:nvPicPr>
                      <p:cNvPr id="16390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2146" y="1434478"/>
                        <a:ext cx="92710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2" name="Text Box 62"/>
          <p:cNvSpPr txBox="1">
            <a:spLocks noChangeArrowheads="1"/>
          </p:cNvSpPr>
          <p:nvPr/>
        </p:nvSpPr>
        <p:spPr bwMode="auto">
          <a:xfrm>
            <a:off x="4350246" y="1573970"/>
            <a:ext cx="42819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</a:rPr>
              <a:t>X</a:t>
            </a:r>
            <a:r>
              <a:rPr lang="pt-BR" altLang="pt-BR" sz="1600" i="1" baseline="-25000" dirty="0">
                <a:latin typeface="Times New Roman" charset="0"/>
              </a:rPr>
              <a:t>i</a:t>
            </a:r>
            <a:r>
              <a:rPr lang="pt-BR" altLang="pt-BR" sz="1600" dirty="0">
                <a:latin typeface="Times New Roman" charset="0"/>
              </a:rPr>
              <a:t> ~</a:t>
            </a:r>
            <a:r>
              <a:rPr lang="pt-BR" altLang="pt-BR" sz="1600" dirty="0">
                <a:latin typeface="Tahoma" panose="020B0604030504040204" pitchFamily="34" charset="0"/>
              </a:rPr>
              <a:t> Bernoulli    </a:t>
            </a:r>
            <a:r>
              <a:rPr lang="pt-BR" altLang="pt-BR" sz="1600" i="1" dirty="0">
                <a:latin typeface="Times New Roman" charset="0"/>
              </a:rPr>
              <a:t>p</a:t>
            </a:r>
            <a:r>
              <a:rPr lang="pt-BR" altLang="pt-BR" sz="1600" dirty="0">
                <a:latin typeface="Times New Roman" charset="0"/>
              </a:rPr>
              <a:t> = </a:t>
            </a:r>
            <a:r>
              <a:rPr lang="pt-BR" altLang="pt-BR" sz="1600" i="1" dirty="0">
                <a:latin typeface="Times New Roman" charset="0"/>
              </a:rPr>
              <a:t>P</a:t>
            </a:r>
            <a:r>
              <a:rPr lang="pt-BR" altLang="pt-BR" sz="1600" dirty="0">
                <a:latin typeface="Times New Roman" charset="0"/>
              </a:rPr>
              <a:t>(</a:t>
            </a:r>
            <a:r>
              <a:rPr lang="pt-BR" altLang="pt-BR" sz="1600" i="1" dirty="0">
                <a:latin typeface="Times New Roman" charset="0"/>
              </a:rPr>
              <a:t>X</a:t>
            </a:r>
            <a:r>
              <a:rPr lang="pt-BR" altLang="pt-BR" sz="1600" i="1" baseline="-25000" dirty="0">
                <a:latin typeface="Times New Roman" charset="0"/>
              </a:rPr>
              <a:t>i</a:t>
            </a:r>
            <a:r>
              <a:rPr lang="pt-BR" altLang="pt-BR" sz="1600" dirty="0">
                <a:latin typeface="Times New Roman" charset="0"/>
              </a:rPr>
              <a:t> = 1)    </a:t>
            </a:r>
            <a:r>
              <a:rPr lang="pt-BR" altLang="pt-BR" sz="1600" dirty="0">
                <a:latin typeface="Times New Roman" charset="0"/>
                <a:sym typeface="Symbol"/>
              </a:rPr>
              <a:t>   </a:t>
            </a:r>
            <a:r>
              <a:rPr lang="pt-BR" altLang="pt-BR" sz="1600" i="1" dirty="0">
                <a:latin typeface="Times New Roman" charset="0"/>
                <a:sym typeface="Symbol"/>
              </a:rPr>
              <a:t>P</a:t>
            </a:r>
            <a:r>
              <a:rPr lang="pt-BR" altLang="pt-BR" sz="1600" dirty="0">
                <a:latin typeface="Times New Roman" charset="0"/>
              </a:rPr>
              <a:t>(</a:t>
            </a:r>
            <a:r>
              <a:rPr lang="pt-BR" altLang="pt-BR" sz="1600" dirty="0">
                <a:latin typeface="Tahoma" panose="020B0604030504040204" pitchFamily="34" charset="0"/>
              </a:rPr>
              <a:t>sucesso</a:t>
            </a:r>
            <a:r>
              <a:rPr lang="pt-BR" altLang="pt-BR" sz="1600" dirty="0">
                <a:latin typeface="Times New Roman" charset="0"/>
              </a:rPr>
              <a:t>)</a:t>
            </a:r>
          </a:p>
        </p:txBody>
      </p:sp>
      <p:graphicFrame>
        <p:nvGraphicFramePr>
          <p:cNvPr id="163905" name="Object 65"/>
          <p:cNvGraphicFramePr>
            <a:graphicFrameLocks noChangeAspect="1"/>
          </p:cNvGraphicFramePr>
          <p:nvPr/>
        </p:nvGraphicFramePr>
        <p:xfrm>
          <a:off x="4788024" y="2364257"/>
          <a:ext cx="87153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480" imgH="203040" progId="">
                  <p:embed/>
                </p:oleObj>
              </mc:Choice>
              <mc:Fallback>
                <p:oleObj name="Equation" r:id="rId6" imgW="609480" imgH="203040" progId="">
                  <p:embed/>
                  <p:pic>
                    <p:nvPicPr>
                      <p:cNvPr id="163905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364257"/>
                        <a:ext cx="871538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1" name="Object 71"/>
          <p:cNvGraphicFramePr>
            <a:graphicFrameLocks noChangeAspect="1"/>
          </p:cNvGraphicFramePr>
          <p:nvPr/>
        </p:nvGraphicFramePr>
        <p:xfrm>
          <a:off x="6272758" y="2228526"/>
          <a:ext cx="119856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38080" imgH="393480" progId="">
                  <p:embed/>
                </p:oleObj>
              </mc:Choice>
              <mc:Fallback>
                <p:oleObj name="Equation" r:id="rId8" imgW="838080" imgH="393480" progId="">
                  <p:embed/>
                  <p:pic>
                    <p:nvPicPr>
                      <p:cNvPr id="163911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2758" y="2228526"/>
                        <a:ext cx="1198563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59E0F-146C-49C4-83C2-35F28FDB6238}" type="slidenum">
              <a:rPr lang="pt-BR"/>
              <a:pPr>
                <a:defRPr/>
              </a:pPr>
              <a:t>13</a:t>
            </a:fld>
            <a:endParaRPr lang="pt-BR"/>
          </a:p>
        </p:txBody>
      </p:sp>
      <p:sp>
        <p:nvSpPr>
          <p:cNvPr id="63" name="Text Box 41"/>
          <p:cNvSpPr txBox="1">
            <a:spLocks noChangeArrowheads="1"/>
          </p:cNvSpPr>
          <p:nvPr/>
        </p:nvSpPr>
        <p:spPr bwMode="auto">
          <a:xfrm>
            <a:off x="860202" y="3594718"/>
            <a:ext cx="5786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Se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for grande (ou seja, adotando-se o TLC):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graphicFrame>
        <p:nvGraphicFramePr>
          <p:cNvPr id="65" name="Object 34"/>
          <p:cNvGraphicFramePr>
            <a:graphicFrameLocks noChangeAspect="1"/>
          </p:cNvGraphicFramePr>
          <p:nvPr/>
        </p:nvGraphicFramePr>
        <p:xfrm>
          <a:off x="1069975" y="4232323"/>
          <a:ext cx="12700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8840" imgH="393480" progId="">
                  <p:embed/>
                </p:oleObj>
              </mc:Choice>
              <mc:Fallback>
                <p:oleObj name="Equation" r:id="rId10" imgW="888840" imgH="393480" progId="">
                  <p:embed/>
                  <p:pic>
                    <p:nvPicPr>
                      <p:cNvPr id="6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4232323"/>
                        <a:ext cx="1270000" cy="560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860202" y="3090662"/>
            <a:ext cx="3490044" cy="338554"/>
            <a:chOff x="860202" y="3090662"/>
            <a:chExt cx="3490044" cy="338554"/>
          </a:xfrm>
        </p:grpSpPr>
        <p:sp>
          <p:nvSpPr>
            <p:cNvPr id="67" name="Text Box 41"/>
            <p:cNvSpPr txBox="1">
              <a:spLocks noChangeArrowheads="1"/>
            </p:cNvSpPr>
            <p:nvPr/>
          </p:nvSpPr>
          <p:spPr bwMode="auto">
            <a:xfrm>
              <a:off x="860202" y="3090662"/>
              <a:ext cx="349004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Qual a distribuição de    ?</a:t>
              </a: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68" name="Object 56"/>
            <p:cNvGraphicFramePr>
              <a:graphicFrameLocks noChangeAspect="1"/>
            </p:cNvGraphicFramePr>
            <p:nvPr/>
          </p:nvGraphicFramePr>
          <p:xfrm>
            <a:off x="3052900" y="3114474"/>
            <a:ext cx="217488" cy="290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52268" imgH="203024" progId="">
                    <p:embed/>
                  </p:oleObj>
                </mc:Choice>
                <mc:Fallback>
                  <p:oleObj name="Equation" r:id="rId12" imgW="152268" imgH="203024" progId="">
                    <p:embed/>
                    <p:pic>
                      <p:nvPicPr>
                        <p:cNvPr id="68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2900" y="3114474"/>
                          <a:ext cx="217488" cy="2905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9" name="Object 34"/>
          <p:cNvGraphicFramePr>
            <a:graphicFrameLocks noChangeAspect="1"/>
          </p:cNvGraphicFramePr>
          <p:nvPr/>
        </p:nvGraphicFramePr>
        <p:xfrm>
          <a:off x="1023938" y="5070475"/>
          <a:ext cx="137953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65160" imgH="634680" progId="">
                  <p:embed/>
                </p:oleObj>
              </mc:Choice>
              <mc:Fallback>
                <p:oleObj name="Equation" r:id="rId14" imgW="965160" imgH="634680" progId="">
                  <p:embed/>
                  <p:pic>
                    <p:nvPicPr>
                      <p:cNvPr id="69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5070475"/>
                        <a:ext cx="1379537" cy="9032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tângulo 69"/>
          <p:cNvSpPr/>
          <p:nvPr/>
        </p:nvSpPr>
        <p:spPr>
          <a:xfrm>
            <a:off x="1019494" y="5085184"/>
            <a:ext cx="1392266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graphicFrame>
        <p:nvGraphicFramePr>
          <p:cNvPr id="18" name="Object 53"/>
          <p:cNvGraphicFramePr>
            <a:graphicFrameLocks noChangeAspect="1"/>
          </p:cNvGraphicFramePr>
          <p:nvPr/>
        </p:nvGraphicFramePr>
        <p:xfrm>
          <a:off x="7812360" y="751056"/>
          <a:ext cx="377311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52280" imgH="203040" progId="">
                  <p:embed/>
                </p:oleObj>
              </mc:Choice>
              <mc:Fallback>
                <p:oleObj name="Equation" r:id="rId16" imgW="152280" imgH="203040" progId="">
                  <p:embed/>
                  <p:pic>
                    <p:nvPicPr>
                      <p:cNvPr id="18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751056"/>
                        <a:ext cx="377311" cy="50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59854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2" grpId="0" animBg="1"/>
      <p:bldP spid="63" grpId="0" autoUpdateAnimBg="0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1197308" y="1573970"/>
            <a:ext cx="27986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</a:rPr>
              <a:t>	Y</a:t>
            </a:r>
            <a:r>
              <a:rPr lang="pt-BR" altLang="pt-BR" sz="1600" baseline="-25000" dirty="0">
                <a:latin typeface="Times New Roman" charset="0"/>
              </a:rPr>
              <a:t>1</a:t>
            </a:r>
            <a:r>
              <a:rPr lang="pt-BR" altLang="pt-BR" sz="1600" dirty="0">
                <a:latin typeface="Times New Roman" charset="0"/>
              </a:rPr>
              <a:t> ~ </a:t>
            </a:r>
            <a:r>
              <a:rPr lang="pt-BR" altLang="pt-BR" sz="1600" dirty="0">
                <a:latin typeface="Tahoma" panose="020B0604030504040204" pitchFamily="34" charset="0"/>
              </a:rPr>
              <a:t>Binomial(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altLang="pt-BR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altLang="pt-BR" sz="1600" dirty="0">
                <a:latin typeface="Tahoma" panose="020B0604030504040204" pitchFamily="34" charset="0"/>
              </a:rPr>
              <a:t>)</a:t>
            </a:r>
          </a:p>
        </p:txBody>
      </p:sp>
      <p:graphicFrame>
        <p:nvGraphicFramePr>
          <p:cNvPr id="163893" name="Object 53"/>
          <p:cNvGraphicFramePr>
            <a:graphicFrameLocks noChangeAspect="1"/>
          </p:cNvGraphicFramePr>
          <p:nvPr/>
        </p:nvGraphicFramePr>
        <p:xfrm>
          <a:off x="2163763" y="2328863"/>
          <a:ext cx="67310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800" imgH="431640" progId="">
                  <p:embed/>
                </p:oleObj>
              </mc:Choice>
              <mc:Fallback>
                <p:oleObj name="Equation" r:id="rId2" imgW="469800" imgH="431640" progId="">
                  <p:embed/>
                  <p:pic>
                    <p:nvPicPr>
                      <p:cNvPr id="163893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2328863"/>
                        <a:ext cx="673100" cy="617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51" name="Rectangle 11"/>
          <p:cNvSpPr>
            <a:spLocks noGrp="1" noChangeArrowheads="1"/>
          </p:cNvSpPr>
          <p:nvPr>
            <p:ph type="title"/>
          </p:nvPr>
        </p:nvSpPr>
        <p:spPr>
          <a:xfrm>
            <a:off x="-180528" y="609600"/>
            <a:ext cx="8861176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    e</a:t>
            </a:r>
            <a:endParaRPr lang="pt-BR" i="1" baseline="-25000" dirty="0">
              <a:latin typeface="Times New Roman" pitchFamily="18" charset="0"/>
            </a:endParaRPr>
          </a:p>
        </p:txBody>
      </p:sp>
      <p:graphicFrame>
        <p:nvGraphicFramePr>
          <p:cNvPr id="163905" name="Object 65"/>
          <p:cNvGraphicFramePr>
            <a:graphicFrameLocks noChangeAspect="1"/>
          </p:cNvGraphicFramePr>
          <p:nvPr/>
        </p:nvGraphicFramePr>
        <p:xfrm>
          <a:off x="3433763" y="2474913"/>
          <a:ext cx="9620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72840" imgH="228600" progId="">
                  <p:embed/>
                </p:oleObj>
              </mc:Choice>
              <mc:Fallback>
                <p:oleObj name="Equation" r:id="rId4" imgW="672840" imgH="228600" progId="">
                  <p:embed/>
                  <p:pic>
                    <p:nvPicPr>
                      <p:cNvPr id="163905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2474913"/>
                        <a:ext cx="9620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1" name="Object 71"/>
          <p:cNvGraphicFramePr>
            <a:graphicFrameLocks noChangeAspect="1"/>
          </p:cNvGraphicFramePr>
          <p:nvPr/>
        </p:nvGraphicFramePr>
        <p:xfrm>
          <a:off x="4883150" y="2330450"/>
          <a:ext cx="13620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52200" imgH="431640" progId="">
                  <p:embed/>
                </p:oleObj>
              </mc:Choice>
              <mc:Fallback>
                <p:oleObj name="Equation" r:id="rId6" imgW="952200" imgH="431640" progId="">
                  <p:embed/>
                  <p:pic>
                    <p:nvPicPr>
                      <p:cNvPr id="163911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150" y="2330450"/>
                        <a:ext cx="136207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59E0F-146C-49C4-83C2-35F28FDB6238}" type="slidenum">
              <a:rPr lang="pt-BR"/>
              <a:pPr>
                <a:defRPr/>
              </a:pPr>
              <a:t>14</a:t>
            </a:fld>
            <a:endParaRPr lang="pt-BR"/>
          </a:p>
        </p:txBody>
      </p:sp>
      <p:sp>
        <p:nvSpPr>
          <p:cNvPr id="63" name="Text Box 41"/>
          <p:cNvSpPr txBox="1">
            <a:spLocks noChangeArrowheads="1"/>
          </p:cNvSpPr>
          <p:nvPr/>
        </p:nvSpPr>
        <p:spPr bwMode="auto">
          <a:xfrm>
            <a:off x="1161826" y="4149080"/>
            <a:ext cx="5786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Se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n</a:t>
            </a:r>
            <a:r>
              <a:rPr lang="pt-BR" altLang="pt-BR" sz="1600" baseline="-25000" dirty="0">
                <a:latin typeface="Times New Roman" charset="0"/>
                <a:cs typeface="Times New Roman" charset="0"/>
                <a:sym typeface="Symbol" pitchFamily="18" charset="2"/>
              </a:rPr>
              <a:t>1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e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n</a:t>
            </a:r>
            <a:r>
              <a:rPr lang="pt-BR" altLang="pt-BR" sz="1600" baseline="-25000" dirty="0">
                <a:latin typeface="Times New Roman" charset="0"/>
                <a:cs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forem grandes (ou seja, adotando-se o TLC):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graphicFrame>
        <p:nvGraphicFramePr>
          <p:cNvPr id="65" name="Object 34"/>
          <p:cNvGraphicFramePr>
            <a:graphicFrameLocks noChangeAspect="1"/>
          </p:cNvGraphicFramePr>
          <p:nvPr/>
        </p:nvGraphicFramePr>
        <p:xfrm>
          <a:off x="1198568" y="5583238"/>
          <a:ext cx="266700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66600" imgH="685800" progId="">
                  <p:embed/>
                </p:oleObj>
              </mc:Choice>
              <mc:Fallback>
                <p:oleObj name="Equation" r:id="rId8" imgW="1866600" imgH="685800" progId="">
                  <p:embed/>
                  <p:pic>
                    <p:nvPicPr>
                      <p:cNvPr id="6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8" y="5583238"/>
                        <a:ext cx="2667000" cy="976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Retângulo 65"/>
          <p:cNvSpPr/>
          <p:nvPr/>
        </p:nvSpPr>
        <p:spPr>
          <a:xfrm>
            <a:off x="1115616" y="5495330"/>
            <a:ext cx="2826470" cy="11020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16" name="Text Box 51"/>
          <p:cNvSpPr txBox="1">
            <a:spLocks noChangeArrowheads="1"/>
          </p:cNvSpPr>
          <p:nvPr/>
        </p:nvSpPr>
        <p:spPr bwMode="auto">
          <a:xfrm>
            <a:off x="4139952" y="1573970"/>
            <a:ext cx="27986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</a:rPr>
              <a:t>	Y</a:t>
            </a:r>
            <a:r>
              <a:rPr lang="pt-BR" altLang="pt-BR" sz="1600" baseline="-25000" dirty="0">
                <a:latin typeface="Times New Roman" charset="0"/>
              </a:rPr>
              <a:t>2</a:t>
            </a:r>
            <a:r>
              <a:rPr lang="pt-BR" altLang="pt-BR" sz="1600" dirty="0">
                <a:latin typeface="Times New Roman" charset="0"/>
              </a:rPr>
              <a:t> ~ </a:t>
            </a:r>
            <a:r>
              <a:rPr lang="pt-BR" altLang="pt-BR" sz="1600" dirty="0">
                <a:latin typeface="Tahoma" panose="020B0604030504040204" pitchFamily="34" charset="0"/>
              </a:rPr>
              <a:t>Binomial(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baseline="-25000" dirty="0">
                <a:latin typeface="Times New Roman" charset="0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altLang="pt-BR" sz="1600" baseline="-25000" dirty="0">
                <a:latin typeface="Times New Roman" charset="0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</a:t>
            </a: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/>
        </p:nvGraphicFramePr>
        <p:xfrm>
          <a:off x="2163763" y="3243263"/>
          <a:ext cx="72866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07960" imgH="431640" progId="">
                  <p:embed/>
                </p:oleObj>
              </mc:Choice>
              <mc:Fallback>
                <p:oleObj name="Equation" r:id="rId10" imgW="507960" imgH="431640" progId="">
                  <p:embed/>
                  <p:pic>
                    <p:nvPicPr>
                      <p:cNvPr id="2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3243263"/>
                        <a:ext cx="728662" cy="617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3433763" y="3389313"/>
          <a:ext cx="10160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11000" imgH="228600" progId="">
                  <p:embed/>
                </p:oleObj>
              </mc:Choice>
              <mc:Fallback>
                <p:oleObj name="Equation" r:id="rId12" imgW="711000" imgH="228600" progId="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3389313"/>
                        <a:ext cx="10160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4883150" y="3244850"/>
          <a:ext cx="14160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90360" imgH="431640" progId="">
                  <p:embed/>
                </p:oleObj>
              </mc:Choice>
              <mc:Fallback>
                <p:oleObj name="Equation" r:id="rId14" imgW="990360" imgH="431640" progId="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150" y="3244850"/>
                        <a:ext cx="1416050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2125663" y="4697413"/>
          <a:ext cx="14890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41120" imgH="431640" progId="">
                  <p:embed/>
                </p:oleObj>
              </mc:Choice>
              <mc:Fallback>
                <p:oleObj name="Equation" r:id="rId16" imgW="1041120" imgH="431640" progId="">
                  <p:embed/>
                  <p:pic>
                    <p:nvPicPr>
                      <p:cNvPr id="6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4697413"/>
                        <a:ext cx="1489075" cy="6143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to 22"/>
          <p:cNvGraphicFramePr>
            <a:graphicFrameLocks noChangeAspect="1"/>
          </p:cNvGraphicFramePr>
          <p:nvPr/>
        </p:nvGraphicFramePr>
        <p:xfrm>
          <a:off x="4518025" y="4652963"/>
          <a:ext cx="15970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117440" imgH="431640" progId="">
                  <p:embed/>
                </p:oleObj>
              </mc:Choice>
              <mc:Fallback>
                <p:oleObj name="Equation" r:id="rId18" imgW="1117440" imgH="431640" progId="">
                  <p:embed/>
                  <p:pic>
                    <p:nvPicPr>
                      <p:cNvPr id="23" name="Objeto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8025" y="4652963"/>
                        <a:ext cx="1597025" cy="6143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7308304" y="709613"/>
          <a:ext cx="4413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77480" imgH="228600" progId="">
                  <p:embed/>
                </p:oleObj>
              </mc:Choice>
              <mc:Fallback>
                <p:oleObj name="Equation" r:id="rId20" imgW="177480" imgH="228600" progId="">
                  <p:embed/>
                  <p:pic>
                    <p:nvPicPr>
                      <p:cNvPr id="7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709613"/>
                        <a:ext cx="44132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8075489" y="709613"/>
          <a:ext cx="4730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90440" imgH="228600" progId="">
                  <p:embed/>
                </p:oleObj>
              </mc:Choice>
              <mc:Fallback>
                <p:oleObj name="Equation" r:id="rId22" imgW="190440" imgH="228600" progId="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5489" y="709613"/>
                        <a:ext cx="47307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49138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utoUpdateAnimBg="0"/>
      <p:bldP spid="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Distribuições amostrais (Resumo)</a:t>
            </a:r>
            <a:endParaRPr lang="pt-BR" i="1" baseline="-25000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331913" y="1386284"/>
            <a:ext cx="4002087" cy="890588"/>
            <a:chOff x="839" y="978"/>
            <a:chExt cx="2521" cy="561"/>
          </a:xfrm>
        </p:grpSpPr>
        <p:sp>
          <p:nvSpPr>
            <p:cNvPr id="19496" name="Text Box 33"/>
            <p:cNvSpPr txBox="1">
              <a:spLocks noChangeArrowheads="1"/>
            </p:cNvSpPr>
            <p:nvPr/>
          </p:nvSpPr>
          <p:spPr bwMode="auto">
            <a:xfrm>
              <a:off x="839" y="1167"/>
              <a:ext cx="38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para</a:t>
              </a:r>
              <a:endParaRPr lang="pt-BR" altLang="pt-BR" sz="1600" i="1" dirty="0">
                <a:latin typeface="Tahoma" panose="020B0604030504040204" pitchFamily="34" charset="0"/>
              </a:endParaRPr>
            </a:p>
          </p:txBody>
        </p:sp>
        <p:grpSp>
          <p:nvGrpSpPr>
            <p:cNvPr id="19497" name="Group 37"/>
            <p:cNvGrpSpPr>
              <a:grpSpLocks/>
            </p:cNvGrpSpPr>
            <p:nvPr/>
          </p:nvGrpSpPr>
          <p:grpSpPr bwMode="auto">
            <a:xfrm>
              <a:off x="1473" y="1008"/>
              <a:ext cx="413" cy="531"/>
              <a:chOff x="1056" y="1008"/>
              <a:chExt cx="413" cy="531"/>
            </a:xfrm>
          </p:grpSpPr>
          <p:graphicFrame>
            <p:nvGraphicFramePr>
              <p:cNvPr id="19501" name="Object 35"/>
              <p:cNvGraphicFramePr>
                <a:graphicFrameLocks noChangeAspect="1"/>
              </p:cNvGraphicFramePr>
              <p:nvPr/>
            </p:nvGraphicFramePr>
            <p:xfrm>
              <a:off x="1056" y="1008"/>
              <a:ext cx="413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457002" imgH="203112" progId="">
                      <p:embed/>
                    </p:oleObj>
                  </mc:Choice>
                  <mc:Fallback>
                    <p:oleObj name="Equation" r:id="rId2" imgW="457002" imgH="203112" progId="">
                      <p:embed/>
                      <p:pic>
                        <p:nvPicPr>
                          <p:cNvPr id="19501" name="Object 3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1008"/>
                            <a:ext cx="413" cy="18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502" name="Object 36"/>
              <p:cNvGraphicFramePr>
                <a:graphicFrameLocks noChangeAspect="1"/>
              </p:cNvGraphicFramePr>
              <p:nvPr/>
            </p:nvGraphicFramePr>
            <p:xfrm>
              <a:off x="1056" y="1333"/>
              <a:ext cx="207" cy="2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228600" imgH="228600" progId="">
                      <p:embed/>
                    </p:oleObj>
                  </mc:Choice>
                  <mc:Fallback>
                    <p:oleObj name="Equation" r:id="rId4" imgW="228600" imgH="228600" progId="">
                      <p:embed/>
                      <p:pic>
                        <p:nvPicPr>
                          <p:cNvPr id="19502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1333"/>
                            <a:ext cx="207" cy="20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9498" name="Text Box 38"/>
            <p:cNvSpPr txBox="1">
              <a:spLocks noChangeArrowheads="1"/>
            </p:cNvSpPr>
            <p:nvPr/>
          </p:nvSpPr>
          <p:spPr bwMode="auto">
            <a:xfrm>
              <a:off x="2013" y="978"/>
              <a:ext cx="11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se </a:t>
              </a: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</a:t>
              </a:r>
              <a:r>
                <a:rPr lang="pt-BR" altLang="pt-BR" sz="1600" baseline="30000" dirty="0">
                  <a:latin typeface="Times New Roman" charset="0"/>
                  <a:sym typeface="Symbol" pitchFamily="18" charset="2"/>
                </a:rPr>
                <a:t>2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é conhecida</a:t>
              </a: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9499" name="Text Box 39"/>
            <p:cNvSpPr txBox="1">
              <a:spLocks noChangeArrowheads="1"/>
            </p:cNvSpPr>
            <p:nvPr/>
          </p:nvSpPr>
          <p:spPr bwMode="auto">
            <a:xfrm>
              <a:off x="2013" y="1319"/>
              <a:ext cx="134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se </a:t>
              </a: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</a:t>
              </a:r>
              <a:r>
                <a:rPr lang="pt-BR" altLang="pt-BR" sz="1600" baseline="30000" dirty="0">
                  <a:latin typeface="Times New Roman" charset="0"/>
                  <a:sym typeface="Symbol" pitchFamily="18" charset="2"/>
                </a:rPr>
                <a:t>2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é desconhecida</a:t>
              </a: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9500" name="AutoShape 40"/>
            <p:cNvSpPr>
              <a:spLocks/>
            </p:cNvSpPr>
            <p:nvPr/>
          </p:nvSpPr>
          <p:spPr bwMode="auto">
            <a:xfrm>
              <a:off x="1337" y="1008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1331913" y="2434273"/>
            <a:ext cx="1419225" cy="457200"/>
            <a:chOff x="839" y="1824"/>
            <a:chExt cx="894" cy="288"/>
          </a:xfrm>
        </p:grpSpPr>
        <p:sp>
          <p:nvSpPr>
            <p:cNvPr id="19493" name="Text Box 43"/>
            <p:cNvSpPr txBox="1">
              <a:spLocks noChangeArrowheads="1"/>
            </p:cNvSpPr>
            <p:nvPr/>
          </p:nvSpPr>
          <p:spPr bwMode="auto">
            <a:xfrm>
              <a:off x="839" y="1869"/>
              <a:ext cx="55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para </a:t>
              </a:r>
              <a:r>
                <a:rPr lang="pt-BR" altLang="pt-BR" sz="1600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s</a:t>
              </a:r>
              <a:r>
                <a:rPr lang="pt-BR" altLang="pt-BR" sz="1600" baseline="30000" dirty="0">
                  <a:latin typeface="Times New Roman" charset="0"/>
                  <a:sym typeface="Symbol" pitchFamily="18" charset="2"/>
                </a:rPr>
                <a:t>2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</a:t>
              </a:r>
            </a:p>
          </p:txBody>
        </p:sp>
        <p:graphicFrame>
          <p:nvGraphicFramePr>
            <p:cNvPr id="19494" name="Object 45"/>
            <p:cNvGraphicFramePr>
              <a:graphicFrameLocks noChangeAspect="1"/>
            </p:cNvGraphicFramePr>
            <p:nvPr/>
          </p:nvGraphicFramePr>
          <p:xfrm>
            <a:off x="1480" y="1854"/>
            <a:ext cx="253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79279" imgH="241195" progId="">
                    <p:embed/>
                  </p:oleObj>
                </mc:Choice>
                <mc:Fallback>
                  <p:oleObj name="Equation" r:id="rId6" imgW="279279" imgH="241195" progId="">
                    <p:embed/>
                    <p:pic>
                      <p:nvPicPr>
                        <p:cNvPr id="19494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0" y="1854"/>
                          <a:ext cx="253" cy="2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95" name="AutoShape 65"/>
            <p:cNvSpPr>
              <a:spLocks/>
            </p:cNvSpPr>
            <p:nvPr/>
          </p:nvSpPr>
          <p:spPr bwMode="auto">
            <a:xfrm>
              <a:off x="1379" y="1824"/>
              <a:ext cx="96" cy="288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1331913" y="4635025"/>
            <a:ext cx="1779587" cy="652463"/>
            <a:chOff x="864" y="3077"/>
            <a:chExt cx="1121" cy="411"/>
          </a:xfrm>
        </p:grpSpPr>
        <p:sp>
          <p:nvSpPr>
            <p:cNvPr id="19489" name="Text Box 68"/>
            <p:cNvSpPr txBox="1">
              <a:spLocks noChangeArrowheads="1"/>
            </p:cNvSpPr>
            <p:nvPr/>
          </p:nvSpPr>
          <p:spPr bwMode="auto">
            <a:xfrm>
              <a:off x="864" y="3165"/>
              <a:ext cx="4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para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</a:t>
              </a:r>
            </a:p>
          </p:txBody>
        </p:sp>
        <p:graphicFrame>
          <p:nvGraphicFramePr>
            <p:cNvPr id="19490" name="Object 69"/>
            <p:cNvGraphicFramePr>
              <a:graphicFrameLocks noChangeAspect="1"/>
            </p:cNvGraphicFramePr>
            <p:nvPr/>
          </p:nvGraphicFramePr>
          <p:xfrm>
            <a:off x="1536" y="3150"/>
            <a:ext cx="449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495085" imgH="241195" progId="">
                    <p:embed/>
                  </p:oleObj>
                </mc:Choice>
                <mc:Fallback>
                  <p:oleObj name="Equation" r:id="rId8" imgW="495085" imgH="241195" progId="">
                    <p:embed/>
                    <p:pic>
                      <p:nvPicPr>
                        <p:cNvPr id="19490" name="Object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3150"/>
                          <a:ext cx="449" cy="2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91" name="AutoShape 70"/>
            <p:cNvSpPr>
              <a:spLocks/>
            </p:cNvSpPr>
            <p:nvPr/>
          </p:nvSpPr>
          <p:spPr bwMode="auto">
            <a:xfrm>
              <a:off x="1429" y="3120"/>
              <a:ext cx="96" cy="288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19492" name="Object 72"/>
            <p:cNvGraphicFramePr>
              <a:graphicFrameLocks noChangeAspect="1"/>
            </p:cNvGraphicFramePr>
            <p:nvPr/>
          </p:nvGraphicFramePr>
          <p:xfrm>
            <a:off x="1217" y="3077"/>
            <a:ext cx="185" cy="4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03040" imgH="457200" progId="">
                    <p:embed/>
                  </p:oleObj>
                </mc:Choice>
                <mc:Fallback>
                  <p:oleObj name="Equation" r:id="rId10" imgW="203040" imgH="457200" progId="">
                    <p:embed/>
                    <p:pic>
                      <p:nvPicPr>
                        <p:cNvPr id="19492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7" y="3077"/>
                          <a:ext cx="185" cy="4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48F2C-2B6E-4A78-AD22-346810D7EAD2}" type="slidenum">
              <a:rPr lang="pt-BR"/>
              <a:pPr>
                <a:defRPr/>
              </a:pPr>
              <a:t>15</a:t>
            </a:fld>
            <a:endParaRPr lang="pt-BR"/>
          </a:p>
        </p:txBody>
      </p:sp>
      <p:graphicFrame>
        <p:nvGraphicFramePr>
          <p:cNvPr id="47" name="Object 60"/>
          <p:cNvGraphicFramePr>
            <a:graphicFrameLocks noChangeAspect="1"/>
          </p:cNvGraphicFramePr>
          <p:nvPr/>
        </p:nvGraphicFramePr>
        <p:xfrm>
          <a:off x="1837077" y="1689986"/>
          <a:ext cx="255587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77480" imgH="190440" progId="">
                  <p:embed/>
                </p:oleObj>
              </mc:Choice>
              <mc:Fallback>
                <p:oleObj name="Equation" r:id="rId12" imgW="177480" imgH="190440" progId="">
                  <p:embed/>
                  <p:pic>
                    <p:nvPicPr>
                      <p:cNvPr id="47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7077" y="1689986"/>
                        <a:ext cx="255587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1331913" y="3048874"/>
            <a:ext cx="6405562" cy="1428750"/>
            <a:chOff x="1331913" y="3800450"/>
            <a:chExt cx="6405562" cy="1428750"/>
          </a:xfrm>
        </p:grpSpPr>
        <p:grpSp>
          <p:nvGrpSpPr>
            <p:cNvPr id="8" name="Group 95"/>
            <p:cNvGrpSpPr>
              <a:grpSpLocks/>
            </p:cNvGrpSpPr>
            <p:nvPr/>
          </p:nvGrpSpPr>
          <p:grpSpPr bwMode="auto">
            <a:xfrm>
              <a:off x="1331913" y="3800450"/>
              <a:ext cx="6405562" cy="1428750"/>
              <a:chOff x="839" y="1979"/>
              <a:chExt cx="4035" cy="900"/>
            </a:xfrm>
          </p:grpSpPr>
          <p:sp>
            <p:nvSpPr>
              <p:cNvPr id="19466" name="Text Box 51"/>
              <p:cNvSpPr txBox="1">
                <a:spLocks noChangeArrowheads="1"/>
              </p:cNvSpPr>
              <p:nvPr/>
            </p:nvSpPr>
            <p:spPr bwMode="auto">
              <a:xfrm>
                <a:off x="839" y="2296"/>
                <a:ext cx="381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para</a:t>
                </a:r>
                <a:endParaRPr lang="pt-BR" altLang="pt-BR" sz="1600" baseline="-25000" dirty="0">
                  <a:latin typeface="Times New Roman" charset="0"/>
                  <a:sym typeface="Symbol" pitchFamily="18" charset="2"/>
                </a:endParaRPr>
              </a:p>
            </p:txBody>
          </p:sp>
          <p:sp>
            <p:nvSpPr>
              <p:cNvPr id="19467" name="Text Box 55"/>
              <p:cNvSpPr txBox="1">
                <a:spLocks noChangeArrowheads="1"/>
              </p:cNvSpPr>
              <p:nvPr/>
            </p:nvSpPr>
            <p:spPr bwMode="auto">
              <a:xfrm>
                <a:off x="2253" y="1979"/>
                <a:ext cx="167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se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 pitchFamily="18" charset="2"/>
                  </a:rPr>
                  <a:t>    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e      são conhecidas</a:t>
                </a: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9468" name="Text Box 56"/>
              <p:cNvSpPr txBox="1">
                <a:spLocks noChangeArrowheads="1"/>
              </p:cNvSpPr>
              <p:nvPr/>
            </p:nvSpPr>
            <p:spPr bwMode="auto">
              <a:xfrm>
                <a:off x="2253" y="2320"/>
                <a:ext cx="2185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se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 pitchFamily="18" charset="2"/>
                  </a:rPr>
                  <a:t>    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e      são desconhecidas, mas</a:t>
                </a:r>
              </a:p>
            </p:txBody>
          </p:sp>
          <p:sp>
            <p:nvSpPr>
              <p:cNvPr id="19469" name="AutoShape 57"/>
              <p:cNvSpPr>
                <a:spLocks/>
              </p:cNvSpPr>
              <p:nvPr/>
            </p:nvSpPr>
            <p:spPr bwMode="auto">
              <a:xfrm>
                <a:off x="1651" y="2009"/>
                <a:ext cx="124" cy="831"/>
              </a:xfrm>
              <a:prstGeom prst="leftBrace">
                <a:avLst>
                  <a:gd name="adj1" fmla="val 5584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19470" name="Object 58"/>
              <p:cNvGraphicFramePr>
                <a:graphicFrameLocks noChangeAspect="1"/>
              </p:cNvGraphicFramePr>
              <p:nvPr/>
            </p:nvGraphicFramePr>
            <p:xfrm>
              <a:off x="2471" y="1979"/>
              <a:ext cx="184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203112" imgH="241195" progId="">
                      <p:embed/>
                    </p:oleObj>
                  </mc:Choice>
                  <mc:Fallback>
                    <p:oleObj name="Equation" r:id="rId14" imgW="203112" imgH="241195" progId="">
                      <p:embed/>
                      <p:pic>
                        <p:nvPicPr>
                          <p:cNvPr id="19470" name="Object 5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71" y="1979"/>
                            <a:ext cx="184" cy="2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71" name="Object 59"/>
              <p:cNvGraphicFramePr>
                <a:graphicFrameLocks noChangeAspect="1"/>
              </p:cNvGraphicFramePr>
              <p:nvPr/>
            </p:nvGraphicFramePr>
            <p:xfrm>
              <a:off x="2769" y="1979"/>
              <a:ext cx="184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6" imgW="203112" imgH="241195" progId="">
                      <p:embed/>
                    </p:oleObj>
                  </mc:Choice>
                  <mc:Fallback>
                    <p:oleObj name="Equation" r:id="rId16" imgW="203112" imgH="241195" progId="">
                      <p:embed/>
                      <p:pic>
                        <p:nvPicPr>
                          <p:cNvPr id="19471" name="Object 5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69" y="1979"/>
                            <a:ext cx="184" cy="2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72" name="Object 60"/>
              <p:cNvGraphicFramePr>
                <a:graphicFrameLocks noChangeAspect="1"/>
              </p:cNvGraphicFramePr>
              <p:nvPr/>
            </p:nvGraphicFramePr>
            <p:xfrm>
              <a:off x="2471" y="2323"/>
              <a:ext cx="184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203112" imgH="241195" progId="">
                      <p:embed/>
                    </p:oleObj>
                  </mc:Choice>
                  <mc:Fallback>
                    <p:oleObj name="Equation" r:id="rId14" imgW="203112" imgH="241195" progId="">
                      <p:embed/>
                      <p:pic>
                        <p:nvPicPr>
                          <p:cNvPr id="19472" name="Object 6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71" y="2323"/>
                            <a:ext cx="184" cy="2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73" name="Object 61"/>
              <p:cNvGraphicFramePr>
                <a:graphicFrameLocks noChangeAspect="1"/>
              </p:cNvGraphicFramePr>
              <p:nvPr/>
            </p:nvGraphicFramePr>
            <p:xfrm>
              <a:off x="2769" y="2323"/>
              <a:ext cx="184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8" imgW="203112" imgH="241195" progId="">
                      <p:embed/>
                    </p:oleObj>
                  </mc:Choice>
                  <mc:Fallback>
                    <p:oleObj name="Equation" r:id="rId18" imgW="203112" imgH="241195" progId="">
                      <p:embed/>
                      <p:pic>
                        <p:nvPicPr>
                          <p:cNvPr id="19473" name="Object 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69" y="2323"/>
                            <a:ext cx="184" cy="2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74" name="Object 62"/>
              <p:cNvGraphicFramePr>
                <a:graphicFrameLocks noChangeAspect="1"/>
              </p:cNvGraphicFramePr>
              <p:nvPr/>
            </p:nvGraphicFramePr>
            <p:xfrm>
              <a:off x="4391" y="2320"/>
              <a:ext cx="483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9" imgW="533169" imgH="241195" progId="">
                      <p:embed/>
                    </p:oleObj>
                  </mc:Choice>
                  <mc:Fallback>
                    <p:oleObj name="Equation" r:id="rId19" imgW="533169" imgH="241195" progId="">
                      <p:embed/>
                      <p:pic>
                        <p:nvPicPr>
                          <p:cNvPr id="19474" name="Object 6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91" y="2320"/>
                            <a:ext cx="483" cy="2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9475" name="Group 94"/>
              <p:cNvGrpSpPr>
                <a:grpSpLocks/>
              </p:cNvGrpSpPr>
              <p:nvPr/>
            </p:nvGrpSpPr>
            <p:grpSpPr bwMode="auto">
              <a:xfrm>
                <a:off x="1787" y="2009"/>
                <a:ext cx="413" cy="823"/>
                <a:chOff x="1787" y="2009"/>
                <a:chExt cx="413" cy="823"/>
              </a:xfrm>
            </p:grpSpPr>
            <p:graphicFrame>
              <p:nvGraphicFramePr>
                <p:cNvPr id="19480" name="Object 53"/>
                <p:cNvGraphicFramePr>
                  <a:graphicFrameLocks noChangeAspect="1"/>
                </p:cNvGraphicFramePr>
                <p:nvPr/>
              </p:nvGraphicFramePr>
              <p:xfrm>
                <a:off x="1787" y="2009"/>
                <a:ext cx="413" cy="18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21" imgW="457002" imgH="203112" progId="">
                        <p:embed/>
                      </p:oleObj>
                    </mc:Choice>
                    <mc:Fallback>
                      <p:oleObj name="Equation" r:id="rId21" imgW="457002" imgH="203112" progId="">
                        <p:embed/>
                        <p:pic>
                          <p:nvPicPr>
                            <p:cNvPr id="19480" name="Object 5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87" y="2009"/>
                              <a:ext cx="413" cy="18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28575">
                                  <a:solidFill>
                                    <a:srgbClr val="FF33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9481" name="Object 54"/>
                <p:cNvGraphicFramePr>
                  <a:graphicFrameLocks noChangeAspect="1"/>
                </p:cNvGraphicFramePr>
                <p:nvPr/>
              </p:nvGraphicFramePr>
              <p:xfrm>
                <a:off x="1787" y="2294"/>
                <a:ext cx="368" cy="2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22" imgW="406224" imgH="241195" progId="">
                        <p:embed/>
                      </p:oleObj>
                    </mc:Choice>
                    <mc:Fallback>
                      <p:oleObj name="Equation" r:id="rId22" imgW="406224" imgH="241195" progId="">
                        <p:embed/>
                        <p:pic>
                          <p:nvPicPr>
                            <p:cNvPr id="19481" name="Object 5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87" y="2294"/>
                              <a:ext cx="368" cy="21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28575">
                                  <a:solidFill>
                                    <a:srgbClr val="FF33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9482" name="Object 89"/>
                <p:cNvGraphicFramePr>
                  <a:graphicFrameLocks noChangeAspect="1"/>
                </p:cNvGraphicFramePr>
                <p:nvPr/>
              </p:nvGraphicFramePr>
              <p:xfrm>
                <a:off x="1787" y="2614"/>
                <a:ext cx="138" cy="2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24" imgW="152334" imgH="241195" progId="">
                        <p:embed/>
                      </p:oleObj>
                    </mc:Choice>
                    <mc:Fallback>
                      <p:oleObj name="Equation" r:id="rId24" imgW="152334" imgH="241195" progId="">
                        <p:embed/>
                        <p:pic>
                          <p:nvPicPr>
                            <p:cNvPr id="19482" name="Object 8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87" y="2614"/>
                              <a:ext cx="138" cy="21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28575">
                                  <a:solidFill>
                                    <a:srgbClr val="FF33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9476" name="Text Box 90"/>
              <p:cNvSpPr txBox="1">
                <a:spLocks noChangeArrowheads="1"/>
              </p:cNvSpPr>
              <p:nvPr/>
            </p:nvSpPr>
            <p:spPr bwMode="auto">
              <a:xfrm>
                <a:off x="2253" y="2659"/>
                <a:ext cx="2185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se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 pitchFamily="18" charset="2"/>
                  </a:rPr>
                  <a:t>    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e      são desconhecidas, mas</a:t>
                </a:r>
              </a:p>
            </p:txBody>
          </p:sp>
          <p:graphicFrame>
            <p:nvGraphicFramePr>
              <p:cNvPr id="19477" name="Object 91"/>
              <p:cNvGraphicFramePr>
                <a:graphicFrameLocks noChangeAspect="1"/>
              </p:cNvGraphicFramePr>
              <p:nvPr/>
            </p:nvGraphicFramePr>
            <p:xfrm>
              <a:off x="2471" y="2662"/>
              <a:ext cx="184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6" imgW="203112" imgH="241195" progId="">
                      <p:embed/>
                    </p:oleObj>
                  </mc:Choice>
                  <mc:Fallback>
                    <p:oleObj name="Equation" r:id="rId26" imgW="203112" imgH="241195" progId="">
                      <p:embed/>
                      <p:pic>
                        <p:nvPicPr>
                          <p:cNvPr id="19477" name="Object 9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71" y="2662"/>
                            <a:ext cx="184" cy="2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78" name="Object 92"/>
              <p:cNvGraphicFramePr>
                <a:graphicFrameLocks noChangeAspect="1"/>
              </p:cNvGraphicFramePr>
              <p:nvPr/>
            </p:nvGraphicFramePr>
            <p:xfrm>
              <a:off x="2769" y="2662"/>
              <a:ext cx="184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8" imgW="203112" imgH="241195" progId="">
                      <p:embed/>
                    </p:oleObj>
                  </mc:Choice>
                  <mc:Fallback>
                    <p:oleObj name="Equation" r:id="rId18" imgW="203112" imgH="241195" progId="">
                      <p:embed/>
                      <p:pic>
                        <p:nvPicPr>
                          <p:cNvPr id="19478" name="Object 9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69" y="2662"/>
                            <a:ext cx="184" cy="2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79" name="Object 93"/>
              <p:cNvGraphicFramePr>
                <a:graphicFrameLocks noChangeAspect="1"/>
              </p:cNvGraphicFramePr>
              <p:nvPr/>
            </p:nvGraphicFramePr>
            <p:xfrm>
              <a:off x="4391" y="2659"/>
              <a:ext cx="483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7" imgW="533169" imgH="241195" progId="">
                      <p:embed/>
                    </p:oleObj>
                  </mc:Choice>
                  <mc:Fallback>
                    <p:oleObj name="Equation" r:id="rId27" imgW="533169" imgH="241195" progId="">
                      <p:embed/>
                      <p:pic>
                        <p:nvPicPr>
                          <p:cNvPr id="19479" name="Object 9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91" y="2659"/>
                            <a:ext cx="483" cy="2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8" name="Object 60"/>
            <p:cNvGraphicFramePr>
              <a:graphicFrameLocks noChangeAspect="1"/>
            </p:cNvGraphicFramePr>
            <p:nvPr/>
          </p:nvGraphicFramePr>
          <p:xfrm>
            <a:off x="1835696" y="4311688"/>
            <a:ext cx="747713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9" imgW="520560" imgH="241200" progId="">
                    <p:embed/>
                  </p:oleObj>
                </mc:Choice>
                <mc:Fallback>
                  <p:oleObj name="Equation" r:id="rId29" imgW="520560" imgH="241200" progId="">
                    <p:embed/>
                    <p:pic>
                      <p:nvPicPr>
                        <p:cNvPr id="48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5696" y="4311688"/>
                          <a:ext cx="747713" cy="346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o 9"/>
          <p:cNvGrpSpPr/>
          <p:nvPr/>
        </p:nvGrpSpPr>
        <p:grpSpPr>
          <a:xfrm>
            <a:off x="1331913" y="5444889"/>
            <a:ext cx="1676400" cy="457200"/>
            <a:chOff x="1331913" y="5444889"/>
            <a:chExt cx="1676400" cy="457200"/>
          </a:xfrm>
        </p:grpSpPr>
        <p:grpSp>
          <p:nvGrpSpPr>
            <p:cNvPr id="42" name="Group 88"/>
            <p:cNvGrpSpPr>
              <a:grpSpLocks/>
            </p:cNvGrpSpPr>
            <p:nvPr/>
          </p:nvGrpSpPr>
          <p:grpSpPr bwMode="auto">
            <a:xfrm>
              <a:off x="1331913" y="5444889"/>
              <a:ext cx="1676400" cy="457200"/>
              <a:chOff x="839" y="3360"/>
              <a:chExt cx="1056" cy="288"/>
            </a:xfrm>
          </p:grpSpPr>
          <p:sp>
            <p:nvSpPr>
              <p:cNvPr id="43" name="Text Box 76"/>
              <p:cNvSpPr txBox="1">
                <a:spLocks noChangeArrowheads="1"/>
              </p:cNvSpPr>
              <p:nvPr/>
            </p:nvSpPr>
            <p:spPr bwMode="auto">
              <a:xfrm>
                <a:off x="839" y="3398"/>
                <a:ext cx="381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para</a:t>
                </a:r>
                <a:endParaRPr lang="pt-BR" altLang="pt-BR" sz="1600" dirty="0">
                  <a:latin typeface="Times New Roman" charset="0"/>
                  <a:sym typeface="Symbol" pitchFamily="18" charset="2"/>
                </a:endParaRPr>
              </a:p>
            </p:txBody>
          </p:sp>
          <p:graphicFrame>
            <p:nvGraphicFramePr>
              <p:cNvPr id="44" name="Object 77"/>
              <p:cNvGraphicFramePr>
                <a:graphicFrameLocks noChangeAspect="1"/>
              </p:cNvGraphicFramePr>
              <p:nvPr/>
            </p:nvGraphicFramePr>
            <p:xfrm>
              <a:off x="1481" y="3412"/>
              <a:ext cx="414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1" imgW="457002" imgH="203112" progId="">
                      <p:embed/>
                    </p:oleObj>
                  </mc:Choice>
                  <mc:Fallback>
                    <p:oleObj name="Equation" r:id="rId21" imgW="457002" imgH="203112" progId="">
                      <p:embed/>
                      <p:pic>
                        <p:nvPicPr>
                          <p:cNvPr id="44" name="Object 7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81" y="3412"/>
                            <a:ext cx="414" cy="18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5" name="AutoShape 78"/>
              <p:cNvSpPr>
                <a:spLocks/>
              </p:cNvSpPr>
              <p:nvPr/>
            </p:nvSpPr>
            <p:spPr bwMode="auto">
              <a:xfrm>
                <a:off x="1379" y="3360"/>
                <a:ext cx="96" cy="288"/>
              </a:xfrm>
              <a:prstGeom prst="leftBrace">
                <a:avLst>
                  <a:gd name="adj1" fmla="val 2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p:grpSp>
        <p:graphicFrame>
          <p:nvGraphicFramePr>
            <p:cNvPr id="6" name="Objeto 5"/>
            <p:cNvGraphicFramePr>
              <a:graphicFrameLocks noChangeAspect="1"/>
            </p:cNvGraphicFramePr>
            <p:nvPr/>
          </p:nvGraphicFramePr>
          <p:xfrm>
            <a:off x="1883569" y="5551251"/>
            <a:ext cx="217487" cy="290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1" imgW="152268" imgH="203024" progId="">
                    <p:embed/>
                  </p:oleObj>
                </mc:Choice>
                <mc:Fallback>
                  <p:oleObj name="Equation" r:id="rId31" imgW="152268" imgH="203024" progId="">
                    <p:embed/>
                    <p:pic>
                      <p:nvPicPr>
                        <p:cNvPr id="6" name="Objeto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3569" y="5551251"/>
                          <a:ext cx="217487" cy="2905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upo 8"/>
          <p:cNvGrpSpPr/>
          <p:nvPr/>
        </p:nvGrpSpPr>
        <p:grpSpPr>
          <a:xfrm>
            <a:off x="1331913" y="6059488"/>
            <a:ext cx="2057400" cy="457200"/>
            <a:chOff x="1331913" y="6059488"/>
            <a:chExt cx="2057400" cy="457200"/>
          </a:xfrm>
        </p:grpSpPr>
        <p:grpSp>
          <p:nvGrpSpPr>
            <p:cNvPr id="46" name="Group 87"/>
            <p:cNvGrpSpPr>
              <a:grpSpLocks/>
            </p:cNvGrpSpPr>
            <p:nvPr/>
          </p:nvGrpSpPr>
          <p:grpSpPr bwMode="auto">
            <a:xfrm>
              <a:off x="1331913" y="6059488"/>
              <a:ext cx="2057400" cy="457200"/>
              <a:chOff x="839" y="3817"/>
              <a:chExt cx="1296" cy="288"/>
            </a:xfrm>
          </p:grpSpPr>
          <p:sp>
            <p:nvSpPr>
              <p:cNvPr id="49" name="Text Box 81"/>
              <p:cNvSpPr txBox="1">
                <a:spLocks noChangeArrowheads="1"/>
              </p:cNvSpPr>
              <p:nvPr/>
            </p:nvSpPr>
            <p:spPr bwMode="auto">
              <a:xfrm>
                <a:off x="839" y="3855"/>
                <a:ext cx="381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para</a:t>
                </a:r>
                <a:endParaRPr lang="pt-BR" altLang="pt-BR" sz="1600" dirty="0">
                  <a:latin typeface="Times New Roman" charset="0"/>
                  <a:sym typeface="Symbol" pitchFamily="18" charset="2"/>
                </a:endParaRPr>
              </a:p>
            </p:txBody>
          </p:sp>
          <p:graphicFrame>
            <p:nvGraphicFramePr>
              <p:cNvPr id="50" name="Object 82"/>
              <p:cNvGraphicFramePr>
                <a:graphicFrameLocks noChangeAspect="1"/>
              </p:cNvGraphicFramePr>
              <p:nvPr/>
            </p:nvGraphicFramePr>
            <p:xfrm>
              <a:off x="1721" y="3869"/>
              <a:ext cx="414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1" imgW="457002" imgH="203112" progId="">
                      <p:embed/>
                    </p:oleObj>
                  </mc:Choice>
                  <mc:Fallback>
                    <p:oleObj name="Equation" r:id="rId21" imgW="457002" imgH="203112" progId="">
                      <p:embed/>
                      <p:pic>
                        <p:nvPicPr>
                          <p:cNvPr id="50" name="Object 8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1" y="3869"/>
                            <a:ext cx="414" cy="18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" name="AutoShape 83"/>
              <p:cNvSpPr>
                <a:spLocks/>
              </p:cNvSpPr>
              <p:nvPr/>
            </p:nvSpPr>
            <p:spPr bwMode="auto">
              <a:xfrm>
                <a:off x="1619" y="3817"/>
                <a:ext cx="96" cy="288"/>
              </a:xfrm>
              <a:prstGeom prst="leftBrace">
                <a:avLst>
                  <a:gd name="adj1" fmla="val 2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p:grpSp>
        <p:graphicFrame>
          <p:nvGraphicFramePr>
            <p:cNvPr id="7" name="Objeto 6"/>
            <p:cNvGraphicFramePr>
              <a:graphicFrameLocks noChangeAspect="1"/>
            </p:cNvGraphicFramePr>
            <p:nvPr/>
          </p:nvGraphicFramePr>
          <p:xfrm>
            <a:off x="1899612" y="6132204"/>
            <a:ext cx="647700" cy="325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3" imgW="457200" imgH="228600" progId="">
                    <p:embed/>
                  </p:oleObj>
                </mc:Choice>
                <mc:Fallback>
                  <p:oleObj name="Equation" r:id="rId33" imgW="457200" imgH="228600" progId="">
                    <p:embed/>
                    <p:pic>
                      <p:nvPicPr>
                        <p:cNvPr id="7" name="Objeto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9612" y="6132204"/>
                          <a:ext cx="647700" cy="32543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98364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Intervalo de Confiança</a:t>
            </a:r>
            <a:endParaRPr lang="pt-BR" i="1" dirty="0"/>
          </a:p>
        </p:txBody>
      </p:sp>
      <p:sp>
        <p:nvSpPr>
          <p:cNvPr id="4099" name="Text Box 41"/>
          <p:cNvSpPr txBox="1">
            <a:spLocks noChangeArrowheads="1"/>
          </p:cNvSpPr>
          <p:nvPr/>
        </p:nvSpPr>
        <p:spPr bwMode="auto">
          <a:xfrm>
            <a:off x="755650" y="1412875"/>
            <a:ext cx="8064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Um parâmetro pode ser estimado através de um único valor (estimador pontual)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755650" y="3890963"/>
            <a:ext cx="7848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Uma alternativa é definir um intervalo de estimativas mais prováveis de acordo com a distribuição teórica da estatística (estimador), que é uma </a:t>
            </a:r>
            <a:r>
              <a:rPr lang="pt-BR" altLang="pt-BR" sz="1600" dirty="0" err="1">
                <a:latin typeface="Tahoma" panose="020B0604030504040204" pitchFamily="34" charset="0"/>
                <a:sym typeface="Symbol" pitchFamily="18" charset="2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Para isso, é necessário conhecer esta distribuição</a:t>
            </a:r>
          </a:p>
        </p:txBody>
      </p:sp>
      <p:sp>
        <p:nvSpPr>
          <p:cNvPr id="12" name="Seta para a direita 11"/>
          <p:cNvSpPr/>
          <p:nvPr/>
        </p:nvSpPr>
        <p:spPr bwMode="auto">
          <a:xfrm>
            <a:off x="2771775" y="2559050"/>
            <a:ext cx="981075" cy="384175"/>
          </a:xfrm>
          <a:prstGeom prst="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  <a:latin typeface="Tahoma" panose="020B0604030504040204" pitchFamily="34" charset="0"/>
              </a:rPr>
              <a:t>amostra</a:t>
            </a:r>
          </a:p>
        </p:txBody>
      </p:sp>
      <p:grpSp>
        <p:nvGrpSpPr>
          <p:cNvPr id="3" name="Grupo 2"/>
          <p:cNvGrpSpPr>
            <a:grpSpLocks/>
          </p:cNvGrpSpPr>
          <p:nvPr/>
        </p:nvGrpSpPr>
        <p:grpSpPr bwMode="auto">
          <a:xfrm>
            <a:off x="1620838" y="2447925"/>
            <a:ext cx="3864008" cy="1135063"/>
            <a:chOff x="1620838" y="2448606"/>
            <a:chExt cx="3864007" cy="1134382"/>
          </a:xfrm>
        </p:grpSpPr>
        <p:grpSp>
          <p:nvGrpSpPr>
            <p:cNvPr id="4129" name="Grupo 114690"/>
            <p:cNvGrpSpPr>
              <a:grpSpLocks/>
            </p:cNvGrpSpPr>
            <p:nvPr/>
          </p:nvGrpSpPr>
          <p:grpSpPr bwMode="auto">
            <a:xfrm>
              <a:off x="4103248" y="2448606"/>
              <a:ext cx="1381597" cy="880896"/>
              <a:chOff x="4103688" y="2448465"/>
              <a:chExt cx="1381669" cy="880753"/>
            </a:xfrm>
          </p:grpSpPr>
          <p:sp>
            <p:nvSpPr>
              <p:cNvPr id="4131" name="Retângulo 5"/>
              <p:cNvSpPr>
                <a:spLocks noChangeArrowheads="1"/>
              </p:cNvSpPr>
              <p:nvPr/>
            </p:nvSpPr>
            <p:spPr bwMode="auto">
              <a:xfrm>
                <a:off x="4103688" y="2448465"/>
                <a:ext cx="1381669" cy="338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 dirty="0">
                    <a:latin typeface="Times New Roman" charset="0"/>
                  </a:rPr>
                  <a:t>X</a:t>
                </a:r>
                <a:r>
                  <a:rPr lang="pt-BR" altLang="pt-BR" sz="1600" baseline="-25000" dirty="0">
                    <a:latin typeface="Times New Roman" charset="0"/>
                  </a:rPr>
                  <a:t>1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, </a:t>
                </a:r>
                <a:r>
                  <a:rPr lang="pt-BR" altLang="pt-BR" sz="1600" i="1" dirty="0">
                    <a:latin typeface="Times New Roman" charset="0"/>
                  </a:rPr>
                  <a:t>X</a:t>
                </a:r>
                <a:r>
                  <a:rPr lang="pt-BR" altLang="pt-BR" sz="1600" baseline="-25000" dirty="0">
                    <a:latin typeface="Times New Roman" charset="0"/>
                  </a:rPr>
                  <a:t>2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, ..., </a:t>
                </a:r>
                <a:r>
                  <a:rPr lang="pt-BR" altLang="pt-BR" sz="1600" i="1" dirty="0" err="1">
                    <a:latin typeface="Times New Roman" charset="0"/>
                  </a:rPr>
                  <a:t>X</a:t>
                </a:r>
                <a:r>
                  <a:rPr lang="pt-BR" altLang="pt-BR" sz="1600" i="1" baseline="-25000" dirty="0" err="1">
                    <a:latin typeface="Times New Roman" charset="0"/>
                  </a:rPr>
                  <a:t>n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</a:t>
                </a:r>
              </a:p>
            </p:txBody>
          </p:sp>
          <p:sp>
            <p:nvSpPr>
              <p:cNvPr id="10" name="Chave esquerda 9"/>
              <p:cNvSpPr/>
              <p:nvPr/>
            </p:nvSpPr>
            <p:spPr>
              <a:xfrm rot="16200000">
                <a:off x="4633672" y="2282200"/>
                <a:ext cx="215735" cy="1224025"/>
              </a:xfrm>
              <a:prstGeom prst="lef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4133" name="Objeto 10"/>
              <p:cNvGraphicFramePr>
                <a:graphicFrameLocks noChangeAspect="1"/>
              </p:cNvGraphicFramePr>
              <p:nvPr/>
            </p:nvGraphicFramePr>
            <p:xfrm>
              <a:off x="4614151" y="3057755"/>
              <a:ext cx="254000" cy="2714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177646" imgH="190335" progId="Equation.DSMT4">
                      <p:embed/>
                    </p:oleObj>
                  </mc:Choice>
                  <mc:Fallback>
                    <p:oleObj name="Equation" r:id="rId2" imgW="177646" imgH="190335" progId="Equation.DSMT4">
                      <p:embed/>
                      <p:pic>
                        <p:nvPicPr>
                          <p:cNvPr id="4133" name="Objeto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14151" y="3057755"/>
                            <a:ext cx="254000" cy="2714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8" name="Forma livre 27"/>
            <p:cNvSpPr/>
            <p:nvPr/>
          </p:nvSpPr>
          <p:spPr bwMode="auto">
            <a:xfrm>
              <a:off x="1620838" y="3340246"/>
              <a:ext cx="3111499" cy="242742"/>
            </a:xfrm>
            <a:custGeom>
              <a:avLst/>
              <a:gdLst>
                <a:gd name="connsiteX0" fmla="*/ 2937933 w 2937933"/>
                <a:gd name="connsiteY0" fmla="*/ 0 h 482600"/>
                <a:gd name="connsiteX1" fmla="*/ 0 w 2937933"/>
                <a:gd name="connsiteY1" fmla="*/ 482600 h 482600"/>
                <a:gd name="connsiteX2" fmla="*/ 0 w 2937933"/>
                <a:gd name="connsiteY2" fmla="*/ 482600 h 482600"/>
                <a:gd name="connsiteX0" fmla="*/ 2937933 w 2937933"/>
                <a:gd name="connsiteY0" fmla="*/ 0 h 482600"/>
                <a:gd name="connsiteX1" fmla="*/ 1634066 w 2937933"/>
                <a:gd name="connsiteY1" fmla="*/ 448733 h 482600"/>
                <a:gd name="connsiteX2" fmla="*/ 0 w 2937933"/>
                <a:gd name="connsiteY2" fmla="*/ 482600 h 482600"/>
                <a:gd name="connsiteX3" fmla="*/ 0 w 2937933"/>
                <a:gd name="connsiteY3" fmla="*/ 482600 h 482600"/>
                <a:gd name="connsiteX0" fmla="*/ 2937933 w 2937933"/>
                <a:gd name="connsiteY0" fmla="*/ 0 h 482600"/>
                <a:gd name="connsiteX1" fmla="*/ 1634066 w 2937933"/>
                <a:gd name="connsiteY1" fmla="*/ 448733 h 482600"/>
                <a:gd name="connsiteX2" fmla="*/ 0 w 2937933"/>
                <a:gd name="connsiteY2" fmla="*/ 482600 h 482600"/>
                <a:gd name="connsiteX3" fmla="*/ 0 w 2937933"/>
                <a:gd name="connsiteY3" fmla="*/ 482600 h 482600"/>
                <a:gd name="connsiteX0" fmla="*/ 2937933 w 2946395"/>
                <a:gd name="connsiteY0" fmla="*/ 0 h 482600"/>
                <a:gd name="connsiteX1" fmla="*/ 1634066 w 2946395"/>
                <a:gd name="connsiteY1" fmla="*/ 448733 h 482600"/>
                <a:gd name="connsiteX2" fmla="*/ 0 w 2946395"/>
                <a:gd name="connsiteY2" fmla="*/ 482600 h 482600"/>
                <a:gd name="connsiteX3" fmla="*/ 0 w 2946395"/>
                <a:gd name="connsiteY3" fmla="*/ 482600 h 482600"/>
                <a:gd name="connsiteX0" fmla="*/ 2937933 w 2937933"/>
                <a:gd name="connsiteY0" fmla="*/ 0 h 482600"/>
                <a:gd name="connsiteX1" fmla="*/ 1634066 w 2937933"/>
                <a:gd name="connsiteY1" fmla="*/ 448733 h 482600"/>
                <a:gd name="connsiteX2" fmla="*/ 0 w 2937933"/>
                <a:gd name="connsiteY2" fmla="*/ 482600 h 482600"/>
                <a:gd name="connsiteX3" fmla="*/ 0 w 2937933"/>
                <a:gd name="connsiteY3" fmla="*/ 48260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7933" h="482600">
                  <a:moveTo>
                    <a:pt x="2937933" y="0"/>
                  </a:moveTo>
                  <a:cubicBezTo>
                    <a:pt x="2932289" y="81844"/>
                    <a:pt x="2979350" y="374393"/>
                    <a:pt x="1634066" y="448733"/>
                  </a:cubicBezTo>
                  <a:lnTo>
                    <a:pt x="0" y="482600"/>
                  </a:lnTo>
                  <a:lnTo>
                    <a:pt x="0" y="4826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22546" name="Grupo 114689"/>
          <p:cNvGrpSpPr>
            <a:grpSpLocks/>
          </p:cNvGrpSpPr>
          <p:nvPr/>
        </p:nvGrpSpPr>
        <p:grpSpPr bwMode="auto">
          <a:xfrm>
            <a:off x="395288" y="1874838"/>
            <a:ext cx="2293937" cy="1851025"/>
            <a:chOff x="395536" y="1874788"/>
            <a:chExt cx="2294075" cy="1850722"/>
          </a:xfrm>
        </p:grpSpPr>
        <p:grpSp>
          <p:nvGrpSpPr>
            <p:cNvPr id="4120" name="Grupo 16"/>
            <p:cNvGrpSpPr>
              <a:grpSpLocks/>
            </p:cNvGrpSpPr>
            <p:nvPr/>
          </p:nvGrpSpPr>
          <p:grpSpPr bwMode="auto">
            <a:xfrm>
              <a:off x="395536" y="1874788"/>
              <a:ext cx="2294075" cy="1710099"/>
              <a:chOff x="4419600" y="3625850"/>
              <a:chExt cx="2294075" cy="1710099"/>
            </a:xfrm>
          </p:grpSpPr>
          <p:sp>
            <p:nvSpPr>
              <p:cNvPr id="4124" name="Freeform 31"/>
              <p:cNvSpPr>
                <a:spLocks/>
              </p:cNvSpPr>
              <p:nvPr/>
            </p:nvSpPr>
            <p:spPr bwMode="auto">
              <a:xfrm>
                <a:off x="4876800" y="3721100"/>
                <a:ext cx="1676400" cy="1295400"/>
              </a:xfrm>
              <a:custGeom>
                <a:avLst/>
                <a:gdLst>
                  <a:gd name="T0" fmla="*/ 0 w 1056"/>
                  <a:gd name="T1" fmla="*/ 0 h 816"/>
                  <a:gd name="T2" fmla="*/ 0 w 1056"/>
                  <a:gd name="T3" fmla="*/ 2147483647 h 816"/>
                  <a:gd name="T4" fmla="*/ 2147483647 w 1056"/>
                  <a:gd name="T5" fmla="*/ 2147483647 h 816"/>
                  <a:gd name="T6" fmla="*/ 0 60000 65536"/>
                  <a:gd name="T7" fmla="*/ 0 60000 65536"/>
                  <a:gd name="T8" fmla="*/ 0 60000 65536"/>
                  <a:gd name="T9" fmla="*/ 0 w 1056"/>
                  <a:gd name="T10" fmla="*/ 0 h 816"/>
                  <a:gd name="T11" fmla="*/ 1056 w 1056"/>
                  <a:gd name="T12" fmla="*/ 816 h 8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6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056" y="81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125" name="Text Box 32"/>
              <p:cNvSpPr txBox="1">
                <a:spLocks noChangeArrowheads="1"/>
              </p:cNvSpPr>
              <p:nvPr/>
            </p:nvSpPr>
            <p:spPr bwMode="auto">
              <a:xfrm>
                <a:off x="6403975" y="4997450"/>
                <a:ext cx="309700" cy="338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</a:rPr>
                  <a:t>X</a:t>
                </a:r>
              </a:p>
            </p:txBody>
          </p:sp>
          <p:sp>
            <p:nvSpPr>
              <p:cNvPr id="4126" name="Text Box 33"/>
              <p:cNvSpPr txBox="1">
                <a:spLocks noChangeArrowheads="1"/>
              </p:cNvSpPr>
              <p:nvPr/>
            </p:nvSpPr>
            <p:spPr bwMode="auto">
              <a:xfrm>
                <a:off x="4419600" y="362585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</a:rPr>
                  <a:t>f</a:t>
                </a:r>
                <a:r>
                  <a:rPr lang="pt-BR" altLang="pt-BR" sz="1600">
                    <a:latin typeface="Times New Roman" charset="0"/>
                  </a:rPr>
                  <a:t>(</a:t>
                </a:r>
                <a:r>
                  <a:rPr lang="pt-BR" altLang="pt-BR" sz="1600" i="1">
                    <a:latin typeface="Times New Roman" charset="0"/>
                  </a:rPr>
                  <a:t>x</a:t>
                </a:r>
                <a:r>
                  <a:rPr lang="pt-BR" altLang="pt-BR" sz="16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24" name="Forma livre 23"/>
              <p:cNvSpPr/>
              <p:nvPr/>
            </p:nvSpPr>
            <p:spPr bwMode="auto">
              <a:xfrm>
                <a:off x="4943507" y="3905204"/>
                <a:ext cx="1457413" cy="1111068"/>
              </a:xfrm>
              <a:custGeom>
                <a:avLst/>
                <a:gdLst>
                  <a:gd name="connsiteX0" fmla="*/ 0 w 1850279"/>
                  <a:gd name="connsiteY0" fmla="*/ 1051969 h 1064243"/>
                  <a:gd name="connsiteX1" fmla="*/ 171834 w 1850279"/>
                  <a:gd name="connsiteY1" fmla="*/ 806493 h 1064243"/>
                  <a:gd name="connsiteX2" fmla="*/ 331394 w 1850279"/>
                  <a:gd name="connsiteY2" fmla="*/ 321677 h 1064243"/>
                  <a:gd name="connsiteX3" fmla="*/ 460269 w 1850279"/>
                  <a:gd name="connsiteY3" fmla="*/ 8694 h 1064243"/>
                  <a:gd name="connsiteX4" fmla="*/ 751772 w 1850279"/>
                  <a:gd name="connsiteY4" fmla="*/ 373840 h 1064243"/>
                  <a:gd name="connsiteX5" fmla="*/ 1098508 w 1850279"/>
                  <a:gd name="connsiteY5" fmla="*/ 757397 h 1064243"/>
                  <a:gd name="connsiteX6" fmla="*/ 1423764 w 1850279"/>
                  <a:gd name="connsiteY6" fmla="*/ 972189 h 1064243"/>
                  <a:gd name="connsiteX7" fmla="*/ 1850279 w 1850279"/>
                  <a:gd name="connsiteY7" fmla="*/ 1064243 h 1064243"/>
                  <a:gd name="connsiteX0" fmla="*/ 0 w 1850279"/>
                  <a:gd name="connsiteY0" fmla="*/ 1115384 h 1127658"/>
                  <a:gd name="connsiteX1" fmla="*/ 171834 w 1850279"/>
                  <a:gd name="connsiteY1" fmla="*/ 869908 h 1127658"/>
                  <a:gd name="connsiteX2" fmla="*/ 460269 w 1850279"/>
                  <a:gd name="connsiteY2" fmla="*/ 72109 h 1127658"/>
                  <a:gd name="connsiteX3" fmla="*/ 751772 w 1850279"/>
                  <a:gd name="connsiteY3" fmla="*/ 437255 h 1127658"/>
                  <a:gd name="connsiteX4" fmla="*/ 1098508 w 1850279"/>
                  <a:gd name="connsiteY4" fmla="*/ 820812 h 1127658"/>
                  <a:gd name="connsiteX5" fmla="*/ 1423764 w 1850279"/>
                  <a:gd name="connsiteY5" fmla="*/ 1035604 h 1127658"/>
                  <a:gd name="connsiteX6" fmla="*/ 1850279 w 1850279"/>
                  <a:gd name="connsiteY6" fmla="*/ 1127658 h 1127658"/>
                  <a:gd name="connsiteX0" fmla="*/ 0 w 1850279"/>
                  <a:gd name="connsiteY0" fmla="*/ 1115384 h 1127658"/>
                  <a:gd name="connsiteX1" fmla="*/ 171834 w 1850279"/>
                  <a:gd name="connsiteY1" fmla="*/ 869908 h 1127658"/>
                  <a:gd name="connsiteX2" fmla="*/ 460269 w 1850279"/>
                  <a:gd name="connsiteY2" fmla="*/ 72109 h 1127658"/>
                  <a:gd name="connsiteX3" fmla="*/ 751772 w 1850279"/>
                  <a:gd name="connsiteY3" fmla="*/ 437255 h 1127658"/>
                  <a:gd name="connsiteX4" fmla="*/ 1098508 w 1850279"/>
                  <a:gd name="connsiteY4" fmla="*/ 820812 h 1127658"/>
                  <a:gd name="connsiteX5" fmla="*/ 1423764 w 1850279"/>
                  <a:gd name="connsiteY5" fmla="*/ 1035604 h 1127658"/>
                  <a:gd name="connsiteX6" fmla="*/ 1850279 w 1850279"/>
                  <a:gd name="connsiteY6" fmla="*/ 1127658 h 1127658"/>
                  <a:gd name="connsiteX0" fmla="*/ 0 w 1877815"/>
                  <a:gd name="connsiteY0" fmla="*/ 1115384 h 1115384"/>
                  <a:gd name="connsiteX1" fmla="*/ 171834 w 1877815"/>
                  <a:gd name="connsiteY1" fmla="*/ 869908 h 1115384"/>
                  <a:gd name="connsiteX2" fmla="*/ 460269 w 1877815"/>
                  <a:gd name="connsiteY2" fmla="*/ 72109 h 1115384"/>
                  <a:gd name="connsiteX3" fmla="*/ 751772 w 1877815"/>
                  <a:gd name="connsiteY3" fmla="*/ 437255 h 1115384"/>
                  <a:gd name="connsiteX4" fmla="*/ 1098508 w 1877815"/>
                  <a:gd name="connsiteY4" fmla="*/ 820812 h 1115384"/>
                  <a:gd name="connsiteX5" fmla="*/ 1423764 w 1877815"/>
                  <a:gd name="connsiteY5" fmla="*/ 1035604 h 1115384"/>
                  <a:gd name="connsiteX6" fmla="*/ 1877815 w 1877815"/>
                  <a:gd name="connsiteY6" fmla="*/ 1113264 h 1115384"/>
                  <a:gd name="connsiteX0" fmla="*/ 0 w 1877815"/>
                  <a:gd name="connsiteY0" fmla="*/ 1111885 h 1111885"/>
                  <a:gd name="connsiteX1" fmla="*/ 171834 w 1877815"/>
                  <a:gd name="connsiteY1" fmla="*/ 866409 h 1111885"/>
                  <a:gd name="connsiteX2" fmla="*/ 460269 w 1877815"/>
                  <a:gd name="connsiteY2" fmla="*/ 68610 h 1111885"/>
                  <a:gd name="connsiteX3" fmla="*/ 780797 w 1877815"/>
                  <a:gd name="connsiteY3" fmla="*/ 454749 h 1111885"/>
                  <a:gd name="connsiteX4" fmla="*/ 1098508 w 1877815"/>
                  <a:gd name="connsiteY4" fmla="*/ 817313 h 1111885"/>
                  <a:gd name="connsiteX5" fmla="*/ 1423764 w 1877815"/>
                  <a:gd name="connsiteY5" fmla="*/ 1032105 h 1111885"/>
                  <a:gd name="connsiteX6" fmla="*/ 1877815 w 1877815"/>
                  <a:gd name="connsiteY6" fmla="*/ 1109765 h 1111885"/>
                  <a:gd name="connsiteX0" fmla="*/ 0 w 1877815"/>
                  <a:gd name="connsiteY0" fmla="*/ 1111885 h 1111885"/>
                  <a:gd name="connsiteX1" fmla="*/ 171834 w 1877815"/>
                  <a:gd name="connsiteY1" fmla="*/ 866409 h 1111885"/>
                  <a:gd name="connsiteX2" fmla="*/ 460269 w 1877815"/>
                  <a:gd name="connsiteY2" fmla="*/ 68610 h 1111885"/>
                  <a:gd name="connsiteX3" fmla="*/ 780797 w 1877815"/>
                  <a:gd name="connsiteY3" fmla="*/ 454749 h 1111885"/>
                  <a:gd name="connsiteX4" fmla="*/ 1098508 w 1877815"/>
                  <a:gd name="connsiteY4" fmla="*/ 817313 h 1111885"/>
                  <a:gd name="connsiteX5" fmla="*/ 1423764 w 1877815"/>
                  <a:gd name="connsiteY5" fmla="*/ 1032105 h 1111885"/>
                  <a:gd name="connsiteX6" fmla="*/ 1877815 w 1877815"/>
                  <a:gd name="connsiteY6" fmla="*/ 1109765 h 1111885"/>
                  <a:gd name="connsiteX0" fmla="*/ 0 w 1877815"/>
                  <a:gd name="connsiteY0" fmla="*/ 1111885 h 1111885"/>
                  <a:gd name="connsiteX1" fmla="*/ 171834 w 1877815"/>
                  <a:gd name="connsiteY1" fmla="*/ 866409 h 1111885"/>
                  <a:gd name="connsiteX2" fmla="*/ 460269 w 1877815"/>
                  <a:gd name="connsiteY2" fmla="*/ 68610 h 1111885"/>
                  <a:gd name="connsiteX3" fmla="*/ 780797 w 1877815"/>
                  <a:gd name="connsiteY3" fmla="*/ 454749 h 1111885"/>
                  <a:gd name="connsiteX4" fmla="*/ 1098508 w 1877815"/>
                  <a:gd name="connsiteY4" fmla="*/ 817313 h 1111885"/>
                  <a:gd name="connsiteX5" fmla="*/ 1423764 w 1877815"/>
                  <a:gd name="connsiteY5" fmla="*/ 1032105 h 1111885"/>
                  <a:gd name="connsiteX6" fmla="*/ 1877815 w 1877815"/>
                  <a:gd name="connsiteY6" fmla="*/ 1109765 h 1111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77815" h="1111885">
                    <a:moveTo>
                      <a:pt x="0" y="1111885"/>
                    </a:moveTo>
                    <a:cubicBezTo>
                      <a:pt x="58301" y="1050004"/>
                      <a:pt x="95123" y="1040288"/>
                      <a:pt x="171834" y="866409"/>
                    </a:cubicBezTo>
                    <a:cubicBezTo>
                      <a:pt x="248545" y="692530"/>
                      <a:pt x="358775" y="137220"/>
                      <a:pt x="460269" y="68610"/>
                    </a:cubicBezTo>
                    <a:cubicBezTo>
                      <a:pt x="561763" y="0"/>
                      <a:pt x="698146" y="323828"/>
                      <a:pt x="780797" y="454749"/>
                    </a:cubicBezTo>
                    <a:cubicBezTo>
                      <a:pt x="902985" y="607149"/>
                      <a:pt x="991347" y="721087"/>
                      <a:pt x="1098508" y="817313"/>
                    </a:cubicBezTo>
                    <a:cubicBezTo>
                      <a:pt x="1205669" y="913539"/>
                      <a:pt x="1293879" y="983363"/>
                      <a:pt x="1423764" y="1032105"/>
                    </a:cubicBezTo>
                    <a:cubicBezTo>
                      <a:pt x="1553649" y="1080847"/>
                      <a:pt x="1727205" y="1089308"/>
                      <a:pt x="1877815" y="1109765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128" name="Retângulo 6"/>
              <p:cNvSpPr>
                <a:spLocks noChangeArrowheads="1"/>
              </p:cNvSpPr>
              <p:nvPr/>
            </p:nvSpPr>
            <p:spPr bwMode="auto">
              <a:xfrm>
                <a:off x="4709773" y="4891417"/>
                <a:ext cx="242374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900" dirty="0">
                    <a:latin typeface="Times New Roman" charset="0"/>
                  </a:rPr>
                  <a:t>0</a:t>
                </a:r>
                <a:endParaRPr lang="pt-BR" altLang="pt-BR" sz="9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121" name="Text Box 32"/>
            <p:cNvSpPr txBox="1">
              <a:spLocks noChangeArrowheads="1"/>
            </p:cNvSpPr>
            <p:nvPr/>
          </p:nvSpPr>
          <p:spPr bwMode="auto">
            <a:xfrm>
              <a:off x="1290983" y="3386956"/>
              <a:ext cx="3032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charset="0"/>
                  <a:sym typeface="Symbol" pitchFamily="18" charset="2"/>
                </a:rPr>
                <a:t></a:t>
              </a:r>
              <a:endParaRPr lang="pt-BR" altLang="pt-BR" sz="1600" i="1">
                <a:latin typeface="Times New Roman" charset="0"/>
              </a:endParaRPr>
            </a:p>
          </p:txBody>
        </p:sp>
        <p:cxnSp>
          <p:nvCxnSpPr>
            <p:cNvPr id="5" name="Conector de seta reta 4"/>
            <p:cNvCxnSpPr/>
            <p:nvPr/>
          </p:nvCxnSpPr>
          <p:spPr>
            <a:xfrm flipV="1">
              <a:off x="1443349" y="3257274"/>
              <a:ext cx="0" cy="17935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3" name="CaixaDeTexto 114688"/>
            <p:cNvSpPr txBox="1">
              <a:spLocks noChangeArrowheads="1"/>
            </p:cNvSpPr>
            <p:nvPr/>
          </p:nvSpPr>
          <p:spPr bwMode="auto">
            <a:xfrm>
              <a:off x="1255596" y="2730406"/>
              <a:ext cx="29206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CE912-8B4E-40BB-80AB-5EFBB7C8DA0D}" type="slidenum">
              <a:rPr lang="pt-BR"/>
              <a:pPr>
                <a:defRPr/>
              </a:pPr>
              <a:t>16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12" name="Retângulo 54"/>
              <p:cNvSpPr>
                <a:spLocks noChangeArrowheads="1"/>
              </p:cNvSpPr>
              <p:nvPr/>
            </p:nvSpPr>
            <p:spPr bwMode="auto">
              <a:xfrm>
                <a:off x="5651500" y="2290763"/>
                <a:ext cx="2952133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58775" indent="-358775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Qual a probabilidade de que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b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</a:b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tenha exatamente o valor de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 pitchFamily="18" charset="2"/>
                  </a:rPr>
                  <a:t> </a:t>
                </a:r>
                <a:r>
                  <a:rPr lang="pt-BR" altLang="pt-BR" sz="1600" dirty="0">
                    <a:latin typeface="Tahoma" panose="020B0604030504040204" pitchFamily="34" charset="0"/>
                    <a:sym typeface="SymbolProp BT" pitchFamily="18" charset="2"/>
                  </a:rPr>
                  <a:t>?</a:t>
                </a: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112" name="Retângulo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1500" y="2290763"/>
                <a:ext cx="2952133" cy="830997"/>
              </a:xfrm>
              <a:prstGeom prst="rect">
                <a:avLst/>
              </a:prstGeom>
              <a:blipFill>
                <a:blip r:embed="rId4"/>
                <a:stretch>
                  <a:fillRect l="-1033" t="-2206" r="-5785" b="-88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o 8"/>
          <p:cNvGrpSpPr>
            <a:grpSpLocks/>
          </p:cNvGrpSpPr>
          <p:nvPr/>
        </p:nvGrpSpPr>
        <p:grpSpPr bwMode="auto">
          <a:xfrm>
            <a:off x="6018213" y="3230563"/>
            <a:ext cx="2457450" cy="333375"/>
            <a:chOff x="6018442" y="3231120"/>
            <a:chExt cx="2457124" cy="333454"/>
          </a:xfrm>
        </p:grpSpPr>
        <p:graphicFrame>
          <p:nvGraphicFramePr>
            <p:cNvPr id="4110" name="Objeto 10"/>
            <p:cNvGraphicFramePr>
              <a:graphicFrameLocks noChangeAspect="1"/>
            </p:cNvGraphicFramePr>
            <p:nvPr/>
          </p:nvGraphicFramePr>
          <p:xfrm>
            <a:off x="6018442" y="3231120"/>
            <a:ext cx="1233488" cy="325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863225" imgH="228501" progId="Equation.DSMT4">
                    <p:embed/>
                  </p:oleObj>
                </mc:Choice>
                <mc:Fallback>
                  <p:oleObj name="Equation" r:id="rId5" imgW="863225" imgH="228501" progId="Equation.DSMT4">
                    <p:embed/>
                    <p:pic>
                      <p:nvPicPr>
                        <p:cNvPr id="4110" name="Objeto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8442" y="3231120"/>
                          <a:ext cx="1233488" cy="325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1" name="Retângulo 6"/>
            <p:cNvSpPr>
              <a:spLocks noChangeArrowheads="1"/>
            </p:cNvSpPr>
            <p:nvPr/>
          </p:nvSpPr>
          <p:spPr bwMode="auto">
            <a:xfrm>
              <a:off x="7281008" y="3256797"/>
              <a:ext cx="11945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400" dirty="0">
                  <a:latin typeface="Tahoma" panose="020B0604030504040204" pitchFamily="34" charset="0"/>
                  <a:sym typeface="Symbol" pitchFamily="18" charset="2"/>
                </a:rPr>
                <a:t>(improvável)</a:t>
              </a:r>
              <a:endParaRPr lang="pt-BR" altLang="pt-BR" sz="1400" dirty="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2" grpId="0" animBg="1"/>
      <p:bldP spid="41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graphicFrame>
        <p:nvGraphicFramePr>
          <p:cNvPr id="5126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52841"/>
              </p:ext>
            </p:extLst>
          </p:nvPr>
        </p:nvGraphicFramePr>
        <p:xfrm>
          <a:off x="811213" y="1939594"/>
          <a:ext cx="123507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63225" imgH="241195" progId="Equation.DSMT4">
                  <p:embed/>
                </p:oleObj>
              </mc:Choice>
              <mc:Fallback>
                <p:oleObj name="Equation" r:id="rId2" imgW="863225" imgH="241195" progId="Equation.DSMT4">
                  <p:embed/>
                  <p:pic>
                    <p:nvPicPr>
                      <p:cNvPr id="5126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1939594"/>
                        <a:ext cx="1235075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41"/>
          <p:cNvSpPr txBox="1">
            <a:spLocks noChangeArrowheads="1"/>
          </p:cNvSpPr>
          <p:nvPr/>
        </p:nvSpPr>
        <p:spPr bwMode="auto">
          <a:xfrm>
            <a:off x="2368550" y="1944128"/>
            <a:ext cx="59642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distribuição desconhecida,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desconhecido, mas </a:t>
            </a:r>
            <a:r>
              <a:rPr lang="pt-BR" altLang="pt-BR" sz="1600" i="1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0000"/>
                </a:solidFill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 conhecido</a:t>
            </a:r>
            <a:endParaRPr lang="pt-BR" altLang="pt-BR" sz="16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2290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37340"/>
              </p:ext>
            </p:extLst>
          </p:nvPr>
        </p:nvGraphicFramePr>
        <p:xfrm>
          <a:off x="811213" y="2376488"/>
          <a:ext cx="20383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22360" imgH="393480" progId="Equation.DSMT4">
                  <p:embed/>
                </p:oleObj>
              </mc:Choice>
              <mc:Fallback>
                <p:oleObj name="Equation" r:id="rId4" imgW="1422360" imgH="393480" progId="Equation.DSMT4">
                  <p:embed/>
                  <p:pic>
                    <p:nvPicPr>
                      <p:cNvPr id="1229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2376488"/>
                        <a:ext cx="2038350" cy="565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upo 32"/>
          <p:cNvGrpSpPr>
            <a:grpSpLocks/>
          </p:cNvGrpSpPr>
          <p:nvPr/>
        </p:nvGrpSpPr>
        <p:grpSpPr bwMode="auto">
          <a:xfrm>
            <a:off x="771525" y="3025771"/>
            <a:ext cx="6460423" cy="345494"/>
            <a:chOff x="838200" y="2941038"/>
            <a:chExt cx="6462723" cy="345921"/>
          </a:xfrm>
        </p:grpSpPr>
        <p:sp>
          <p:nvSpPr>
            <p:cNvPr id="5138" name="Text Box 41"/>
            <p:cNvSpPr txBox="1">
              <a:spLocks noChangeArrowheads="1"/>
            </p:cNvSpPr>
            <p:nvPr/>
          </p:nvSpPr>
          <p:spPr bwMode="auto">
            <a:xfrm>
              <a:off x="838200" y="2947987"/>
              <a:ext cx="6462723" cy="338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Se                       ou se </a:t>
              </a:r>
              <a:r>
                <a:rPr lang="pt-BR" altLang="pt-BR" sz="1600" i="1" dirty="0">
                  <a:latin typeface="Times New Roman" charset="0"/>
                  <a:cs typeface="Times New Roman" charset="0"/>
                  <a:sym typeface="Symbol" pitchFamily="18" charset="2"/>
                </a:rPr>
                <a:t>n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for grande (ou seja, adotando-se o TLC):</a:t>
              </a: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5139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5789697"/>
                </p:ext>
              </p:extLst>
            </p:nvPr>
          </p:nvGraphicFramePr>
          <p:xfrm>
            <a:off x="1214572" y="2941038"/>
            <a:ext cx="1324446" cy="3449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927000" imgH="241200" progId="Equation.DSMT4">
                    <p:embed/>
                  </p:oleObj>
                </mc:Choice>
                <mc:Fallback>
                  <p:oleObj name="Equation" r:id="rId6" imgW="927000" imgH="241200" progId="Equation.DSMT4">
                    <p:embed/>
                    <p:pic>
                      <p:nvPicPr>
                        <p:cNvPr id="5139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4572" y="2941038"/>
                          <a:ext cx="1324446" cy="3449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653987"/>
              </p:ext>
            </p:extLst>
          </p:nvPr>
        </p:nvGraphicFramePr>
        <p:xfrm>
          <a:off x="803275" y="3598332"/>
          <a:ext cx="10525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36600" imgH="228600" progId="Equation.DSMT4">
                  <p:embed/>
                </p:oleObj>
              </mc:Choice>
              <mc:Fallback>
                <p:oleObj name="Equation" r:id="rId8" imgW="736600" imgH="228600" progId="Equation.DSMT4">
                  <p:embed/>
                  <p:pic>
                    <p:nvPicPr>
                      <p:cNvPr id="3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3598332"/>
                        <a:ext cx="105251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01562"/>
              </p:ext>
            </p:extLst>
          </p:nvPr>
        </p:nvGraphicFramePr>
        <p:xfrm>
          <a:off x="2568575" y="3480172"/>
          <a:ext cx="24320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01800" imgH="419100" progId="Equation.DSMT4">
                  <p:embed/>
                </p:oleObj>
              </mc:Choice>
              <mc:Fallback>
                <p:oleObj name="Equation" r:id="rId10" imgW="1701800" imgH="419100" progId="Equation.DSMT4">
                  <p:embed/>
                  <p:pic>
                    <p:nvPicPr>
                      <p:cNvPr id="3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3480172"/>
                        <a:ext cx="24320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27504"/>
              </p:ext>
            </p:extLst>
          </p:nvPr>
        </p:nvGraphicFramePr>
        <p:xfrm>
          <a:off x="803275" y="3462600"/>
          <a:ext cx="13239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27100" imgH="419100" progId="Equation.DSMT4">
                  <p:embed/>
                </p:oleObj>
              </mc:Choice>
              <mc:Fallback>
                <p:oleObj name="Equation" r:id="rId12" imgW="927100" imgH="419100" progId="Equation.DSMT4">
                  <p:embed/>
                  <p:pic>
                    <p:nvPicPr>
                      <p:cNvPr id="7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3462600"/>
                        <a:ext cx="1323975" cy="596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E2FC2-25DE-4CC1-BC5E-87F8878921B9}" type="slidenum">
              <a:rPr lang="pt-BR"/>
              <a:pPr>
                <a:defRPr/>
              </a:pPr>
              <a:t>17</a:t>
            </a:fld>
            <a:endParaRPr lang="pt-BR"/>
          </a:p>
        </p:txBody>
      </p:sp>
      <p:graphicFrame>
        <p:nvGraphicFramePr>
          <p:cNvPr id="5136" name="Obje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145738"/>
              </p:ext>
            </p:extLst>
          </p:nvPr>
        </p:nvGraphicFramePr>
        <p:xfrm>
          <a:off x="811213" y="1484313"/>
          <a:ext cx="185578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95400" imgH="254000" progId="Equation.DSMT4">
                  <p:embed/>
                </p:oleObj>
              </mc:Choice>
              <mc:Fallback>
                <p:oleObj name="Equation" r:id="rId14" imgW="1295400" imgH="254000" progId="Equation.DSMT4">
                  <p:embed/>
                  <p:pic>
                    <p:nvPicPr>
                      <p:cNvPr id="5136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1484313"/>
                        <a:ext cx="1855787" cy="363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CaixaDeTexto 4"/>
          <p:cNvSpPr txBox="1">
            <a:spLocks noChangeArrowheads="1"/>
          </p:cNvSpPr>
          <p:nvPr/>
        </p:nvSpPr>
        <p:spPr bwMode="auto">
          <a:xfrm>
            <a:off x="2955925" y="1497013"/>
            <a:ext cx="17568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amostra aleatória</a:t>
            </a:r>
          </a:p>
        </p:txBody>
      </p:sp>
      <p:grpSp>
        <p:nvGrpSpPr>
          <p:cNvPr id="20" name="Grupo 19"/>
          <p:cNvGrpSpPr>
            <a:grpSpLocks/>
          </p:cNvGrpSpPr>
          <p:nvPr/>
        </p:nvGrpSpPr>
        <p:grpSpPr bwMode="auto">
          <a:xfrm>
            <a:off x="5733429" y="4237508"/>
            <a:ext cx="2222500" cy="1668463"/>
            <a:chOff x="5517810" y="4597364"/>
            <a:chExt cx="2222542" cy="1668326"/>
          </a:xfrm>
        </p:grpSpPr>
        <p:grpSp>
          <p:nvGrpSpPr>
            <p:cNvPr id="21" name="Grupo 51"/>
            <p:cNvGrpSpPr>
              <a:grpSpLocks/>
            </p:cNvGrpSpPr>
            <p:nvPr/>
          </p:nvGrpSpPr>
          <p:grpSpPr bwMode="auto">
            <a:xfrm>
              <a:off x="5517810" y="4597364"/>
              <a:ext cx="2222542" cy="1496399"/>
              <a:chOff x="4330658" y="3625850"/>
              <a:chExt cx="2222542" cy="1496399"/>
            </a:xfrm>
          </p:grpSpPr>
          <p:sp>
            <p:nvSpPr>
              <p:cNvPr id="25" name="Freeform 31"/>
              <p:cNvSpPr>
                <a:spLocks/>
              </p:cNvSpPr>
              <p:nvPr/>
            </p:nvSpPr>
            <p:spPr bwMode="auto">
              <a:xfrm>
                <a:off x="4876800" y="3721100"/>
                <a:ext cx="1676400" cy="1295400"/>
              </a:xfrm>
              <a:custGeom>
                <a:avLst/>
                <a:gdLst>
                  <a:gd name="T0" fmla="*/ 0 w 1056"/>
                  <a:gd name="T1" fmla="*/ 0 h 816"/>
                  <a:gd name="T2" fmla="*/ 0 w 1056"/>
                  <a:gd name="T3" fmla="*/ 2147483647 h 816"/>
                  <a:gd name="T4" fmla="*/ 2147483647 w 1056"/>
                  <a:gd name="T5" fmla="*/ 2147483647 h 816"/>
                  <a:gd name="T6" fmla="*/ 0 60000 65536"/>
                  <a:gd name="T7" fmla="*/ 0 60000 65536"/>
                  <a:gd name="T8" fmla="*/ 0 60000 65536"/>
                  <a:gd name="T9" fmla="*/ 0 w 1056"/>
                  <a:gd name="T10" fmla="*/ 0 h 816"/>
                  <a:gd name="T11" fmla="*/ 1056 w 1056"/>
                  <a:gd name="T12" fmla="*/ 816 h 8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6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056" y="81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6" name="Text Box 33"/>
              <p:cNvSpPr txBox="1">
                <a:spLocks noChangeArrowheads="1"/>
              </p:cNvSpPr>
              <p:nvPr/>
            </p:nvSpPr>
            <p:spPr bwMode="auto">
              <a:xfrm>
                <a:off x="4330658" y="3625850"/>
                <a:ext cx="58541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</a:rPr>
                  <a:t>f</a:t>
                </a:r>
                <a:r>
                  <a:rPr lang="pt-BR" altLang="pt-BR" sz="1600">
                    <a:latin typeface="Times New Roman" charset="0"/>
                  </a:rPr>
                  <a:t>(  </a:t>
                </a:r>
                <a:r>
                  <a:rPr lang="pt-BR" altLang="pt-BR" sz="1600" i="1">
                    <a:latin typeface="Times New Roman" charset="0"/>
                  </a:rPr>
                  <a:t>  </a:t>
                </a:r>
                <a:r>
                  <a:rPr lang="pt-BR" altLang="pt-BR" sz="16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27" name="Retângulo 6"/>
              <p:cNvSpPr>
                <a:spLocks noChangeArrowheads="1"/>
              </p:cNvSpPr>
              <p:nvPr/>
            </p:nvSpPr>
            <p:spPr bwMode="auto">
              <a:xfrm>
                <a:off x="4709773" y="4891417"/>
                <a:ext cx="242374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900" dirty="0">
                    <a:latin typeface="Times New Roman" charset="0"/>
                  </a:rPr>
                  <a:t>0</a:t>
                </a:r>
                <a:endParaRPr lang="pt-BR" altLang="pt-BR" sz="900" dirty="0">
                  <a:latin typeface="Tahoma" panose="020B0604030504040204" pitchFamily="34" charset="0"/>
                </a:endParaRPr>
              </a:p>
            </p:txBody>
          </p:sp>
        </p:grpSp>
        <p:graphicFrame>
          <p:nvGraphicFramePr>
            <p:cNvPr id="22" name="Objeto 64"/>
            <p:cNvGraphicFramePr>
              <a:graphicFrameLocks noChangeAspect="1"/>
            </p:cNvGraphicFramePr>
            <p:nvPr/>
          </p:nvGraphicFramePr>
          <p:xfrm>
            <a:off x="5721164" y="4613975"/>
            <a:ext cx="254000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77646" imgH="190335" progId="Equation.DSMT4">
                    <p:embed/>
                  </p:oleObj>
                </mc:Choice>
                <mc:Fallback>
                  <p:oleObj name="Equation" r:id="rId16" imgW="177646" imgH="190335" progId="Equation.DSMT4">
                    <p:embed/>
                    <p:pic>
                      <p:nvPicPr>
                        <p:cNvPr id="22" name="Objeto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21164" y="4613975"/>
                          <a:ext cx="254000" cy="271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to 65"/>
            <p:cNvGraphicFramePr>
              <a:graphicFrameLocks noChangeAspect="1"/>
            </p:cNvGraphicFramePr>
            <p:nvPr/>
          </p:nvGraphicFramePr>
          <p:xfrm>
            <a:off x="7486352" y="5994227"/>
            <a:ext cx="254000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77646" imgH="190335" progId="Equation.DSMT4">
                    <p:embed/>
                  </p:oleObj>
                </mc:Choice>
                <mc:Fallback>
                  <p:oleObj name="Equation" r:id="rId16" imgW="177646" imgH="190335" progId="Equation.DSMT4">
                    <p:embed/>
                    <p:pic>
                      <p:nvPicPr>
                        <p:cNvPr id="23" name="Objeto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6352" y="5994227"/>
                          <a:ext cx="254000" cy="271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Forma livre 23"/>
            <p:cNvSpPr/>
            <p:nvPr/>
          </p:nvSpPr>
          <p:spPr>
            <a:xfrm>
              <a:off x="6227436" y="4994206"/>
              <a:ext cx="1298600" cy="993693"/>
            </a:xfrm>
            <a:custGeom>
              <a:avLst/>
              <a:gdLst>
                <a:gd name="connsiteX0" fmla="*/ 0 w 1298575"/>
                <a:gd name="connsiteY0" fmla="*/ 990600 h 993775"/>
                <a:gd name="connsiteX1" fmla="*/ 123825 w 1298575"/>
                <a:gd name="connsiteY1" fmla="*/ 908050 h 993775"/>
                <a:gd name="connsiteX2" fmla="*/ 212725 w 1298575"/>
                <a:gd name="connsiteY2" fmla="*/ 796925 h 993775"/>
                <a:gd name="connsiteX3" fmla="*/ 295275 w 1298575"/>
                <a:gd name="connsiteY3" fmla="*/ 638175 h 993775"/>
                <a:gd name="connsiteX4" fmla="*/ 365125 w 1298575"/>
                <a:gd name="connsiteY4" fmla="*/ 466725 h 993775"/>
                <a:gd name="connsiteX5" fmla="*/ 428625 w 1298575"/>
                <a:gd name="connsiteY5" fmla="*/ 317500 h 993775"/>
                <a:gd name="connsiteX6" fmla="*/ 498475 w 1298575"/>
                <a:gd name="connsiteY6" fmla="*/ 168275 h 993775"/>
                <a:gd name="connsiteX7" fmla="*/ 565150 w 1298575"/>
                <a:gd name="connsiteY7" fmla="*/ 44450 h 993775"/>
                <a:gd name="connsiteX8" fmla="*/ 609600 w 1298575"/>
                <a:gd name="connsiteY8" fmla="*/ 6350 h 993775"/>
                <a:gd name="connsiteX9" fmla="*/ 644525 w 1298575"/>
                <a:gd name="connsiteY9" fmla="*/ 0 h 993775"/>
                <a:gd name="connsiteX10" fmla="*/ 692150 w 1298575"/>
                <a:gd name="connsiteY10" fmla="*/ 12700 h 993775"/>
                <a:gd name="connsiteX11" fmla="*/ 717550 w 1298575"/>
                <a:gd name="connsiteY11" fmla="*/ 41275 h 993775"/>
                <a:gd name="connsiteX12" fmla="*/ 762000 w 1298575"/>
                <a:gd name="connsiteY12" fmla="*/ 95250 h 993775"/>
                <a:gd name="connsiteX13" fmla="*/ 809625 w 1298575"/>
                <a:gd name="connsiteY13" fmla="*/ 206375 h 993775"/>
                <a:gd name="connsiteX14" fmla="*/ 866775 w 1298575"/>
                <a:gd name="connsiteY14" fmla="*/ 330200 h 993775"/>
                <a:gd name="connsiteX15" fmla="*/ 911225 w 1298575"/>
                <a:gd name="connsiteY15" fmla="*/ 431800 h 993775"/>
                <a:gd name="connsiteX16" fmla="*/ 962025 w 1298575"/>
                <a:gd name="connsiteY16" fmla="*/ 571500 h 993775"/>
                <a:gd name="connsiteX17" fmla="*/ 1016000 w 1298575"/>
                <a:gd name="connsiteY17" fmla="*/ 676275 h 993775"/>
                <a:gd name="connsiteX18" fmla="*/ 1066800 w 1298575"/>
                <a:gd name="connsiteY18" fmla="*/ 777875 h 993775"/>
                <a:gd name="connsiteX19" fmla="*/ 1117600 w 1298575"/>
                <a:gd name="connsiteY19" fmla="*/ 860425 h 993775"/>
                <a:gd name="connsiteX20" fmla="*/ 1181100 w 1298575"/>
                <a:gd name="connsiteY20" fmla="*/ 930275 h 993775"/>
                <a:gd name="connsiteX21" fmla="*/ 1241425 w 1298575"/>
                <a:gd name="connsiteY21" fmla="*/ 974725 h 993775"/>
                <a:gd name="connsiteX22" fmla="*/ 1298575 w 1298575"/>
                <a:gd name="connsiteY22" fmla="*/ 993775 h 993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98575" h="993775">
                  <a:moveTo>
                    <a:pt x="0" y="990600"/>
                  </a:moveTo>
                  <a:lnTo>
                    <a:pt x="123825" y="908050"/>
                  </a:lnTo>
                  <a:lnTo>
                    <a:pt x="212725" y="796925"/>
                  </a:lnTo>
                  <a:lnTo>
                    <a:pt x="295275" y="638175"/>
                  </a:lnTo>
                  <a:lnTo>
                    <a:pt x="365125" y="466725"/>
                  </a:lnTo>
                  <a:lnTo>
                    <a:pt x="428625" y="317500"/>
                  </a:lnTo>
                  <a:lnTo>
                    <a:pt x="498475" y="168275"/>
                  </a:lnTo>
                  <a:lnTo>
                    <a:pt x="565150" y="44450"/>
                  </a:lnTo>
                  <a:lnTo>
                    <a:pt x="609600" y="6350"/>
                  </a:lnTo>
                  <a:lnTo>
                    <a:pt x="644525" y="0"/>
                  </a:lnTo>
                  <a:lnTo>
                    <a:pt x="692150" y="12700"/>
                  </a:lnTo>
                  <a:lnTo>
                    <a:pt x="717550" y="41275"/>
                  </a:lnTo>
                  <a:lnTo>
                    <a:pt x="762000" y="95250"/>
                  </a:lnTo>
                  <a:lnTo>
                    <a:pt x="809625" y="206375"/>
                  </a:lnTo>
                  <a:lnTo>
                    <a:pt x="866775" y="330200"/>
                  </a:lnTo>
                  <a:lnTo>
                    <a:pt x="911225" y="431800"/>
                  </a:lnTo>
                  <a:lnTo>
                    <a:pt x="962025" y="571500"/>
                  </a:lnTo>
                  <a:lnTo>
                    <a:pt x="1016000" y="676275"/>
                  </a:lnTo>
                  <a:lnTo>
                    <a:pt x="1066800" y="777875"/>
                  </a:lnTo>
                  <a:lnTo>
                    <a:pt x="1117600" y="860425"/>
                  </a:lnTo>
                  <a:lnTo>
                    <a:pt x="1181100" y="930275"/>
                  </a:lnTo>
                  <a:lnTo>
                    <a:pt x="1241425" y="974725"/>
                  </a:lnTo>
                  <a:lnTo>
                    <a:pt x="1298575" y="993775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28" name="Grupo 27"/>
          <p:cNvGrpSpPr>
            <a:grpSpLocks/>
          </p:cNvGrpSpPr>
          <p:nvPr/>
        </p:nvGrpSpPr>
        <p:grpSpPr bwMode="auto">
          <a:xfrm>
            <a:off x="610567" y="4242271"/>
            <a:ext cx="5089559" cy="1851025"/>
            <a:chOff x="395536" y="4602614"/>
            <a:chExt cx="5089809" cy="1850722"/>
          </a:xfrm>
        </p:grpSpPr>
        <p:grpSp>
          <p:nvGrpSpPr>
            <p:cNvPr id="29" name="Grupo 86"/>
            <p:cNvGrpSpPr>
              <a:grpSpLocks/>
            </p:cNvGrpSpPr>
            <p:nvPr/>
          </p:nvGrpSpPr>
          <p:grpSpPr bwMode="auto">
            <a:xfrm>
              <a:off x="395536" y="4602614"/>
              <a:ext cx="2332564" cy="1850722"/>
              <a:chOff x="395536" y="1874788"/>
              <a:chExt cx="2332564" cy="1850722"/>
            </a:xfrm>
          </p:grpSpPr>
          <p:grpSp>
            <p:nvGrpSpPr>
              <p:cNvPr id="39" name="Grupo 87"/>
              <p:cNvGrpSpPr>
                <a:grpSpLocks/>
              </p:cNvGrpSpPr>
              <p:nvPr/>
            </p:nvGrpSpPr>
            <p:grpSpPr bwMode="auto">
              <a:xfrm>
                <a:off x="395536" y="1874788"/>
                <a:ext cx="2332564" cy="1710099"/>
                <a:chOff x="4419600" y="3625850"/>
                <a:chExt cx="2332564" cy="1710099"/>
              </a:xfrm>
            </p:grpSpPr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876800" y="3721100"/>
                  <a:ext cx="1676400" cy="1295400"/>
                </a:xfrm>
                <a:custGeom>
                  <a:avLst/>
                  <a:gdLst>
                    <a:gd name="T0" fmla="*/ 0 w 1056"/>
                    <a:gd name="T1" fmla="*/ 0 h 816"/>
                    <a:gd name="T2" fmla="*/ 0 w 1056"/>
                    <a:gd name="T3" fmla="*/ 2147483647 h 816"/>
                    <a:gd name="T4" fmla="*/ 2147483647 w 1056"/>
                    <a:gd name="T5" fmla="*/ 2147483647 h 816"/>
                    <a:gd name="T6" fmla="*/ 0 60000 65536"/>
                    <a:gd name="T7" fmla="*/ 0 60000 65536"/>
                    <a:gd name="T8" fmla="*/ 0 60000 65536"/>
                    <a:gd name="T9" fmla="*/ 0 w 1056"/>
                    <a:gd name="T10" fmla="*/ 0 h 816"/>
                    <a:gd name="T11" fmla="*/ 1056 w 1056"/>
                    <a:gd name="T12" fmla="*/ 816 h 81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56" h="816">
                      <a:moveTo>
                        <a:pt x="0" y="0"/>
                      </a:moveTo>
                      <a:lnTo>
                        <a:pt x="0" y="816"/>
                      </a:lnTo>
                      <a:lnTo>
                        <a:pt x="1056" y="81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4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6403975" y="4997450"/>
                  <a:ext cx="348189" cy="338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 dirty="0">
                      <a:latin typeface="Times New Roman" charset="0"/>
                    </a:rPr>
                    <a:t>X</a:t>
                  </a:r>
                  <a:r>
                    <a:rPr lang="pt-BR" altLang="pt-BR" sz="1600" i="1" baseline="-25000" dirty="0">
                      <a:latin typeface="Times New Roman" charset="0"/>
                    </a:rPr>
                    <a:t>i</a:t>
                  </a:r>
                </a:p>
              </p:txBody>
            </p:sp>
            <p:sp>
              <p:nvSpPr>
                <p:cNvPr id="45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419600" y="3625850"/>
                  <a:ext cx="468313" cy="3365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>
                      <a:latin typeface="Times New Roman" charset="0"/>
                    </a:rPr>
                    <a:t>f</a:t>
                  </a:r>
                  <a:r>
                    <a:rPr lang="pt-BR" altLang="pt-BR" sz="1600">
                      <a:latin typeface="Times New Roman" charset="0"/>
                    </a:rPr>
                    <a:t>(</a:t>
                  </a:r>
                  <a:r>
                    <a:rPr lang="pt-BR" altLang="pt-BR" sz="1600" i="1">
                      <a:latin typeface="Times New Roman" charset="0"/>
                    </a:rPr>
                    <a:t>x</a:t>
                  </a:r>
                  <a:r>
                    <a:rPr lang="pt-BR" altLang="pt-BR" sz="1600">
                      <a:latin typeface="Times New Roman" charset="0"/>
                    </a:rPr>
                    <a:t>)</a:t>
                  </a:r>
                </a:p>
              </p:txBody>
            </p:sp>
            <p:sp>
              <p:nvSpPr>
                <p:cNvPr id="46" name="Forma livre 45"/>
                <p:cNvSpPr/>
                <p:nvPr/>
              </p:nvSpPr>
              <p:spPr bwMode="auto">
                <a:xfrm>
                  <a:off x="4943501" y="3905204"/>
                  <a:ext cx="1457397" cy="1111068"/>
                </a:xfrm>
                <a:custGeom>
                  <a:avLst/>
                  <a:gdLst>
                    <a:gd name="connsiteX0" fmla="*/ 0 w 1850279"/>
                    <a:gd name="connsiteY0" fmla="*/ 1051969 h 1064243"/>
                    <a:gd name="connsiteX1" fmla="*/ 171834 w 1850279"/>
                    <a:gd name="connsiteY1" fmla="*/ 806493 h 1064243"/>
                    <a:gd name="connsiteX2" fmla="*/ 331394 w 1850279"/>
                    <a:gd name="connsiteY2" fmla="*/ 321677 h 1064243"/>
                    <a:gd name="connsiteX3" fmla="*/ 460269 w 1850279"/>
                    <a:gd name="connsiteY3" fmla="*/ 8694 h 1064243"/>
                    <a:gd name="connsiteX4" fmla="*/ 751772 w 1850279"/>
                    <a:gd name="connsiteY4" fmla="*/ 373840 h 1064243"/>
                    <a:gd name="connsiteX5" fmla="*/ 1098508 w 1850279"/>
                    <a:gd name="connsiteY5" fmla="*/ 757397 h 1064243"/>
                    <a:gd name="connsiteX6" fmla="*/ 1423764 w 1850279"/>
                    <a:gd name="connsiteY6" fmla="*/ 972189 h 1064243"/>
                    <a:gd name="connsiteX7" fmla="*/ 1850279 w 1850279"/>
                    <a:gd name="connsiteY7" fmla="*/ 1064243 h 1064243"/>
                    <a:gd name="connsiteX0" fmla="*/ 0 w 1850279"/>
                    <a:gd name="connsiteY0" fmla="*/ 1115384 h 1127658"/>
                    <a:gd name="connsiteX1" fmla="*/ 171834 w 1850279"/>
                    <a:gd name="connsiteY1" fmla="*/ 869908 h 1127658"/>
                    <a:gd name="connsiteX2" fmla="*/ 460269 w 1850279"/>
                    <a:gd name="connsiteY2" fmla="*/ 72109 h 1127658"/>
                    <a:gd name="connsiteX3" fmla="*/ 751772 w 1850279"/>
                    <a:gd name="connsiteY3" fmla="*/ 437255 h 1127658"/>
                    <a:gd name="connsiteX4" fmla="*/ 1098508 w 1850279"/>
                    <a:gd name="connsiteY4" fmla="*/ 820812 h 1127658"/>
                    <a:gd name="connsiteX5" fmla="*/ 1423764 w 1850279"/>
                    <a:gd name="connsiteY5" fmla="*/ 1035604 h 1127658"/>
                    <a:gd name="connsiteX6" fmla="*/ 1850279 w 1850279"/>
                    <a:gd name="connsiteY6" fmla="*/ 1127658 h 1127658"/>
                    <a:gd name="connsiteX0" fmla="*/ 0 w 1850279"/>
                    <a:gd name="connsiteY0" fmla="*/ 1115384 h 1127658"/>
                    <a:gd name="connsiteX1" fmla="*/ 171834 w 1850279"/>
                    <a:gd name="connsiteY1" fmla="*/ 869908 h 1127658"/>
                    <a:gd name="connsiteX2" fmla="*/ 460269 w 1850279"/>
                    <a:gd name="connsiteY2" fmla="*/ 72109 h 1127658"/>
                    <a:gd name="connsiteX3" fmla="*/ 751772 w 1850279"/>
                    <a:gd name="connsiteY3" fmla="*/ 437255 h 1127658"/>
                    <a:gd name="connsiteX4" fmla="*/ 1098508 w 1850279"/>
                    <a:gd name="connsiteY4" fmla="*/ 820812 h 1127658"/>
                    <a:gd name="connsiteX5" fmla="*/ 1423764 w 1850279"/>
                    <a:gd name="connsiteY5" fmla="*/ 1035604 h 1127658"/>
                    <a:gd name="connsiteX6" fmla="*/ 1850279 w 1850279"/>
                    <a:gd name="connsiteY6" fmla="*/ 1127658 h 1127658"/>
                    <a:gd name="connsiteX0" fmla="*/ 0 w 1877815"/>
                    <a:gd name="connsiteY0" fmla="*/ 1115384 h 1115384"/>
                    <a:gd name="connsiteX1" fmla="*/ 171834 w 1877815"/>
                    <a:gd name="connsiteY1" fmla="*/ 869908 h 1115384"/>
                    <a:gd name="connsiteX2" fmla="*/ 460269 w 1877815"/>
                    <a:gd name="connsiteY2" fmla="*/ 72109 h 1115384"/>
                    <a:gd name="connsiteX3" fmla="*/ 751772 w 1877815"/>
                    <a:gd name="connsiteY3" fmla="*/ 437255 h 1115384"/>
                    <a:gd name="connsiteX4" fmla="*/ 1098508 w 1877815"/>
                    <a:gd name="connsiteY4" fmla="*/ 820812 h 1115384"/>
                    <a:gd name="connsiteX5" fmla="*/ 1423764 w 1877815"/>
                    <a:gd name="connsiteY5" fmla="*/ 1035604 h 1115384"/>
                    <a:gd name="connsiteX6" fmla="*/ 1877815 w 1877815"/>
                    <a:gd name="connsiteY6" fmla="*/ 1113264 h 1115384"/>
                    <a:gd name="connsiteX0" fmla="*/ 0 w 1877815"/>
                    <a:gd name="connsiteY0" fmla="*/ 1111885 h 1111885"/>
                    <a:gd name="connsiteX1" fmla="*/ 171834 w 1877815"/>
                    <a:gd name="connsiteY1" fmla="*/ 866409 h 1111885"/>
                    <a:gd name="connsiteX2" fmla="*/ 460269 w 1877815"/>
                    <a:gd name="connsiteY2" fmla="*/ 68610 h 1111885"/>
                    <a:gd name="connsiteX3" fmla="*/ 780797 w 1877815"/>
                    <a:gd name="connsiteY3" fmla="*/ 454749 h 1111885"/>
                    <a:gd name="connsiteX4" fmla="*/ 1098508 w 1877815"/>
                    <a:gd name="connsiteY4" fmla="*/ 817313 h 1111885"/>
                    <a:gd name="connsiteX5" fmla="*/ 1423764 w 1877815"/>
                    <a:gd name="connsiteY5" fmla="*/ 1032105 h 1111885"/>
                    <a:gd name="connsiteX6" fmla="*/ 1877815 w 1877815"/>
                    <a:gd name="connsiteY6" fmla="*/ 1109765 h 1111885"/>
                    <a:gd name="connsiteX0" fmla="*/ 0 w 1877815"/>
                    <a:gd name="connsiteY0" fmla="*/ 1111885 h 1111885"/>
                    <a:gd name="connsiteX1" fmla="*/ 171834 w 1877815"/>
                    <a:gd name="connsiteY1" fmla="*/ 866409 h 1111885"/>
                    <a:gd name="connsiteX2" fmla="*/ 460269 w 1877815"/>
                    <a:gd name="connsiteY2" fmla="*/ 68610 h 1111885"/>
                    <a:gd name="connsiteX3" fmla="*/ 780797 w 1877815"/>
                    <a:gd name="connsiteY3" fmla="*/ 454749 h 1111885"/>
                    <a:gd name="connsiteX4" fmla="*/ 1098508 w 1877815"/>
                    <a:gd name="connsiteY4" fmla="*/ 817313 h 1111885"/>
                    <a:gd name="connsiteX5" fmla="*/ 1423764 w 1877815"/>
                    <a:gd name="connsiteY5" fmla="*/ 1032105 h 1111885"/>
                    <a:gd name="connsiteX6" fmla="*/ 1877815 w 1877815"/>
                    <a:gd name="connsiteY6" fmla="*/ 1109765 h 1111885"/>
                    <a:gd name="connsiteX0" fmla="*/ 0 w 1877815"/>
                    <a:gd name="connsiteY0" fmla="*/ 1111885 h 1111885"/>
                    <a:gd name="connsiteX1" fmla="*/ 171834 w 1877815"/>
                    <a:gd name="connsiteY1" fmla="*/ 866409 h 1111885"/>
                    <a:gd name="connsiteX2" fmla="*/ 460269 w 1877815"/>
                    <a:gd name="connsiteY2" fmla="*/ 68610 h 1111885"/>
                    <a:gd name="connsiteX3" fmla="*/ 780797 w 1877815"/>
                    <a:gd name="connsiteY3" fmla="*/ 454749 h 1111885"/>
                    <a:gd name="connsiteX4" fmla="*/ 1098508 w 1877815"/>
                    <a:gd name="connsiteY4" fmla="*/ 817313 h 1111885"/>
                    <a:gd name="connsiteX5" fmla="*/ 1423764 w 1877815"/>
                    <a:gd name="connsiteY5" fmla="*/ 1032105 h 1111885"/>
                    <a:gd name="connsiteX6" fmla="*/ 1877815 w 1877815"/>
                    <a:gd name="connsiteY6" fmla="*/ 1109765 h 11118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77815" h="1111885">
                      <a:moveTo>
                        <a:pt x="0" y="1111885"/>
                      </a:moveTo>
                      <a:cubicBezTo>
                        <a:pt x="58301" y="1050004"/>
                        <a:pt x="95123" y="1040288"/>
                        <a:pt x="171834" y="866409"/>
                      </a:cubicBezTo>
                      <a:cubicBezTo>
                        <a:pt x="248545" y="692530"/>
                        <a:pt x="358775" y="137220"/>
                        <a:pt x="460269" y="68610"/>
                      </a:cubicBezTo>
                      <a:cubicBezTo>
                        <a:pt x="561763" y="0"/>
                        <a:pt x="698146" y="323828"/>
                        <a:pt x="780797" y="454749"/>
                      </a:cubicBezTo>
                      <a:cubicBezTo>
                        <a:pt x="902985" y="607149"/>
                        <a:pt x="991347" y="721087"/>
                        <a:pt x="1098508" y="817313"/>
                      </a:cubicBezTo>
                      <a:cubicBezTo>
                        <a:pt x="1205669" y="913539"/>
                        <a:pt x="1293879" y="983363"/>
                        <a:pt x="1423764" y="1032105"/>
                      </a:cubicBezTo>
                      <a:cubicBezTo>
                        <a:pt x="1553649" y="1080847"/>
                        <a:pt x="1727205" y="1089308"/>
                        <a:pt x="1877815" y="1109765"/>
                      </a:cubicBez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47" name="Retângulo 6"/>
                <p:cNvSpPr>
                  <a:spLocks noChangeArrowheads="1"/>
                </p:cNvSpPr>
                <p:nvPr/>
              </p:nvSpPr>
              <p:spPr bwMode="auto">
                <a:xfrm>
                  <a:off x="4709773" y="4891417"/>
                  <a:ext cx="242374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900" dirty="0">
                      <a:latin typeface="Times New Roman" charset="0"/>
                    </a:rPr>
                    <a:t>0</a:t>
                  </a:r>
                  <a:endParaRPr lang="pt-BR" altLang="pt-BR" sz="900" dirty="0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40" name="Text Box 32"/>
              <p:cNvSpPr txBox="1">
                <a:spLocks noChangeArrowheads="1"/>
              </p:cNvSpPr>
              <p:nvPr/>
            </p:nvSpPr>
            <p:spPr bwMode="auto">
              <a:xfrm>
                <a:off x="1290983" y="3386956"/>
                <a:ext cx="30328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  <a:sym typeface="Symbol" pitchFamily="18" charset="2"/>
                  </a:rPr>
                  <a:t></a:t>
                </a:r>
                <a:endParaRPr lang="pt-BR" altLang="pt-BR" sz="1600" i="1">
                  <a:latin typeface="Times New Roman" charset="0"/>
                </a:endParaRPr>
              </a:p>
            </p:txBody>
          </p:sp>
          <p:cxnSp>
            <p:nvCxnSpPr>
              <p:cNvPr id="41" name="Conector de seta reta 40"/>
              <p:cNvCxnSpPr/>
              <p:nvPr/>
            </p:nvCxnSpPr>
            <p:spPr>
              <a:xfrm flipV="1">
                <a:off x="1443338" y="3257274"/>
                <a:ext cx="0" cy="17935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CaixaDeTexto 90"/>
              <p:cNvSpPr txBox="1">
                <a:spLocks noChangeArrowheads="1"/>
              </p:cNvSpPr>
              <p:nvPr/>
            </p:nvSpPr>
            <p:spPr bwMode="auto">
              <a:xfrm>
                <a:off x="1255596" y="2730406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?</a:t>
                </a:r>
              </a:p>
            </p:txBody>
          </p:sp>
        </p:grp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1290983" y="6114782"/>
              <a:ext cx="3032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charset="0"/>
                  <a:sym typeface="Symbol" pitchFamily="18" charset="2"/>
                </a:rPr>
                <a:t></a:t>
              </a:r>
              <a:endParaRPr lang="pt-BR" altLang="pt-BR" sz="1600" i="1">
                <a:latin typeface="Times New Roman" charset="0"/>
              </a:endParaRPr>
            </a:p>
          </p:txBody>
        </p:sp>
        <p:cxnSp>
          <p:nvCxnSpPr>
            <p:cNvPr id="32" name="Conector de seta reta 31"/>
            <p:cNvCxnSpPr/>
            <p:nvPr/>
          </p:nvCxnSpPr>
          <p:spPr>
            <a:xfrm flipV="1">
              <a:off x="1443338" y="5985100"/>
              <a:ext cx="0" cy="17935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tângulo 77"/>
            <p:cNvSpPr>
              <a:spLocks noChangeArrowheads="1"/>
            </p:cNvSpPr>
            <p:nvPr/>
          </p:nvSpPr>
          <p:spPr bwMode="auto">
            <a:xfrm>
              <a:off x="4103680" y="5176287"/>
              <a:ext cx="1381665" cy="3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 dirty="0">
                  <a:latin typeface="Times New Roman" charset="0"/>
                </a:rPr>
                <a:t>X</a:t>
              </a:r>
              <a:r>
                <a:rPr lang="pt-BR" altLang="pt-BR" sz="1600" baseline="-25000" dirty="0">
                  <a:latin typeface="Times New Roman" charset="0"/>
                </a:rPr>
                <a:t>1</a:t>
              </a:r>
              <a:r>
                <a:rPr lang="pt-BR" altLang="pt-BR" sz="1600" dirty="0">
                  <a:latin typeface="Tahoma" panose="020B0604030504040204" pitchFamily="34" charset="0"/>
                </a:rPr>
                <a:t>, </a:t>
              </a:r>
              <a:r>
                <a:rPr lang="pt-BR" altLang="pt-BR" sz="1600" i="1" dirty="0">
                  <a:latin typeface="Times New Roman" charset="0"/>
                </a:rPr>
                <a:t>X</a:t>
              </a:r>
              <a:r>
                <a:rPr lang="pt-BR" altLang="pt-BR" sz="1600" baseline="-25000" dirty="0">
                  <a:latin typeface="Times New Roman" charset="0"/>
                </a:rPr>
                <a:t>2</a:t>
              </a:r>
              <a:r>
                <a:rPr lang="pt-BR" altLang="pt-BR" sz="1600" dirty="0">
                  <a:latin typeface="Tahoma" panose="020B0604030504040204" pitchFamily="34" charset="0"/>
                </a:rPr>
                <a:t>, ..., </a:t>
              </a:r>
              <a:r>
                <a:rPr lang="pt-BR" altLang="pt-BR" sz="1600" i="1" dirty="0" err="1">
                  <a:latin typeface="Times New Roman" charset="0"/>
                </a:rPr>
                <a:t>X</a:t>
              </a:r>
              <a:r>
                <a:rPr lang="pt-BR" altLang="pt-BR" sz="1600" i="1" baseline="-25000" dirty="0" err="1">
                  <a:latin typeface="Times New Roman" charset="0"/>
                </a:rPr>
                <a:t>n</a:t>
              </a:r>
              <a:r>
                <a:rPr lang="pt-BR" altLang="pt-BR" sz="1600" dirty="0">
                  <a:latin typeface="Tahoma" panose="020B0604030504040204" pitchFamily="34" charset="0"/>
                </a:rPr>
                <a:t> </a:t>
              </a:r>
            </a:p>
          </p:txBody>
        </p:sp>
        <p:sp>
          <p:nvSpPr>
            <p:cNvPr id="35" name="Chave esquerda 34"/>
            <p:cNvSpPr/>
            <p:nvPr/>
          </p:nvSpPr>
          <p:spPr>
            <a:xfrm rot="16200000">
              <a:off x="4633598" y="5011198"/>
              <a:ext cx="215865" cy="122402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36" name="Objeto 79"/>
            <p:cNvGraphicFramePr>
              <a:graphicFrameLocks noChangeAspect="1"/>
            </p:cNvGraphicFramePr>
            <p:nvPr/>
          </p:nvGraphicFramePr>
          <p:xfrm>
            <a:off x="4614151" y="5785581"/>
            <a:ext cx="254000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77646" imgH="190335" progId="Equation.DSMT4">
                    <p:embed/>
                  </p:oleObj>
                </mc:Choice>
                <mc:Fallback>
                  <p:oleObj name="Equation" r:id="rId16" imgW="177646" imgH="190335" progId="Equation.DSMT4">
                    <p:embed/>
                    <p:pic>
                      <p:nvPicPr>
                        <p:cNvPr id="36" name="Objeto 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4151" y="5785581"/>
                          <a:ext cx="254000" cy="271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Seta para a direita 37"/>
            <p:cNvSpPr/>
            <p:nvPr/>
          </p:nvSpPr>
          <p:spPr>
            <a:xfrm>
              <a:off x="2772140" y="5286714"/>
              <a:ext cx="981123" cy="384112"/>
            </a:xfrm>
            <a:prstGeom prst="rightArrow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1400" dirty="0">
                  <a:solidFill>
                    <a:schemeClr val="tx1"/>
                  </a:solidFill>
                  <a:latin typeface="Tahoma" panose="020B0604030504040204" pitchFamily="34" charset="0"/>
                </a:rPr>
                <a:t>amostra</a:t>
              </a:r>
            </a:p>
          </p:txBody>
        </p:sp>
      </p:grpSp>
      <p:sp>
        <p:nvSpPr>
          <p:cNvPr id="53" name="Chave esquerda 52"/>
          <p:cNvSpPr/>
          <p:nvPr/>
        </p:nvSpPr>
        <p:spPr bwMode="auto">
          <a:xfrm rot="16200000">
            <a:off x="7036770" y="5344010"/>
            <a:ext cx="109538" cy="6746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50" name="Grupo 2"/>
          <p:cNvGrpSpPr>
            <a:grpSpLocks/>
          </p:cNvGrpSpPr>
          <p:nvPr/>
        </p:nvGrpSpPr>
        <p:grpSpPr bwMode="auto">
          <a:xfrm>
            <a:off x="7092041" y="4958233"/>
            <a:ext cx="1008351" cy="1082675"/>
            <a:chOff x="6876256" y="5318683"/>
            <a:chExt cx="1008112" cy="1081681"/>
          </a:xfrm>
        </p:grpSpPr>
        <p:sp>
          <p:nvSpPr>
            <p:cNvPr id="51" name="Text Box 32"/>
            <p:cNvSpPr txBox="1">
              <a:spLocks noChangeArrowheads="1"/>
            </p:cNvSpPr>
            <p:nvPr/>
          </p:nvSpPr>
          <p:spPr bwMode="auto">
            <a:xfrm>
              <a:off x="7298501" y="5318683"/>
              <a:ext cx="303273" cy="338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charset="0"/>
                  <a:sym typeface="Symbol" pitchFamily="18" charset="2"/>
                </a:rPr>
                <a:t></a:t>
              </a:r>
              <a:endParaRPr lang="pt-BR" altLang="pt-BR" sz="1600" i="1">
                <a:latin typeface="Times New Roman" charset="0"/>
              </a:endParaRPr>
            </a:p>
          </p:txBody>
        </p:sp>
        <p:sp>
          <p:nvSpPr>
            <p:cNvPr id="52" name="Arco 51"/>
            <p:cNvSpPr/>
            <p:nvPr/>
          </p:nvSpPr>
          <p:spPr>
            <a:xfrm>
              <a:off x="6876544" y="5509008"/>
              <a:ext cx="1007824" cy="891356"/>
            </a:xfrm>
            <a:prstGeom prst="arc">
              <a:avLst>
                <a:gd name="adj1" fmla="val 11086426"/>
                <a:gd name="adj2" fmla="val 16050368"/>
              </a:avLst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43450" y="2895600"/>
            <a:ext cx="4000500" cy="2643188"/>
            <a:chOff x="2988" y="1824"/>
            <a:chExt cx="2520" cy="1665"/>
          </a:xfrm>
        </p:grpSpPr>
        <p:grpSp>
          <p:nvGrpSpPr>
            <p:cNvPr id="6160" name="Group 3"/>
            <p:cNvGrpSpPr>
              <a:grpSpLocks/>
            </p:cNvGrpSpPr>
            <p:nvPr/>
          </p:nvGrpSpPr>
          <p:grpSpPr bwMode="auto">
            <a:xfrm>
              <a:off x="2988" y="1872"/>
              <a:ext cx="2520" cy="1617"/>
              <a:chOff x="2988" y="1872"/>
              <a:chExt cx="2520" cy="1617"/>
            </a:xfrm>
          </p:grpSpPr>
          <p:pic>
            <p:nvPicPr>
              <p:cNvPr id="6163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6" t="9618" r="18376" b="11877"/>
              <a:stretch>
                <a:fillRect/>
              </a:stretch>
            </p:blipFill>
            <p:spPr bwMode="auto">
              <a:xfrm>
                <a:off x="3026" y="1872"/>
                <a:ext cx="2432" cy="1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64" name="Text Box 5"/>
              <p:cNvSpPr txBox="1">
                <a:spLocks noChangeArrowheads="1"/>
              </p:cNvSpPr>
              <p:nvPr/>
            </p:nvSpPr>
            <p:spPr bwMode="auto">
              <a:xfrm>
                <a:off x="2988" y="3158"/>
                <a:ext cx="28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-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6165" name="Text Box 6"/>
              <p:cNvSpPr txBox="1">
                <a:spLocks noChangeArrowheads="1"/>
              </p:cNvSpPr>
              <p:nvPr/>
            </p:nvSpPr>
            <p:spPr bwMode="auto">
              <a:xfrm>
                <a:off x="5188" y="3160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+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6166" name="Text Box 7"/>
              <p:cNvSpPr txBox="1">
                <a:spLocks noChangeArrowheads="1"/>
              </p:cNvSpPr>
              <p:nvPr/>
            </p:nvSpPr>
            <p:spPr bwMode="auto">
              <a:xfrm>
                <a:off x="4158" y="3239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6167" name="Line 8"/>
              <p:cNvSpPr>
                <a:spLocks noChangeShapeType="1"/>
              </p:cNvSpPr>
              <p:nvPr/>
            </p:nvSpPr>
            <p:spPr bwMode="auto">
              <a:xfrm>
                <a:off x="3024" y="3226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6161" name="Line 9"/>
            <p:cNvSpPr>
              <a:spLocks noChangeShapeType="1"/>
            </p:cNvSpPr>
            <p:nvPr/>
          </p:nvSpPr>
          <p:spPr bwMode="auto">
            <a:xfrm flipH="1">
              <a:off x="4512" y="19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6162" name="Object 10"/>
            <p:cNvGraphicFramePr>
              <a:graphicFrameLocks noChangeAspect="1"/>
            </p:cNvGraphicFramePr>
            <p:nvPr/>
          </p:nvGraphicFramePr>
          <p:xfrm>
            <a:off x="4656" y="1824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57002" imgH="203112" progId="Equation.DSMT4">
                    <p:embed/>
                  </p:oleObj>
                </mc:Choice>
                <mc:Fallback>
                  <p:oleObj name="Equation" r:id="rId3" imgW="457002" imgH="203112" progId="Equation.DSMT4">
                    <p:embed/>
                    <p:pic>
                      <p:nvPicPr>
                        <p:cNvPr id="6162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1824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graphicFrame>
        <p:nvGraphicFramePr>
          <p:cNvPr id="114701" name="Object 13"/>
          <p:cNvGraphicFramePr>
            <a:graphicFrameLocks noChangeAspect="1"/>
          </p:cNvGraphicFramePr>
          <p:nvPr/>
        </p:nvGraphicFramePr>
        <p:xfrm>
          <a:off x="900113" y="2824163"/>
          <a:ext cx="94456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60113" imgH="622030" progId="Equation.DSMT4">
                  <p:embed/>
                </p:oleObj>
              </mc:Choice>
              <mc:Fallback>
                <p:oleObj name="Equation" r:id="rId5" imgW="660113" imgH="622030" progId="Equation.DSMT4">
                  <p:embed/>
                  <p:pic>
                    <p:nvPicPr>
                      <p:cNvPr id="11470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824163"/>
                        <a:ext cx="944562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704975" y="2955925"/>
            <a:ext cx="2400300" cy="336550"/>
            <a:chOff x="1104" y="1517"/>
            <a:chExt cx="1512" cy="212"/>
          </a:xfrm>
        </p:grpSpPr>
        <p:graphicFrame>
          <p:nvGraphicFramePr>
            <p:cNvPr id="6158" name="Object 15"/>
            <p:cNvGraphicFramePr>
              <a:graphicFrameLocks noChangeAspect="1"/>
            </p:cNvGraphicFramePr>
            <p:nvPr/>
          </p:nvGraphicFramePr>
          <p:xfrm>
            <a:off x="1104" y="1536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57002" imgH="203112" progId="Equation.DSMT4">
                    <p:embed/>
                  </p:oleObj>
                </mc:Choice>
                <mc:Fallback>
                  <p:oleObj name="Equation" r:id="rId7" imgW="457002" imgH="203112" progId="Equation.DSMT4">
                    <p:embed/>
                    <p:pic>
                      <p:nvPicPr>
                        <p:cNvPr id="6158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536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9" name="Text Box 16"/>
            <p:cNvSpPr txBox="1">
              <a:spLocks noChangeArrowheads="1"/>
            </p:cNvSpPr>
            <p:nvPr/>
          </p:nvSpPr>
          <p:spPr bwMode="auto">
            <a:xfrm>
              <a:off x="1534" y="1517"/>
              <a:ext cx="108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(Normal Padrão)</a:t>
              </a:r>
            </a:p>
          </p:txBody>
        </p:sp>
      </p:grpSp>
      <p:graphicFrame>
        <p:nvGraphicFramePr>
          <p:cNvPr id="6150" name="Object 39"/>
          <p:cNvGraphicFramePr>
            <a:graphicFrameLocks noChangeAspect="1"/>
          </p:cNvGraphicFramePr>
          <p:nvPr/>
        </p:nvGraphicFramePr>
        <p:xfrm>
          <a:off x="838200" y="1506538"/>
          <a:ext cx="11795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25500" imgH="228600" progId="Equation.DSMT4">
                  <p:embed/>
                </p:oleObj>
              </mc:Choice>
              <mc:Fallback>
                <p:oleObj name="Equation" r:id="rId8" imgW="825500" imgH="228600" progId="Equation.DSMT4">
                  <p:embed/>
                  <p:pic>
                    <p:nvPicPr>
                      <p:cNvPr id="615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06538"/>
                        <a:ext cx="117951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41"/>
          <p:cNvSpPr txBox="1">
            <a:spLocks noChangeArrowheads="1"/>
          </p:cNvSpPr>
          <p:nvPr/>
        </p:nvSpPr>
        <p:spPr bwMode="auto">
          <a:xfrm>
            <a:off x="2368550" y="1501775"/>
            <a:ext cx="5964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distribuição desconhecida,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desconhecido, mas </a:t>
            </a:r>
            <a:r>
              <a:rPr lang="pt-BR" altLang="pt-BR" sz="1600" i="1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0000"/>
                </a:solidFill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 conhecido</a:t>
            </a:r>
            <a:endParaRPr lang="pt-BR" altLang="pt-BR" sz="16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6152" name="Object 42"/>
          <p:cNvGraphicFramePr>
            <a:graphicFrameLocks noChangeAspect="1"/>
          </p:cNvGraphicFramePr>
          <p:nvPr/>
        </p:nvGraphicFramePr>
        <p:xfrm>
          <a:off x="838200" y="2085975"/>
          <a:ext cx="13239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27100" imgH="419100" progId="Equation.DSMT4">
                  <p:embed/>
                </p:oleObj>
              </mc:Choice>
              <mc:Fallback>
                <p:oleObj name="Equation" r:id="rId10" imgW="927100" imgH="419100" progId="Equation.DSMT4">
                  <p:embed/>
                  <p:pic>
                    <p:nvPicPr>
                      <p:cNvPr id="615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85975"/>
                        <a:ext cx="1323975" cy="596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upo 45"/>
          <p:cNvGrpSpPr>
            <a:grpSpLocks/>
          </p:cNvGrpSpPr>
          <p:nvPr/>
        </p:nvGrpSpPr>
        <p:grpSpPr bwMode="auto">
          <a:xfrm>
            <a:off x="5532439" y="5540379"/>
            <a:ext cx="2328907" cy="513137"/>
            <a:chOff x="5543226" y="5540241"/>
            <a:chExt cx="2329240" cy="513703"/>
          </a:xfrm>
        </p:grpSpPr>
        <p:sp>
          <p:nvSpPr>
            <p:cNvPr id="44" name="Chave esquerda 43"/>
            <p:cNvSpPr/>
            <p:nvPr/>
          </p:nvSpPr>
          <p:spPr>
            <a:xfrm rot="16200000">
              <a:off x="6677573" y="5291846"/>
              <a:ext cx="174818" cy="671608"/>
            </a:xfrm>
            <a:prstGeom prst="lef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6157" name="CaixaDeTexto 44"/>
            <p:cNvSpPr txBox="1">
              <a:spLocks noChangeArrowheads="1"/>
            </p:cNvSpPr>
            <p:nvPr/>
          </p:nvSpPr>
          <p:spPr bwMode="auto">
            <a:xfrm>
              <a:off x="5543226" y="5715016"/>
              <a:ext cx="2329240" cy="338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</a:rPr>
                <a:t>valores mais frequentes</a:t>
              </a:r>
            </a:p>
          </p:txBody>
        </p:sp>
      </p:grpSp>
      <p:sp>
        <p:nvSpPr>
          <p:cNvPr id="6154" name="Text Box 41"/>
          <p:cNvSpPr txBox="1">
            <a:spLocks noChangeArrowheads="1"/>
          </p:cNvSpPr>
          <p:nvPr/>
        </p:nvSpPr>
        <p:spPr bwMode="auto">
          <a:xfrm>
            <a:off x="2357438" y="2214563"/>
            <a:ext cx="484728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se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tiver distribuição normal ou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for grande (TLC)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3EDFD-9ECD-4AE7-B8DE-3807E5FA2F4F}" type="slidenum">
              <a:rPr lang="pt-BR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2"/>
          <p:cNvGraphicFramePr>
            <a:graphicFrameLocks noChangeAspect="1"/>
          </p:cNvGraphicFramePr>
          <p:nvPr/>
        </p:nvGraphicFramePr>
        <p:xfrm>
          <a:off x="838200" y="2085975"/>
          <a:ext cx="13239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7100" imgH="419100" progId="Equation.DSMT4">
                  <p:embed/>
                </p:oleObj>
              </mc:Choice>
              <mc:Fallback>
                <p:oleObj name="Equation" r:id="rId2" imgW="927100" imgH="419100" progId="Equation.DSMT4">
                  <p:embed/>
                  <p:pic>
                    <p:nvPicPr>
                      <p:cNvPr id="717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85975"/>
                        <a:ext cx="1323975" cy="596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1" name="Group 2"/>
          <p:cNvGrpSpPr>
            <a:grpSpLocks/>
          </p:cNvGrpSpPr>
          <p:nvPr/>
        </p:nvGrpSpPr>
        <p:grpSpPr bwMode="auto">
          <a:xfrm>
            <a:off x="4743450" y="2895600"/>
            <a:ext cx="4000500" cy="2643188"/>
            <a:chOff x="2988" y="1824"/>
            <a:chExt cx="2520" cy="1665"/>
          </a:xfrm>
        </p:grpSpPr>
        <p:grpSp>
          <p:nvGrpSpPr>
            <p:cNvPr id="7205" name="Group 3"/>
            <p:cNvGrpSpPr>
              <a:grpSpLocks/>
            </p:cNvGrpSpPr>
            <p:nvPr/>
          </p:nvGrpSpPr>
          <p:grpSpPr bwMode="auto">
            <a:xfrm>
              <a:off x="2988" y="1872"/>
              <a:ext cx="2520" cy="1617"/>
              <a:chOff x="2988" y="1872"/>
              <a:chExt cx="2520" cy="1617"/>
            </a:xfrm>
          </p:grpSpPr>
          <p:pic>
            <p:nvPicPr>
              <p:cNvPr id="7208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6" t="9618" r="18376" b="11877"/>
              <a:stretch>
                <a:fillRect/>
              </a:stretch>
            </p:blipFill>
            <p:spPr bwMode="auto">
              <a:xfrm>
                <a:off x="3026" y="1872"/>
                <a:ext cx="2432" cy="1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09" name="Text Box 5"/>
              <p:cNvSpPr txBox="1">
                <a:spLocks noChangeArrowheads="1"/>
              </p:cNvSpPr>
              <p:nvPr/>
            </p:nvSpPr>
            <p:spPr bwMode="auto">
              <a:xfrm>
                <a:off x="2988" y="3158"/>
                <a:ext cx="28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-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7210" name="Text Box 6"/>
              <p:cNvSpPr txBox="1">
                <a:spLocks noChangeArrowheads="1"/>
              </p:cNvSpPr>
              <p:nvPr/>
            </p:nvSpPr>
            <p:spPr bwMode="auto">
              <a:xfrm>
                <a:off x="5188" y="3160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+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7211" name="Text Box 7"/>
              <p:cNvSpPr txBox="1">
                <a:spLocks noChangeArrowheads="1"/>
              </p:cNvSpPr>
              <p:nvPr/>
            </p:nvSpPr>
            <p:spPr bwMode="auto">
              <a:xfrm>
                <a:off x="4158" y="3239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7212" name="Line 8"/>
              <p:cNvSpPr>
                <a:spLocks noChangeShapeType="1"/>
              </p:cNvSpPr>
              <p:nvPr/>
            </p:nvSpPr>
            <p:spPr bwMode="auto">
              <a:xfrm>
                <a:off x="3024" y="3226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7206" name="Line 9"/>
            <p:cNvSpPr>
              <a:spLocks noChangeShapeType="1"/>
            </p:cNvSpPr>
            <p:nvPr/>
          </p:nvSpPr>
          <p:spPr bwMode="auto">
            <a:xfrm flipH="1">
              <a:off x="4512" y="19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7207" name="Object 10"/>
            <p:cNvGraphicFramePr>
              <a:graphicFrameLocks noChangeAspect="1"/>
            </p:cNvGraphicFramePr>
            <p:nvPr/>
          </p:nvGraphicFramePr>
          <p:xfrm>
            <a:off x="4656" y="1824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57002" imgH="203112" progId="Equation.DSMT4">
                    <p:embed/>
                  </p:oleObj>
                </mc:Choice>
                <mc:Fallback>
                  <p:oleObj name="Equation" r:id="rId5" imgW="457002" imgH="203112" progId="Equation.DSMT4">
                    <p:embed/>
                    <p:pic>
                      <p:nvPicPr>
                        <p:cNvPr id="7207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1824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graphicFrame>
        <p:nvGraphicFramePr>
          <p:cNvPr id="7173" name="Object 13"/>
          <p:cNvGraphicFramePr>
            <a:graphicFrameLocks noChangeAspect="1"/>
          </p:cNvGraphicFramePr>
          <p:nvPr/>
        </p:nvGraphicFramePr>
        <p:xfrm>
          <a:off x="900113" y="2824163"/>
          <a:ext cx="94456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60113" imgH="622030" progId="Equation.DSMT4">
                  <p:embed/>
                </p:oleObj>
              </mc:Choice>
              <mc:Fallback>
                <p:oleObj name="Equation" r:id="rId7" imgW="660113" imgH="622030" progId="Equation.DSMT4">
                  <p:embed/>
                  <p:pic>
                    <p:nvPicPr>
                      <p:cNvPr id="717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824163"/>
                        <a:ext cx="944562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4" name="Group 14"/>
          <p:cNvGrpSpPr>
            <a:grpSpLocks/>
          </p:cNvGrpSpPr>
          <p:nvPr/>
        </p:nvGrpSpPr>
        <p:grpSpPr bwMode="auto">
          <a:xfrm>
            <a:off x="1704975" y="2930525"/>
            <a:ext cx="2400300" cy="344488"/>
            <a:chOff x="1104" y="1501"/>
            <a:chExt cx="1512" cy="217"/>
          </a:xfrm>
        </p:grpSpPr>
        <p:graphicFrame>
          <p:nvGraphicFramePr>
            <p:cNvPr id="7203" name="Object 15"/>
            <p:cNvGraphicFramePr>
              <a:graphicFrameLocks noChangeAspect="1"/>
            </p:cNvGraphicFramePr>
            <p:nvPr/>
          </p:nvGraphicFramePr>
          <p:xfrm>
            <a:off x="1104" y="1536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57002" imgH="203112" progId="Equation.DSMT4">
                    <p:embed/>
                  </p:oleObj>
                </mc:Choice>
                <mc:Fallback>
                  <p:oleObj name="Equation" r:id="rId9" imgW="457002" imgH="203112" progId="Equation.DSMT4">
                    <p:embed/>
                    <p:pic>
                      <p:nvPicPr>
                        <p:cNvPr id="7203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536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04" name="Text Box 16"/>
            <p:cNvSpPr txBox="1">
              <a:spLocks noChangeArrowheads="1"/>
            </p:cNvSpPr>
            <p:nvPr/>
          </p:nvSpPr>
          <p:spPr bwMode="auto">
            <a:xfrm>
              <a:off x="1534" y="1501"/>
              <a:ext cx="108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(Normal Padrão)</a:t>
              </a:r>
            </a:p>
          </p:txBody>
        </p:sp>
      </p:grpSp>
      <p:sp>
        <p:nvSpPr>
          <p:cNvPr id="7175" name="Freeform 17"/>
          <p:cNvSpPr>
            <a:spLocks/>
          </p:cNvSpPr>
          <p:nvPr/>
        </p:nvSpPr>
        <p:spPr bwMode="auto">
          <a:xfrm>
            <a:off x="6169025" y="3041650"/>
            <a:ext cx="1184275" cy="2073275"/>
          </a:xfrm>
          <a:custGeom>
            <a:avLst/>
            <a:gdLst>
              <a:gd name="T0" fmla="*/ 0 w 440"/>
              <a:gd name="T1" fmla="*/ 2147483647 h 771"/>
              <a:gd name="T2" fmla="*/ 2147483647 w 440"/>
              <a:gd name="T3" fmla="*/ 2147483647 h 771"/>
              <a:gd name="T4" fmla="*/ 2147483647 w 440"/>
              <a:gd name="T5" fmla="*/ 2147483647 h 771"/>
              <a:gd name="T6" fmla="*/ 2147483647 w 440"/>
              <a:gd name="T7" fmla="*/ 2147483647 h 771"/>
              <a:gd name="T8" fmla="*/ 2147483647 w 440"/>
              <a:gd name="T9" fmla="*/ 2147483647 h 771"/>
              <a:gd name="T10" fmla="*/ 2147483647 w 440"/>
              <a:gd name="T11" fmla="*/ 2147483647 h 771"/>
              <a:gd name="T12" fmla="*/ 2147483647 w 440"/>
              <a:gd name="T13" fmla="*/ 2147483647 h 771"/>
              <a:gd name="T14" fmla="*/ 2147483647 w 440"/>
              <a:gd name="T15" fmla="*/ 2147483647 h 771"/>
              <a:gd name="T16" fmla="*/ 2147483647 w 440"/>
              <a:gd name="T17" fmla="*/ 2147483647 h 771"/>
              <a:gd name="T18" fmla="*/ 2147483647 w 440"/>
              <a:gd name="T19" fmla="*/ 2147483647 h 771"/>
              <a:gd name="T20" fmla="*/ 2147483647 w 440"/>
              <a:gd name="T21" fmla="*/ 0 h 771"/>
              <a:gd name="T22" fmla="*/ 2147483647 w 440"/>
              <a:gd name="T23" fmla="*/ 0 h 771"/>
              <a:gd name="T24" fmla="*/ 2147483647 w 440"/>
              <a:gd name="T25" fmla="*/ 2147483647 h 771"/>
              <a:gd name="T26" fmla="*/ 2147483647 w 440"/>
              <a:gd name="T27" fmla="*/ 2147483647 h 771"/>
              <a:gd name="T28" fmla="*/ 2147483647 w 440"/>
              <a:gd name="T29" fmla="*/ 2147483647 h 771"/>
              <a:gd name="T30" fmla="*/ 2147483647 w 440"/>
              <a:gd name="T31" fmla="*/ 2147483647 h 771"/>
              <a:gd name="T32" fmla="*/ 2147483647 w 440"/>
              <a:gd name="T33" fmla="*/ 2147483647 h 771"/>
              <a:gd name="T34" fmla="*/ 2147483647 w 440"/>
              <a:gd name="T35" fmla="*/ 2147483647 h 771"/>
              <a:gd name="T36" fmla="*/ 2147483647 w 440"/>
              <a:gd name="T37" fmla="*/ 2147483647 h 771"/>
              <a:gd name="T38" fmla="*/ 2147483647 w 440"/>
              <a:gd name="T39" fmla="*/ 2147483647 h 771"/>
              <a:gd name="T40" fmla="*/ 2147483647 w 440"/>
              <a:gd name="T41" fmla="*/ 2147483647 h 771"/>
              <a:gd name="T42" fmla="*/ 2147483647 w 440"/>
              <a:gd name="T43" fmla="*/ 2147483647 h 771"/>
              <a:gd name="T44" fmla="*/ 2147483647 w 440"/>
              <a:gd name="T45" fmla="*/ 2147483647 h 771"/>
              <a:gd name="T46" fmla="*/ 0 w 440"/>
              <a:gd name="T47" fmla="*/ 2147483647 h 771"/>
              <a:gd name="T48" fmla="*/ 0 w 440"/>
              <a:gd name="T49" fmla="*/ 2147483647 h 7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40"/>
              <a:gd name="T76" fmla="*/ 0 h 771"/>
              <a:gd name="T77" fmla="*/ 440 w 440"/>
              <a:gd name="T78" fmla="*/ 771 h 77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40" h="771">
                <a:moveTo>
                  <a:pt x="0" y="406"/>
                </a:moveTo>
                <a:lnTo>
                  <a:pt x="22" y="353"/>
                </a:lnTo>
                <a:lnTo>
                  <a:pt x="41" y="298"/>
                </a:lnTo>
                <a:lnTo>
                  <a:pt x="63" y="240"/>
                </a:lnTo>
                <a:lnTo>
                  <a:pt x="89" y="180"/>
                </a:lnTo>
                <a:lnTo>
                  <a:pt x="111" y="130"/>
                </a:lnTo>
                <a:lnTo>
                  <a:pt x="132" y="82"/>
                </a:lnTo>
                <a:lnTo>
                  <a:pt x="156" y="44"/>
                </a:lnTo>
                <a:lnTo>
                  <a:pt x="176" y="20"/>
                </a:lnTo>
                <a:lnTo>
                  <a:pt x="200" y="3"/>
                </a:lnTo>
                <a:lnTo>
                  <a:pt x="216" y="0"/>
                </a:lnTo>
                <a:lnTo>
                  <a:pt x="236" y="0"/>
                </a:lnTo>
                <a:lnTo>
                  <a:pt x="252" y="12"/>
                </a:lnTo>
                <a:lnTo>
                  <a:pt x="276" y="34"/>
                </a:lnTo>
                <a:lnTo>
                  <a:pt x="303" y="72"/>
                </a:lnTo>
                <a:lnTo>
                  <a:pt x="324" y="123"/>
                </a:lnTo>
                <a:lnTo>
                  <a:pt x="346" y="173"/>
                </a:lnTo>
                <a:lnTo>
                  <a:pt x="375" y="243"/>
                </a:lnTo>
                <a:lnTo>
                  <a:pt x="396" y="298"/>
                </a:lnTo>
                <a:lnTo>
                  <a:pt x="420" y="348"/>
                </a:lnTo>
                <a:lnTo>
                  <a:pt x="432" y="382"/>
                </a:lnTo>
                <a:lnTo>
                  <a:pt x="440" y="404"/>
                </a:lnTo>
                <a:lnTo>
                  <a:pt x="440" y="771"/>
                </a:lnTo>
                <a:lnTo>
                  <a:pt x="0" y="771"/>
                </a:lnTo>
                <a:lnTo>
                  <a:pt x="0" y="406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7189788" y="5037138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z</a:t>
            </a:r>
          </a:p>
        </p:txBody>
      </p:sp>
      <p:sp>
        <p:nvSpPr>
          <p:cNvPr id="114707" name="Text Box 19"/>
          <p:cNvSpPr txBox="1">
            <a:spLocks noChangeArrowheads="1"/>
          </p:cNvSpPr>
          <p:nvPr/>
        </p:nvSpPr>
        <p:spPr bwMode="auto">
          <a:xfrm>
            <a:off x="5962650" y="5037138"/>
            <a:ext cx="366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-z</a:t>
            </a:r>
          </a:p>
        </p:txBody>
      </p:sp>
      <p:graphicFrame>
        <p:nvGraphicFramePr>
          <p:cNvPr id="114708" name="Object 20"/>
          <p:cNvGraphicFramePr>
            <a:graphicFrameLocks noChangeAspect="1"/>
          </p:cNvGraphicFramePr>
          <p:nvPr/>
        </p:nvGraphicFramePr>
        <p:xfrm>
          <a:off x="5334000" y="5715000"/>
          <a:ext cx="13065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14400" imgH="203200" progId="Equation.DSMT4">
                  <p:embed/>
                </p:oleObj>
              </mc:Choice>
              <mc:Fallback>
                <p:oleObj name="Equation" r:id="rId10" imgW="914400" imgH="203200" progId="Equation.DSMT4">
                  <p:embed/>
                  <p:pic>
                    <p:nvPicPr>
                      <p:cNvPr id="11470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715000"/>
                        <a:ext cx="13065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620000" y="4130675"/>
            <a:ext cx="611188" cy="746125"/>
            <a:chOff x="4800" y="2602"/>
            <a:chExt cx="385" cy="470"/>
          </a:xfrm>
        </p:grpSpPr>
        <p:sp>
          <p:nvSpPr>
            <p:cNvPr id="7201" name="Line 22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7202" name="Object 23"/>
            <p:cNvGraphicFramePr>
              <a:graphicFrameLocks noChangeAspect="1"/>
            </p:cNvGraphicFramePr>
            <p:nvPr/>
          </p:nvGraphicFramePr>
          <p:xfrm>
            <a:off x="5025" y="2602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77646" imgH="393359" progId="Equation.DSMT4">
                    <p:embed/>
                  </p:oleObj>
                </mc:Choice>
                <mc:Fallback>
                  <p:oleObj name="Equation" r:id="rId12" imgW="177646" imgH="393359" progId="Equation.DSMT4">
                    <p:embed/>
                    <p:pic>
                      <p:nvPicPr>
                        <p:cNvPr id="7202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5" y="2602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386388" y="4114800"/>
            <a:ext cx="557212" cy="746125"/>
            <a:chOff x="2769" y="2544"/>
            <a:chExt cx="351" cy="470"/>
          </a:xfrm>
        </p:grpSpPr>
        <p:sp>
          <p:nvSpPr>
            <p:cNvPr id="7199" name="Line 25"/>
            <p:cNvSpPr>
              <a:spLocks noChangeShapeType="1"/>
            </p:cNvSpPr>
            <p:nvPr/>
          </p:nvSpPr>
          <p:spPr bwMode="auto">
            <a:xfrm flipH="1" flipV="1">
              <a:off x="2928" y="277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7200" name="Object 26"/>
            <p:cNvGraphicFramePr>
              <a:graphicFrameLocks noChangeAspect="1"/>
            </p:cNvGraphicFramePr>
            <p:nvPr/>
          </p:nvGraphicFramePr>
          <p:xfrm>
            <a:off x="2769" y="2544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77646" imgH="393359" progId="Equation.DSMT4">
                    <p:embed/>
                  </p:oleObj>
                </mc:Choice>
                <mc:Fallback>
                  <p:oleObj name="Equation" r:id="rId14" imgW="177646" imgH="393359" progId="Equation.DSMT4">
                    <p:embed/>
                    <p:pic>
                      <p:nvPicPr>
                        <p:cNvPr id="720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2544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4715" name="Object 27"/>
          <p:cNvGraphicFramePr>
            <a:graphicFrameLocks noChangeAspect="1"/>
          </p:cNvGraphicFramePr>
          <p:nvPr/>
        </p:nvGraphicFramePr>
        <p:xfrm>
          <a:off x="6526213" y="4264025"/>
          <a:ext cx="490537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42603" imgH="177646" progId="Equation.DSMT4">
                  <p:embed/>
                </p:oleObj>
              </mc:Choice>
              <mc:Fallback>
                <p:oleObj name="Equation" r:id="rId16" imgW="342603" imgH="177646" progId="Equation.DSMT4">
                  <p:embed/>
                  <p:pic>
                    <p:nvPicPr>
                      <p:cNvPr id="11471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4264025"/>
                        <a:ext cx="490537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16" name="Object 28"/>
          <p:cNvGraphicFramePr>
            <a:graphicFrameLocks noChangeAspect="1"/>
          </p:cNvGraphicFramePr>
          <p:nvPr/>
        </p:nvGraphicFramePr>
        <p:xfrm>
          <a:off x="5334000" y="6096000"/>
          <a:ext cx="19256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46200" imgH="203200" progId="Equation.DSMT4">
                  <p:embed/>
                </p:oleObj>
              </mc:Choice>
              <mc:Fallback>
                <p:oleObj name="Equation" r:id="rId18" imgW="1346200" imgH="203200" progId="Equation.DSMT4">
                  <p:embed/>
                  <p:pic>
                    <p:nvPicPr>
                      <p:cNvPr id="11471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6096000"/>
                        <a:ext cx="192563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17" name="Object 29"/>
          <p:cNvGraphicFramePr>
            <a:graphicFrameLocks noChangeAspect="1"/>
          </p:cNvGraphicFramePr>
          <p:nvPr/>
        </p:nvGraphicFramePr>
        <p:xfrm>
          <a:off x="838200" y="3824288"/>
          <a:ext cx="23590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651000" imgH="609600" progId="Equation.DSMT4">
                  <p:embed/>
                </p:oleObj>
              </mc:Choice>
              <mc:Fallback>
                <p:oleObj name="Equation" r:id="rId20" imgW="1651000" imgH="609600" progId="Equation.DSMT4">
                  <p:embed/>
                  <p:pic>
                    <p:nvPicPr>
                      <p:cNvPr id="11471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24288"/>
                        <a:ext cx="2359025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18" name="Object 30"/>
          <p:cNvGraphicFramePr>
            <a:graphicFrameLocks noChangeAspect="1"/>
          </p:cNvGraphicFramePr>
          <p:nvPr/>
        </p:nvGraphicFramePr>
        <p:xfrm>
          <a:off x="855663" y="4738688"/>
          <a:ext cx="295751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070100" imgH="419100" progId="Equation.DSMT4">
                  <p:embed/>
                </p:oleObj>
              </mc:Choice>
              <mc:Fallback>
                <p:oleObj name="Equation" r:id="rId22" imgW="2070100" imgH="419100" progId="Equation.DSMT4">
                  <p:embed/>
                  <p:pic>
                    <p:nvPicPr>
                      <p:cNvPr id="11471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4738688"/>
                        <a:ext cx="2957512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19" name="Object 31"/>
          <p:cNvGraphicFramePr>
            <a:graphicFrameLocks noChangeAspect="1"/>
          </p:cNvGraphicFramePr>
          <p:nvPr/>
        </p:nvGraphicFramePr>
        <p:xfrm>
          <a:off x="865188" y="5424488"/>
          <a:ext cx="321151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247900" imgH="419100" progId="Equation.DSMT4">
                  <p:embed/>
                </p:oleObj>
              </mc:Choice>
              <mc:Fallback>
                <p:oleObj name="Equation" r:id="rId24" imgW="2247900" imgH="419100" progId="Equation.DSMT4">
                  <p:embed/>
                  <p:pic>
                    <p:nvPicPr>
                      <p:cNvPr id="11471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5424488"/>
                        <a:ext cx="3211512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720" name="Rectangle 32"/>
          <p:cNvSpPr>
            <a:spLocks noChangeArrowheads="1"/>
          </p:cNvSpPr>
          <p:nvPr/>
        </p:nvSpPr>
        <p:spPr bwMode="auto">
          <a:xfrm>
            <a:off x="685800" y="5348288"/>
            <a:ext cx="3657600" cy="762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14721" name="Text Box 33"/>
          <p:cNvSpPr txBox="1">
            <a:spLocks noChangeArrowheads="1"/>
          </p:cNvSpPr>
          <p:nvPr/>
        </p:nvSpPr>
        <p:spPr bwMode="auto">
          <a:xfrm>
            <a:off x="1752600" y="6186488"/>
            <a:ext cx="1182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solidFill>
                  <a:srgbClr val="FF3300"/>
                </a:solidFill>
                <a:latin typeface="Tahoma" panose="020B0604030504040204" pitchFamily="34" charset="0"/>
              </a:rPr>
              <a:t>IC para </a:t>
            </a:r>
            <a:r>
              <a:rPr lang="pt-BR" altLang="pt-BR" sz="1800" i="1" dirty="0">
                <a:solidFill>
                  <a:srgbClr val="FF3300"/>
                </a:solidFill>
                <a:latin typeface="Symbol" pitchFamily="18" charset="2"/>
              </a:rPr>
              <a:t>m</a:t>
            </a:r>
          </a:p>
        </p:txBody>
      </p:sp>
      <p:sp>
        <p:nvSpPr>
          <p:cNvPr id="114725" name="Text Box 37"/>
          <p:cNvSpPr txBox="1">
            <a:spLocks noChangeArrowheads="1"/>
          </p:cNvSpPr>
          <p:nvPr/>
        </p:nvSpPr>
        <p:spPr bwMode="auto">
          <a:xfrm>
            <a:off x="6629400" y="5683250"/>
            <a:ext cx="20381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nível de significância</a:t>
            </a:r>
          </a:p>
        </p:txBody>
      </p:sp>
      <p:sp>
        <p:nvSpPr>
          <p:cNvPr id="114726" name="Text Box 38"/>
          <p:cNvSpPr txBox="1">
            <a:spLocks noChangeArrowheads="1"/>
          </p:cNvSpPr>
          <p:nvPr/>
        </p:nvSpPr>
        <p:spPr bwMode="auto">
          <a:xfrm>
            <a:off x="7237413" y="6056313"/>
            <a:ext cx="1862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nível de confiança</a:t>
            </a:r>
          </a:p>
        </p:txBody>
      </p: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517525" y="2633663"/>
            <a:ext cx="5745163" cy="3486150"/>
            <a:chOff x="326" y="1659"/>
            <a:chExt cx="3619" cy="2196"/>
          </a:xfrm>
        </p:grpSpPr>
        <p:grpSp>
          <p:nvGrpSpPr>
            <p:cNvPr id="7195" name="Group 34"/>
            <p:cNvGrpSpPr>
              <a:grpSpLocks/>
            </p:cNvGrpSpPr>
            <p:nvPr/>
          </p:nvGrpSpPr>
          <p:grpSpPr bwMode="auto">
            <a:xfrm>
              <a:off x="326" y="1659"/>
              <a:ext cx="710" cy="761"/>
              <a:chOff x="326" y="1314"/>
              <a:chExt cx="710" cy="761"/>
            </a:xfrm>
          </p:grpSpPr>
          <p:sp>
            <p:nvSpPr>
              <p:cNvPr id="7197" name="Oval 35"/>
              <p:cNvSpPr>
                <a:spLocks noChangeArrowheads="1"/>
              </p:cNvSpPr>
              <p:nvPr/>
            </p:nvSpPr>
            <p:spPr bwMode="auto">
              <a:xfrm>
                <a:off x="460" y="1314"/>
                <a:ext cx="576" cy="720"/>
              </a:xfrm>
              <a:prstGeom prst="ellips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7198" name="Text Box 36"/>
              <p:cNvSpPr txBox="1">
                <a:spLocks noChangeArrowheads="1"/>
              </p:cNvSpPr>
              <p:nvPr/>
            </p:nvSpPr>
            <p:spPr bwMode="auto">
              <a:xfrm>
                <a:off x="326" y="1863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solidFill>
                      <a:srgbClr val="FF3300"/>
                    </a:solidFill>
                    <a:latin typeface="Times New Roman" charset="0"/>
                  </a:rPr>
                  <a:t>Z</a:t>
                </a:r>
              </a:p>
            </p:txBody>
          </p:sp>
        </p:grpSp>
        <p:sp>
          <p:nvSpPr>
            <p:cNvPr id="7196" name="Freeform 45"/>
            <p:cNvSpPr>
              <a:spLocks/>
            </p:cNvSpPr>
            <p:nvPr/>
          </p:nvSpPr>
          <p:spPr bwMode="auto">
            <a:xfrm>
              <a:off x="1020" y="2296"/>
              <a:ext cx="2925" cy="1559"/>
            </a:xfrm>
            <a:custGeom>
              <a:avLst/>
              <a:gdLst>
                <a:gd name="T0" fmla="*/ 0 w 2925"/>
                <a:gd name="T1" fmla="*/ 0 h 1559"/>
                <a:gd name="T2" fmla="*/ 954 w 2925"/>
                <a:gd name="T3" fmla="*/ 415 h 1559"/>
                <a:gd name="T4" fmla="*/ 2613 w 2925"/>
                <a:gd name="T5" fmla="*/ 753 h 1559"/>
                <a:gd name="T6" fmla="*/ 2828 w 2925"/>
                <a:gd name="T7" fmla="*/ 1398 h 1559"/>
                <a:gd name="T8" fmla="*/ 2820 w 2925"/>
                <a:gd name="T9" fmla="*/ 1559 h 15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25"/>
                <a:gd name="T16" fmla="*/ 0 h 1559"/>
                <a:gd name="T17" fmla="*/ 2925 w 2925"/>
                <a:gd name="T18" fmla="*/ 1559 h 15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25" h="1559">
                  <a:moveTo>
                    <a:pt x="0" y="0"/>
                  </a:moveTo>
                  <a:cubicBezTo>
                    <a:pt x="159" y="69"/>
                    <a:pt x="518" y="290"/>
                    <a:pt x="954" y="415"/>
                  </a:cubicBezTo>
                  <a:cubicBezTo>
                    <a:pt x="1390" y="540"/>
                    <a:pt x="2301" y="589"/>
                    <a:pt x="2613" y="753"/>
                  </a:cubicBezTo>
                  <a:cubicBezTo>
                    <a:pt x="2925" y="917"/>
                    <a:pt x="2793" y="1264"/>
                    <a:pt x="2828" y="1398"/>
                  </a:cubicBezTo>
                  <a:lnTo>
                    <a:pt x="2820" y="1559"/>
                  </a:ln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7191" name="Object 39"/>
          <p:cNvGraphicFramePr>
            <a:graphicFrameLocks noChangeAspect="1"/>
          </p:cNvGraphicFramePr>
          <p:nvPr/>
        </p:nvGraphicFramePr>
        <p:xfrm>
          <a:off x="838200" y="1506538"/>
          <a:ext cx="11795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825500" imgH="228600" progId="Equation.DSMT4">
                  <p:embed/>
                </p:oleObj>
              </mc:Choice>
              <mc:Fallback>
                <p:oleObj name="Equation" r:id="rId26" imgW="825500" imgH="228600" progId="Equation.DSMT4">
                  <p:embed/>
                  <p:pic>
                    <p:nvPicPr>
                      <p:cNvPr id="7191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06538"/>
                        <a:ext cx="117951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Text Box 41"/>
          <p:cNvSpPr txBox="1">
            <a:spLocks noChangeArrowheads="1"/>
          </p:cNvSpPr>
          <p:nvPr/>
        </p:nvSpPr>
        <p:spPr bwMode="auto">
          <a:xfrm>
            <a:off x="2368550" y="1501775"/>
            <a:ext cx="5964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distribuição desconhecida,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desconhecido, mas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conhecido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7193" name="Text Box 41"/>
          <p:cNvSpPr txBox="1">
            <a:spLocks noChangeArrowheads="1"/>
          </p:cNvSpPr>
          <p:nvPr/>
        </p:nvSpPr>
        <p:spPr bwMode="auto">
          <a:xfrm>
            <a:off x="2357438" y="2214563"/>
            <a:ext cx="484728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se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tiver distribuição normal ou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for grande (TLC)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0B3E6-6FE8-4236-83B0-7EA6FC8D3FE0}" type="slidenum">
              <a:rPr lang="pt-BR"/>
              <a:pPr>
                <a:defRPr/>
              </a:pPr>
              <a:t>19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6" grpId="0" autoUpdateAnimBg="0"/>
      <p:bldP spid="114707" grpId="0" autoUpdateAnimBg="0"/>
      <p:bldP spid="114720" grpId="0" animBg="1"/>
      <p:bldP spid="114721" grpId="0" autoUpdateAnimBg="0"/>
      <p:bldP spid="114725" grpId="0" autoUpdateAnimBg="0"/>
      <p:bldP spid="11472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00576" y="3257688"/>
            <a:ext cx="303270" cy="468313"/>
            <a:chOff x="1443081" y="3409950"/>
            <a:chExt cx="303270" cy="468313"/>
          </a:xfrm>
        </p:grpSpPr>
        <p:sp>
          <p:nvSpPr>
            <p:cNvPr id="29" name="Text Box 32"/>
            <p:cNvSpPr txBox="1">
              <a:spLocks noChangeArrowheads="1"/>
            </p:cNvSpPr>
            <p:nvPr/>
          </p:nvSpPr>
          <p:spPr bwMode="auto">
            <a:xfrm>
              <a:off x="1443081" y="3539654"/>
              <a:ext cx="303270" cy="338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b="1" i="1" dirty="0">
                  <a:solidFill>
                    <a:srgbClr val="FF0000"/>
                  </a:solidFill>
                  <a:latin typeface="Times New Roman" charset="0"/>
                  <a:sym typeface="Symbol" pitchFamily="18" charset="2"/>
                </a:rPr>
                <a:t></a:t>
              </a:r>
              <a:endParaRPr lang="pt-BR" altLang="pt-BR" sz="1600" b="1" i="1" dirty="0">
                <a:solidFill>
                  <a:srgbClr val="FF0000"/>
                </a:solidFill>
                <a:latin typeface="Times New Roman" charset="0"/>
              </a:endParaRPr>
            </a:p>
          </p:txBody>
        </p:sp>
        <p:cxnSp>
          <p:nvCxnSpPr>
            <p:cNvPr id="30" name="Conector de seta reta 29"/>
            <p:cNvCxnSpPr/>
            <p:nvPr/>
          </p:nvCxnSpPr>
          <p:spPr bwMode="auto">
            <a:xfrm flipV="1">
              <a:off x="1595438" y="3409950"/>
              <a:ext cx="0" cy="17938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Distribuições amostrais</a:t>
            </a:r>
            <a:endParaRPr lang="pt-BR" i="1" dirty="0"/>
          </a:p>
        </p:txBody>
      </p:sp>
      <p:sp>
        <p:nvSpPr>
          <p:cNvPr id="4099" name="Text Box 41"/>
          <p:cNvSpPr txBox="1">
            <a:spLocks noChangeArrowheads="1"/>
          </p:cNvSpPr>
          <p:nvPr/>
        </p:nvSpPr>
        <p:spPr bwMode="auto">
          <a:xfrm>
            <a:off x="755650" y="1412875"/>
            <a:ext cx="8064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Um parâmetro pode ser estimado através de um único valor (estimador pontual)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698794" y="4637454"/>
            <a:ext cx="812135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58775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Como o estimador é uma </a:t>
            </a:r>
            <a:r>
              <a:rPr lang="pt-BR" altLang="pt-BR" sz="1600" dirty="0" err="1">
                <a:latin typeface="Tahoma" panose="020B0604030504040204" pitchFamily="34" charset="0"/>
                <a:sym typeface="Symbol" pitchFamily="18" charset="2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., então há, pelo menos teoricamente, uma distribuição associada a esse estimador.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Conhecer essas distribuições é fundamental para se entender o quão próximas ou distintas poderão ser as estimativas obtidas para as diferentes amostras, ou seja, entender qual a relação existente entre o estimador e o parâmetro que se deseja estimar.</a:t>
            </a:r>
          </a:p>
        </p:txBody>
      </p:sp>
      <p:sp>
        <p:nvSpPr>
          <p:cNvPr id="12" name="Seta para a direita 11"/>
          <p:cNvSpPr/>
          <p:nvPr/>
        </p:nvSpPr>
        <p:spPr bwMode="auto">
          <a:xfrm>
            <a:off x="2771775" y="2559050"/>
            <a:ext cx="981075" cy="384175"/>
          </a:xfrm>
          <a:prstGeom prst="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  <a:latin typeface="Tahoma" panose="020B0604030504040204" pitchFamily="34" charset="0"/>
              </a:rPr>
              <a:t>amostra</a:t>
            </a:r>
          </a:p>
        </p:txBody>
      </p:sp>
      <p:grpSp>
        <p:nvGrpSpPr>
          <p:cNvPr id="3" name="Grupo 2"/>
          <p:cNvGrpSpPr>
            <a:grpSpLocks/>
          </p:cNvGrpSpPr>
          <p:nvPr/>
        </p:nvGrpSpPr>
        <p:grpSpPr bwMode="auto">
          <a:xfrm>
            <a:off x="1620838" y="2447925"/>
            <a:ext cx="3864008" cy="1135063"/>
            <a:chOff x="1620838" y="2448606"/>
            <a:chExt cx="3864007" cy="1134382"/>
          </a:xfrm>
        </p:grpSpPr>
        <p:grpSp>
          <p:nvGrpSpPr>
            <p:cNvPr id="4129" name="Grupo 114690"/>
            <p:cNvGrpSpPr>
              <a:grpSpLocks/>
            </p:cNvGrpSpPr>
            <p:nvPr/>
          </p:nvGrpSpPr>
          <p:grpSpPr bwMode="auto">
            <a:xfrm>
              <a:off x="4103248" y="2448606"/>
              <a:ext cx="1381597" cy="880896"/>
              <a:chOff x="4103688" y="2448465"/>
              <a:chExt cx="1381669" cy="880753"/>
            </a:xfrm>
          </p:grpSpPr>
          <p:sp>
            <p:nvSpPr>
              <p:cNvPr id="4131" name="Retângulo 5"/>
              <p:cNvSpPr>
                <a:spLocks noChangeArrowheads="1"/>
              </p:cNvSpPr>
              <p:nvPr/>
            </p:nvSpPr>
            <p:spPr bwMode="auto">
              <a:xfrm>
                <a:off x="4103688" y="2448465"/>
                <a:ext cx="1381669" cy="338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 dirty="0">
                    <a:latin typeface="Times New Roman" charset="0"/>
                  </a:rPr>
                  <a:t>X</a:t>
                </a:r>
                <a:r>
                  <a:rPr lang="pt-BR" altLang="pt-BR" sz="1600" baseline="-25000" dirty="0">
                    <a:latin typeface="Times New Roman" charset="0"/>
                  </a:rPr>
                  <a:t>1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, </a:t>
                </a:r>
                <a:r>
                  <a:rPr lang="pt-BR" altLang="pt-BR" sz="1600" i="1" dirty="0">
                    <a:latin typeface="Times New Roman" charset="0"/>
                  </a:rPr>
                  <a:t>X</a:t>
                </a:r>
                <a:r>
                  <a:rPr lang="pt-BR" altLang="pt-BR" sz="1600" baseline="-25000" dirty="0">
                    <a:latin typeface="Times New Roman" charset="0"/>
                  </a:rPr>
                  <a:t>2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, ..., </a:t>
                </a:r>
                <a:r>
                  <a:rPr lang="pt-BR" altLang="pt-BR" sz="1600" i="1" dirty="0" err="1">
                    <a:latin typeface="Times New Roman" charset="0"/>
                  </a:rPr>
                  <a:t>X</a:t>
                </a:r>
                <a:r>
                  <a:rPr lang="pt-BR" altLang="pt-BR" sz="1600" i="1" baseline="-25000" dirty="0" err="1">
                    <a:latin typeface="Times New Roman" charset="0"/>
                  </a:rPr>
                  <a:t>n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</a:t>
                </a:r>
              </a:p>
            </p:txBody>
          </p:sp>
          <p:sp>
            <p:nvSpPr>
              <p:cNvPr id="10" name="Chave esquerda 9"/>
              <p:cNvSpPr/>
              <p:nvPr/>
            </p:nvSpPr>
            <p:spPr>
              <a:xfrm rot="16200000">
                <a:off x="4633672" y="2282200"/>
                <a:ext cx="215735" cy="1224025"/>
              </a:xfrm>
              <a:prstGeom prst="lef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4133" name="Objeto 10"/>
              <p:cNvGraphicFramePr>
                <a:graphicFrameLocks noChangeAspect="1"/>
              </p:cNvGraphicFramePr>
              <p:nvPr/>
            </p:nvGraphicFramePr>
            <p:xfrm>
              <a:off x="4614151" y="3057755"/>
              <a:ext cx="254000" cy="2714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177646" imgH="190335" progId="">
                      <p:embed/>
                    </p:oleObj>
                  </mc:Choice>
                  <mc:Fallback>
                    <p:oleObj name="Equation" r:id="rId2" imgW="177646" imgH="190335" progId="">
                      <p:embed/>
                      <p:pic>
                        <p:nvPicPr>
                          <p:cNvPr id="4133" name="Objeto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14151" y="3057755"/>
                            <a:ext cx="254000" cy="2714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8" name="Forma livre 27"/>
            <p:cNvSpPr/>
            <p:nvPr/>
          </p:nvSpPr>
          <p:spPr bwMode="auto">
            <a:xfrm>
              <a:off x="1620838" y="3340246"/>
              <a:ext cx="3111499" cy="242742"/>
            </a:xfrm>
            <a:custGeom>
              <a:avLst/>
              <a:gdLst>
                <a:gd name="connsiteX0" fmla="*/ 2937933 w 2937933"/>
                <a:gd name="connsiteY0" fmla="*/ 0 h 482600"/>
                <a:gd name="connsiteX1" fmla="*/ 0 w 2937933"/>
                <a:gd name="connsiteY1" fmla="*/ 482600 h 482600"/>
                <a:gd name="connsiteX2" fmla="*/ 0 w 2937933"/>
                <a:gd name="connsiteY2" fmla="*/ 482600 h 482600"/>
                <a:gd name="connsiteX0" fmla="*/ 2937933 w 2937933"/>
                <a:gd name="connsiteY0" fmla="*/ 0 h 482600"/>
                <a:gd name="connsiteX1" fmla="*/ 1634066 w 2937933"/>
                <a:gd name="connsiteY1" fmla="*/ 448733 h 482600"/>
                <a:gd name="connsiteX2" fmla="*/ 0 w 2937933"/>
                <a:gd name="connsiteY2" fmla="*/ 482600 h 482600"/>
                <a:gd name="connsiteX3" fmla="*/ 0 w 2937933"/>
                <a:gd name="connsiteY3" fmla="*/ 482600 h 482600"/>
                <a:gd name="connsiteX0" fmla="*/ 2937933 w 2937933"/>
                <a:gd name="connsiteY0" fmla="*/ 0 h 482600"/>
                <a:gd name="connsiteX1" fmla="*/ 1634066 w 2937933"/>
                <a:gd name="connsiteY1" fmla="*/ 448733 h 482600"/>
                <a:gd name="connsiteX2" fmla="*/ 0 w 2937933"/>
                <a:gd name="connsiteY2" fmla="*/ 482600 h 482600"/>
                <a:gd name="connsiteX3" fmla="*/ 0 w 2937933"/>
                <a:gd name="connsiteY3" fmla="*/ 482600 h 482600"/>
                <a:gd name="connsiteX0" fmla="*/ 2937933 w 2946395"/>
                <a:gd name="connsiteY0" fmla="*/ 0 h 482600"/>
                <a:gd name="connsiteX1" fmla="*/ 1634066 w 2946395"/>
                <a:gd name="connsiteY1" fmla="*/ 448733 h 482600"/>
                <a:gd name="connsiteX2" fmla="*/ 0 w 2946395"/>
                <a:gd name="connsiteY2" fmla="*/ 482600 h 482600"/>
                <a:gd name="connsiteX3" fmla="*/ 0 w 2946395"/>
                <a:gd name="connsiteY3" fmla="*/ 482600 h 482600"/>
                <a:gd name="connsiteX0" fmla="*/ 2937933 w 2937933"/>
                <a:gd name="connsiteY0" fmla="*/ 0 h 482600"/>
                <a:gd name="connsiteX1" fmla="*/ 1634066 w 2937933"/>
                <a:gd name="connsiteY1" fmla="*/ 448733 h 482600"/>
                <a:gd name="connsiteX2" fmla="*/ 0 w 2937933"/>
                <a:gd name="connsiteY2" fmla="*/ 482600 h 482600"/>
                <a:gd name="connsiteX3" fmla="*/ 0 w 2937933"/>
                <a:gd name="connsiteY3" fmla="*/ 48260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7933" h="482600">
                  <a:moveTo>
                    <a:pt x="2937933" y="0"/>
                  </a:moveTo>
                  <a:cubicBezTo>
                    <a:pt x="2932289" y="81844"/>
                    <a:pt x="2979350" y="374393"/>
                    <a:pt x="1634066" y="448733"/>
                  </a:cubicBezTo>
                  <a:lnTo>
                    <a:pt x="0" y="482600"/>
                  </a:lnTo>
                  <a:lnTo>
                    <a:pt x="0" y="4826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22546" name="Grupo 114689"/>
          <p:cNvGrpSpPr>
            <a:grpSpLocks/>
          </p:cNvGrpSpPr>
          <p:nvPr/>
        </p:nvGrpSpPr>
        <p:grpSpPr bwMode="auto">
          <a:xfrm>
            <a:off x="395288" y="1874838"/>
            <a:ext cx="2293937" cy="1710379"/>
            <a:chOff x="395536" y="1874788"/>
            <a:chExt cx="2294075" cy="1710099"/>
          </a:xfrm>
        </p:grpSpPr>
        <p:grpSp>
          <p:nvGrpSpPr>
            <p:cNvPr id="4120" name="Grupo 16"/>
            <p:cNvGrpSpPr>
              <a:grpSpLocks/>
            </p:cNvGrpSpPr>
            <p:nvPr/>
          </p:nvGrpSpPr>
          <p:grpSpPr bwMode="auto">
            <a:xfrm>
              <a:off x="395536" y="1874788"/>
              <a:ext cx="2294075" cy="1710099"/>
              <a:chOff x="4419600" y="3625850"/>
              <a:chExt cx="2294075" cy="1710099"/>
            </a:xfrm>
          </p:grpSpPr>
          <p:sp>
            <p:nvSpPr>
              <p:cNvPr id="4124" name="Freeform 31"/>
              <p:cNvSpPr>
                <a:spLocks/>
              </p:cNvSpPr>
              <p:nvPr/>
            </p:nvSpPr>
            <p:spPr bwMode="auto">
              <a:xfrm>
                <a:off x="4876800" y="3721100"/>
                <a:ext cx="1676400" cy="1295400"/>
              </a:xfrm>
              <a:custGeom>
                <a:avLst/>
                <a:gdLst>
                  <a:gd name="T0" fmla="*/ 0 w 1056"/>
                  <a:gd name="T1" fmla="*/ 0 h 816"/>
                  <a:gd name="T2" fmla="*/ 0 w 1056"/>
                  <a:gd name="T3" fmla="*/ 2147483647 h 816"/>
                  <a:gd name="T4" fmla="*/ 2147483647 w 1056"/>
                  <a:gd name="T5" fmla="*/ 2147483647 h 816"/>
                  <a:gd name="T6" fmla="*/ 0 60000 65536"/>
                  <a:gd name="T7" fmla="*/ 0 60000 65536"/>
                  <a:gd name="T8" fmla="*/ 0 60000 65536"/>
                  <a:gd name="T9" fmla="*/ 0 w 1056"/>
                  <a:gd name="T10" fmla="*/ 0 h 816"/>
                  <a:gd name="T11" fmla="*/ 1056 w 1056"/>
                  <a:gd name="T12" fmla="*/ 816 h 8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6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056" y="81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125" name="Text Box 32"/>
              <p:cNvSpPr txBox="1">
                <a:spLocks noChangeArrowheads="1"/>
              </p:cNvSpPr>
              <p:nvPr/>
            </p:nvSpPr>
            <p:spPr bwMode="auto">
              <a:xfrm>
                <a:off x="6403975" y="4997450"/>
                <a:ext cx="309700" cy="338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</a:rPr>
                  <a:t>X</a:t>
                </a:r>
              </a:p>
            </p:txBody>
          </p:sp>
          <p:sp>
            <p:nvSpPr>
              <p:cNvPr id="4126" name="Text Box 33"/>
              <p:cNvSpPr txBox="1">
                <a:spLocks noChangeArrowheads="1"/>
              </p:cNvSpPr>
              <p:nvPr/>
            </p:nvSpPr>
            <p:spPr bwMode="auto">
              <a:xfrm>
                <a:off x="4419600" y="3625850"/>
                <a:ext cx="46831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charset="0"/>
                  </a:rPr>
                  <a:t>f</a:t>
                </a:r>
                <a:r>
                  <a:rPr lang="pt-BR" altLang="pt-BR" sz="1600">
                    <a:latin typeface="Times New Roman" charset="0"/>
                  </a:rPr>
                  <a:t>(</a:t>
                </a:r>
                <a:r>
                  <a:rPr lang="pt-BR" altLang="pt-BR" sz="1600" i="1">
                    <a:latin typeface="Times New Roman" charset="0"/>
                  </a:rPr>
                  <a:t>x</a:t>
                </a:r>
                <a:r>
                  <a:rPr lang="pt-BR" altLang="pt-BR" sz="16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24" name="Forma livre 23"/>
              <p:cNvSpPr/>
              <p:nvPr/>
            </p:nvSpPr>
            <p:spPr bwMode="auto">
              <a:xfrm>
                <a:off x="4943507" y="3905204"/>
                <a:ext cx="1457413" cy="1111068"/>
              </a:xfrm>
              <a:custGeom>
                <a:avLst/>
                <a:gdLst>
                  <a:gd name="connsiteX0" fmla="*/ 0 w 1850279"/>
                  <a:gd name="connsiteY0" fmla="*/ 1051969 h 1064243"/>
                  <a:gd name="connsiteX1" fmla="*/ 171834 w 1850279"/>
                  <a:gd name="connsiteY1" fmla="*/ 806493 h 1064243"/>
                  <a:gd name="connsiteX2" fmla="*/ 331394 w 1850279"/>
                  <a:gd name="connsiteY2" fmla="*/ 321677 h 1064243"/>
                  <a:gd name="connsiteX3" fmla="*/ 460269 w 1850279"/>
                  <a:gd name="connsiteY3" fmla="*/ 8694 h 1064243"/>
                  <a:gd name="connsiteX4" fmla="*/ 751772 w 1850279"/>
                  <a:gd name="connsiteY4" fmla="*/ 373840 h 1064243"/>
                  <a:gd name="connsiteX5" fmla="*/ 1098508 w 1850279"/>
                  <a:gd name="connsiteY5" fmla="*/ 757397 h 1064243"/>
                  <a:gd name="connsiteX6" fmla="*/ 1423764 w 1850279"/>
                  <a:gd name="connsiteY6" fmla="*/ 972189 h 1064243"/>
                  <a:gd name="connsiteX7" fmla="*/ 1850279 w 1850279"/>
                  <a:gd name="connsiteY7" fmla="*/ 1064243 h 1064243"/>
                  <a:gd name="connsiteX0" fmla="*/ 0 w 1850279"/>
                  <a:gd name="connsiteY0" fmla="*/ 1115384 h 1127658"/>
                  <a:gd name="connsiteX1" fmla="*/ 171834 w 1850279"/>
                  <a:gd name="connsiteY1" fmla="*/ 869908 h 1127658"/>
                  <a:gd name="connsiteX2" fmla="*/ 460269 w 1850279"/>
                  <a:gd name="connsiteY2" fmla="*/ 72109 h 1127658"/>
                  <a:gd name="connsiteX3" fmla="*/ 751772 w 1850279"/>
                  <a:gd name="connsiteY3" fmla="*/ 437255 h 1127658"/>
                  <a:gd name="connsiteX4" fmla="*/ 1098508 w 1850279"/>
                  <a:gd name="connsiteY4" fmla="*/ 820812 h 1127658"/>
                  <a:gd name="connsiteX5" fmla="*/ 1423764 w 1850279"/>
                  <a:gd name="connsiteY5" fmla="*/ 1035604 h 1127658"/>
                  <a:gd name="connsiteX6" fmla="*/ 1850279 w 1850279"/>
                  <a:gd name="connsiteY6" fmla="*/ 1127658 h 1127658"/>
                  <a:gd name="connsiteX0" fmla="*/ 0 w 1850279"/>
                  <a:gd name="connsiteY0" fmla="*/ 1115384 h 1127658"/>
                  <a:gd name="connsiteX1" fmla="*/ 171834 w 1850279"/>
                  <a:gd name="connsiteY1" fmla="*/ 869908 h 1127658"/>
                  <a:gd name="connsiteX2" fmla="*/ 460269 w 1850279"/>
                  <a:gd name="connsiteY2" fmla="*/ 72109 h 1127658"/>
                  <a:gd name="connsiteX3" fmla="*/ 751772 w 1850279"/>
                  <a:gd name="connsiteY3" fmla="*/ 437255 h 1127658"/>
                  <a:gd name="connsiteX4" fmla="*/ 1098508 w 1850279"/>
                  <a:gd name="connsiteY4" fmla="*/ 820812 h 1127658"/>
                  <a:gd name="connsiteX5" fmla="*/ 1423764 w 1850279"/>
                  <a:gd name="connsiteY5" fmla="*/ 1035604 h 1127658"/>
                  <a:gd name="connsiteX6" fmla="*/ 1850279 w 1850279"/>
                  <a:gd name="connsiteY6" fmla="*/ 1127658 h 1127658"/>
                  <a:gd name="connsiteX0" fmla="*/ 0 w 1877815"/>
                  <a:gd name="connsiteY0" fmla="*/ 1115384 h 1115384"/>
                  <a:gd name="connsiteX1" fmla="*/ 171834 w 1877815"/>
                  <a:gd name="connsiteY1" fmla="*/ 869908 h 1115384"/>
                  <a:gd name="connsiteX2" fmla="*/ 460269 w 1877815"/>
                  <a:gd name="connsiteY2" fmla="*/ 72109 h 1115384"/>
                  <a:gd name="connsiteX3" fmla="*/ 751772 w 1877815"/>
                  <a:gd name="connsiteY3" fmla="*/ 437255 h 1115384"/>
                  <a:gd name="connsiteX4" fmla="*/ 1098508 w 1877815"/>
                  <a:gd name="connsiteY4" fmla="*/ 820812 h 1115384"/>
                  <a:gd name="connsiteX5" fmla="*/ 1423764 w 1877815"/>
                  <a:gd name="connsiteY5" fmla="*/ 1035604 h 1115384"/>
                  <a:gd name="connsiteX6" fmla="*/ 1877815 w 1877815"/>
                  <a:gd name="connsiteY6" fmla="*/ 1113264 h 1115384"/>
                  <a:gd name="connsiteX0" fmla="*/ 0 w 1877815"/>
                  <a:gd name="connsiteY0" fmla="*/ 1111885 h 1111885"/>
                  <a:gd name="connsiteX1" fmla="*/ 171834 w 1877815"/>
                  <a:gd name="connsiteY1" fmla="*/ 866409 h 1111885"/>
                  <a:gd name="connsiteX2" fmla="*/ 460269 w 1877815"/>
                  <a:gd name="connsiteY2" fmla="*/ 68610 h 1111885"/>
                  <a:gd name="connsiteX3" fmla="*/ 780797 w 1877815"/>
                  <a:gd name="connsiteY3" fmla="*/ 454749 h 1111885"/>
                  <a:gd name="connsiteX4" fmla="*/ 1098508 w 1877815"/>
                  <a:gd name="connsiteY4" fmla="*/ 817313 h 1111885"/>
                  <a:gd name="connsiteX5" fmla="*/ 1423764 w 1877815"/>
                  <a:gd name="connsiteY5" fmla="*/ 1032105 h 1111885"/>
                  <a:gd name="connsiteX6" fmla="*/ 1877815 w 1877815"/>
                  <a:gd name="connsiteY6" fmla="*/ 1109765 h 1111885"/>
                  <a:gd name="connsiteX0" fmla="*/ 0 w 1877815"/>
                  <a:gd name="connsiteY0" fmla="*/ 1111885 h 1111885"/>
                  <a:gd name="connsiteX1" fmla="*/ 171834 w 1877815"/>
                  <a:gd name="connsiteY1" fmla="*/ 866409 h 1111885"/>
                  <a:gd name="connsiteX2" fmla="*/ 460269 w 1877815"/>
                  <a:gd name="connsiteY2" fmla="*/ 68610 h 1111885"/>
                  <a:gd name="connsiteX3" fmla="*/ 780797 w 1877815"/>
                  <a:gd name="connsiteY3" fmla="*/ 454749 h 1111885"/>
                  <a:gd name="connsiteX4" fmla="*/ 1098508 w 1877815"/>
                  <a:gd name="connsiteY4" fmla="*/ 817313 h 1111885"/>
                  <a:gd name="connsiteX5" fmla="*/ 1423764 w 1877815"/>
                  <a:gd name="connsiteY5" fmla="*/ 1032105 h 1111885"/>
                  <a:gd name="connsiteX6" fmla="*/ 1877815 w 1877815"/>
                  <a:gd name="connsiteY6" fmla="*/ 1109765 h 1111885"/>
                  <a:gd name="connsiteX0" fmla="*/ 0 w 1877815"/>
                  <a:gd name="connsiteY0" fmla="*/ 1111885 h 1111885"/>
                  <a:gd name="connsiteX1" fmla="*/ 171834 w 1877815"/>
                  <a:gd name="connsiteY1" fmla="*/ 866409 h 1111885"/>
                  <a:gd name="connsiteX2" fmla="*/ 460269 w 1877815"/>
                  <a:gd name="connsiteY2" fmla="*/ 68610 h 1111885"/>
                  <a:gd name="connsiteX3" fmla="*/ 780797 w 1877815"/>
                  <a:gd name="connsiteY3" fmla="*/ 454749 h 1111885"/>
                  <a:gd name="connsiteX4" fmla="*/ 1098508 w 1877815"/>
                  <a:gd name="connsiteY4" fmla="*/ 817313 h 1111885"/>
                  <a:gd name="connsiteX5" fmla="*/ 1423764 w 1877815"/>
                  <a:gd name="connsiteY5" fmla="*/ 1032105 h 1111885"/>
                  <a:gd name="connsiteX6" fmla="*/ 1877815 w 1877815"/>
                  <a:gd name="connsiteY6" fmla="*/ 1109765 h 1111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77815" h="1111885">
                    <a:moveTo>
                      <a:pt x="0" y="1111885"/>
                    </a:moveTo>
                    <a:cubicBezTo>
                      <a:pt x="58301" y="1050004"/>
                      <a:pt x="95123" y="1040288"/>
                      <a:pt x="171834" y="866409"/>
                    </a:cubicBezTo>
                    <a:cubicBezTo>
                      <a:pt x="248545" y="692530"/>
                      <a:pt x="358775" y="137220"/>
                      <a:pt x="460269" y="68610"/>
                    </a:cubicBezTo>
                    <a:cubicBezTo>
                      <a:pt x="561763" y="0"/>
                      <a:pt x="698146" y="323828"/>
                      <a:pt x="780797" y="454749"/>
                    </a:cubicBezTo>
                    <a:cubicBezTo>
                      <a:pt x="902985" y="607149"/>
                      <a:pt x="991347" y="721087"/>
                      <a:pt x="1098508" y="817313"/>
                    </a:cubicBezTo>
                    <a:cubicBezTo>
                      <a:pt x="1205669" y="913539"/>
                      <a:pt x="1293879" y="983363"/>
                      <a:pt x="1423764" y="1032105"/>
                    </a:cubicBezTo>
                    <a:cubicBezTo>
                      <a:pt x="1553649" y="1080847"/>
                      <a:pt x="1727205" y="1089308"/>
                      <a:pt x="1877815" y="1109765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128" name="Retângulo 6"/>
              <p:cNvSpPr>
                <a:spLocks noChangeArrowheads="1"/>
              </p:cNvSpPr>
              <p:nvPr/>
            </p:nvSpPr>
            <p:spPr bwMode="auto">
              <a:xfrm>
                <a:off x="4709773" y="4891417"/>
                <a:ext cx="242374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900" dirty="0">
                    <a:latin typeface="Times New Roman" charset="0"/>
                  </a:rPr>
                  <a:t>0</a:t>
                </a:r>
                <a:endParaRPr lang="pt-BR" altLang="pt-BR" sz="9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123" name="CaixaDeTexto 114688"/>
            <p:cNvSpPr txBox="1">
              <a:spLocks noChangeArrowheads="1"/>
            </p:cNvSpPr>
            <p:nvPr/>
          </p:nvSpPr>
          <p:spPr bwMode="auto">
            <a:xfrm>
              <a:off x="1255596" y="2730406"/>
              <a:ext cx="29206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CE912-8B4E-40BB-80AB-5EFBB7C8DA0D}" type="slidenum">
              <a:rPr lang="pt-BR"/>
              <a:pPr>
                <a:defRPr/>
              </a:pPr>
              <a:t>2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>
                <a:spLocks noChangeArrowheads="1"/>
              </p:cNvSpPr>
              <p:nvPr/>
            </p:nvSpPr>
            <p:spPr bwMode="auto">
              <a:xfrm>
                <a:off x="698794" y="3861048"/>
                <a:ext cx="7848600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58775" indent="-358775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Se amostras de tamanho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itchFamily="18" charset="2"/>
                  </a:rPr>
                  <a:t>n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fossem obtidas e para cada uma fosse calculada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,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	poderíamos esperar que todas tivessem o mesmo valor?</a:t>
                </a:r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8794" y="3861048"/>
                <a:ext cx="7848600" cy="584775"/>
              </a:xfrm>
              <a:prstGeom prst="rect">
                <a:avLst/>
              </a:prstGeom>
              <a:blipFill>
                <a:blip r:embed="rId4"/>
                <a:stretch>
                  <a:fillRect l="-466" t="-4167" b="-125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tângulo 6"/>
          <p:cNvSpPr/>
          <p:nvPr/>
        </p:nvSpPr>
        <p:spPr>
          <a:xfrm>
            <a:off x="6374350" y="4107269"/>
            <a:ext cx="2230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Muito pouco provável!</a:t>
            </a:r>
            <a:endParaRPr lang="pt-BR" dirty="0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0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2" grpId="0" animBg="1"/>
      <p:bldP spid="32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26" name="Text Box 4"/>
              <p:cNvSpPr txBox="1">
                <a:spLocks noChangeArrowheads="1"/>
              </p:cNvSpPr>
              <p:nvPr/>
            </p:nvSpPr>
            <p:spPr bwMode="auto">
              <a:xfrm>
                <a:off x="250825" y="1512888"/>
                <a:ext cx="8664575" cy="825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85763" indent="-385763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Exemplo: uma </a:t>
                </a:r>
                <a:r>
                  <a:rPr lang="pt-BR" altLang="pt-BR" sz="1600" dirty="0" err="1">
                    <a:latin typeface="Tahoma" panose="020B0604030504040204" pitchFamily="34" charset="0"/>
                  </a:rPr>
                  <a:t>v.a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. qualquer tem uma distribuição desconhecida com média </a:t>
                </a:r>
                <a:r>
                  <a:rPr lang="pt-BR" altLang="pt-BR" sz="1600" i="1" dirty="0">
                    <a:latin typeface="Symbol" pitchFamily="18" charset="2"/>
                  </a:rPr>
                  <a:t>m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também desconhecida e variância </a:t>
                </a:r>
                <a:r>
                  <a:rPr lang="pt-BR" altLang="pt-BR" sz="1600" i="1" dirty="0">
                    <a:latin typeface="Symbol" pitchFamily="18" charset="2"/>
                  </a:rPr>
                  <a:t>s</a:t>
                </a:r>
                <a:r>
                  <a:rPr lang="pt-BR" altLang="pt-BR" sz="1600" baseline="30000" dirty="0">
                    <a:latin typeface="Times New Roman" charset="0"/>
                  </a:rPr>
                  <a:t>2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= </a:t>
                </a:r>
                <a:r>
                  <a:rPr lang="pt-BR" altLang="pt-BR" sz="1600" dirty="0">
                    <a:latin typeface="Times New Roman" charset="0"/>
                  </a:rPr>
                  <a:t>16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. Retira-se uma amostra de </a:t>
                </a:r>
                <a:r>
                  <a:rPr lang="pt-BR" altLang="pt-BR" sz="1600" dirty="0">
                    <a:latin typeface="Times New Roman" charset="0"/>
                  </a:rPr>
                  <a:t>36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valores e calcula-se a média amostral. Construa um IC de </a:t>
                </a:r>
                <a:r>
                  <a:rPr lang="pt-BR" altLang="pt-BR" sz="1600" dirty="0">
                    <a:latin typeface="Times New Roman" charset="0"/>
                  </a:rPr>
                  <a:t>95%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para </a:t>
                </a:r>
                <a:r>
                  <a:rPr lang="pt-BR" altLang="pt-BR" sz="1600" i="1" dirty="0">
                    <a:latin typeface="Symbol" pitchFamily="18" charset="2"/>
                  </a:rPr>
                  <a:t>m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supondo que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</a:t>
                </a:r>
                <a:r>
                  <a:rPr lang="pt-BR" altLang="pt-B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12,7</a:t>
                </a:r>
              </a:p>
            </p:txBody>
          </p:sp>
        </mc:Choice>
        <mc:Fallback xmlns="">
          <p:sp>
            <p:nvSpPr>
              <p:cNvPr id="8226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512888"/>
                <a:ext cx="8664575" cy="825500"/>
              </a:xfrm>
              <a:prstGeom prst="rect">
                <a:avLst/>
              </a:prstGeom>
              <a:blipFill>
                <a:blip r:embed="rId2"/>
                <a:stretch>
                  <a:fillRect l="-352" t="-2206" b="-88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5718" name="Object 6"/>
          <p:cNvGraphicFramePr>
            <a:graphicFrameLocks noChangeAspect="1"/>
          </p:cNvGraphicFramePr>
          <p:nvPr/>
        </p:nvGraphicFramePr>
        <p:xfrm>
          <a:off x="828675" y="2438400"/>
          <a:ext cx="32131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47900" imgH="419100" progId="Equation.DSMT4">
                  <p:embed/>
                </p:oleObj>
              </mc:Choice>
              <mc:Fallback>
                <p:oleObj name="Equation" r:id="rId3" imgW="2247900" imgH="419100" progId="Equation.DSMT4">
                  <p:embed/>
                  <p:pic>
                    <p:nvPicPr>
                      <p:cNvPr id="1157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438400"/>
                        <a:ext cx="32131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876800" y="2438400"/>
            <a:ext cx="4000500" cy="2643188"/>
            <a:chOff x="2988" y="1824"/>
            <a:chExt cx="2520" cy="1665"/>
          </a:xfrm>
        </p:grpSpPr>
        <p:grpSp>
          <p:nvGrpSpPr>
            <p:cNvPr id="8209" name="Group 8"/>
            <p:cNvGrpSpPr>
              <a:grpSpLocks/>
            </p:cNvGrpSpPr>
            <p:nvPr/>
          </p:nvGrpSpPr>
          <p:grpSpPr bwMode="auto">
            <a:xfrm>
              <a:off x="2988" y="1824"/>
              <a:ext cx="2520" cy="1665"/>
              <a:chOff x="2988" y="1824"/>
              <a:chExt cx="2520" cy="1665"/>
            </a:xfrm>
          </p:grpSpPr>
          <p:grpSp>
            <p:nvGrpSpPr>
              <p:cNvPr id="8218" name="Group 9"/>
              <p:cNvGrpSpPr>
                <a:grpSpLocks/>
              </p:cNvGrpSpPr>
              <p:nvPr/>
            </p:nvGrpSpPr>
            <p:grpSpPr bwMode="auto">
              <a:xfrm>
                <a:off x="2988" y="1872"/>
                <a:ext cx="2520" cy="1617"/>
                <a:chOff x="2988" y="1872"/>
                <a:chExt cx="2520" cy="1617"/>
              </a:xfrm>
            </p:grpSpPr>
            <p:pic>
              <p:nvPicPr>
                <p:cNvPr id="8221" name="Picture 10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822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822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8225" name="Line 14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8219" name="Line 15"/>
              <p:cNvSpPr>
                <a:spLocks noChangeShapeType="1"/>
              </p:cNvSpPr>
              <p:nvPr/>
            </p:nvSpPr>
            <p:spPr bwMode="auto">
              <a:xfrm flipH="1">
                <a:off x="4512" y="1968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8220" name="Object 16"/>
              <p:cNvGraphicFramePr>
                <a:graphicFrameLocks noChangeAspect="1"/>
              </p:cNvGraphicFramePr>
              <p:nvPr/>
            </p:nvGraphicFramePr>
            <p:xfrm>
              <a:off x="4656" y="1824"/>
              <a:ext cx="411" cy="1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457002" imgH="203112" progId="Equation.DSMT4">
                      <p:embed/>
                    </p:oleObj>
                  </mc:Choice>
                  <mc:Fallback>
                    <p:oleObj name="Equation" r:id="rId6" imgW="457002" imgH="203112" progId="Equation.DSMT4">
                      <p:embed/>
                      <p:pic>
                        <p:nvPicPr>
                          <p:cNvPr id="822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56" y="1824"/>
                            <a:ext cx="411" cy="18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210" name="Freeform 17"/>
            <p:cNvSpPr>
              <a:spLocks/>
            </p:cNvSpPr>
            <p:nvPr/>
          </p:nvSpPr>
          <p:spPr bwMode="auto">
            <a:xfrm>
              <a:off x="3886" y="1916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8211" name="Text Box 18"/>
            <p:cNvSpPr txBox="1">
              <a:spLocks noChangeArrowheads="1"/>
            </p:cNvSpPr>
            <p:nvPr/>
          </p:nvSpPr>
          <p:spPr bwMode="auto">
            <a:xfrm>
              <a:off x="4080" y="2640"/>
              <a:ext cx="3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95%</a:t>
              </a:r>
            </a:p>
          </p:txBody>
        </p:sp>
        <p:sp>
          <p:nvSpPr>
            <p:cNvPr id="8212" name="Text Box 19"/>
            <p:cNvSpPr txBox="1">
              <a:spLocks noChangeArrowheads="1"/>
            </p:cNvSpPr>
            <p:nvPr/>
          </p:nvSpPr>
          <p:spPr bwMode="auto">
            <a:xfrm>
              <a:off x="4529" y="3173"/>
              <a:ext cx="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z</a:t>
              </a:r>
            </a:p>
          </p:txBody>
        </p:sp>
        <p:sp>
          <p:nvSpPr>
            <p:cNvPr id="8213" name="Text Box 20"/>
            <p:cNvSpPr txBox="1">
              <a:spLocks noChangeArrowheads="1"/>
            </p:cNvSpPr>
            <p:nvPr/>
          </p:nvSpPr>
          <p:spPr bwMode="auto">
            <a:xfrm>
              <a:off x="3756" y="3173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-z</a:t>
              </a:r>
            </a:p>
          </p:txBody>
        </p:sp>
        <p:sp>
          <p:nvSpPr>
            <p:cNvPr id="8214" name="Line 21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8215" name="Line 22"/>
            <p:cNvSpPr>
              <a:spLocks noChangeShapeType="1"/>
            </p:cNvSpPr>
            <p:nvPr/>
          </p:nvSpPr>
          <p:spPr bwMode="auto">
            <a:xfrm flipH="1" flipV="1">
              <a:off x="3552" y="282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8216" name="Text Box 23"/>
            <p:cNvSpPr txBox="1">
              <a:spLocks noChangeArrowheads="1"/>
            </p:cNvSpPr>
            <p:nvPr/>
          </p:nvSpPr>
          <p:spPr bwMode="auto">
            <a:xfrm>
              <a:off x="4896" y="2617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  <p:sp>
          <p:nvSpPr>
            <p:cNvPr id="8217" name="Text Box 24"/>
            <p:cNvSpPr txBox="1">
              <a:spLocks noChangeArrowheads="1"/>
            </p:cNvSpPr>
            <p:nvPr/>
          </p:nvSpPr>
          <p:spPr bwMode="auto">
            <a:xfrm>
              <a:off x="3324" y="2617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327900" y="4953000"/>
            <a:ext cx="290513" cy="706438"/>
            <a:chOff x="4616" y="3120"/>
            <a:chExt cx="183" cy="445"/>
          </a:xfrm>
        </p:grpSpPr>
        <p:sp>
          <p:nvSpPr>
            <p:cNvPr id="8207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8208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3300"/>
                  </a:solidFill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5D6D2-ACDC-42F9-93B5-C5EDAEAF3315}" type="slidenum">
              <a:rPr lang="pt-BR"/>
              <a:pPr>
                <a:defRPr/>
              </a:pPr>
              <a:t>20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5D6D2-ACDC-42F9-93B5-C5EDAEAF3315}" type="slidenum">
              <a:rPr lang="pt-BR"/>
              <a:pPr>
                <a:defRPr/>
              </a:pPr>
              <a:t>21</a:t>
            </a:fld>
            <a:endParaRPr lang="pt-BR"/>
          </a:p>
        </p:txBody>
      </p:sp>
      <p:pic>
        <p:nvPicPr>
          <p:cNvPr id="29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175" y="1989138"/>
            <a:ext cx="4879975" cy="455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AutoShape 13"/>
          <p:cNvSpPr>
            <a:spLocks noChangeArrowheads="1"/>
          </p:cNvSpPr>
          <p:nvPr/>
        </p:nvSpPr>
        <p:spPr bwMode="auto">
          <a:xfrm>
            <a:off x="3444875" y="482969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 rot="5400000">
            <a:off x="6901780" y="1506538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6993378" y="4855713"/>
            <a:ext cx="411163" cy="179388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grpSp>
        <p:nvGrpSpPr>
          <p:cNvPr id="35" name="Grupo 2"/>
          <p:cNvGrpSpPr>
            <a:grpSpLocks/>
          </p:cNvGrpSpPr>
          <p:nvPr/>
        </p:nvGrpSpPr>
        <p:grpSpPr bwMode="auto">
          <a:xfrm>
            <a:off x="684213" y="1600200"/>
            <a:ext cx="2698750" cy="1289050"/>
            <a:chOff x="684213" y="1600200"/>
            <a:chExt cx="2698751" cy="1289467"/>
          </a:xfrm>
        </p:grpSpPr>
        <p:pic>
          <p:nvPicPr>
            <p:cNvPr id="36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296" t="9618" r="18376" b="11877"/>
            <a:stretch>
              <a:fillRect/>
            </a:stretch>
          </p:blipFill>
          <p:spPr bwMode="auto">
            <a:xfrm>
              <a:off x="771526" y="1600200"/>
              <a:ext cx="2506663" cy="105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684213" y="2551113"/>
              <a:ext cx="3968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-</a:t>
              </a:r>
              <a:r>
                <a:rPr lang="pt-BR" altLang="pt-BR" sz="1600">
                  <a:latin typeface="Times New Roman" pitchFamily="18" charset="0"/>
                  <a:sym typeface="Symbol" pitchFamily="18" charset="2"/>
                </a:rPr>
                <a:t></a:t>
              </a:r>
              <a:endParaRPr lang="pt-BR" altLang="pt-BR" sz="1600">
                <a:latin typeface="Times New Roman" pitchFamily="18" charset="0"/>
              </a:endParaRPr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2940051" y="2551113"/>
              <a:ext cx="4429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+</a:t>
              </a:r>
              <a:r>
                <a:rPr lang="pt-BR" altLang="pt-BR" sz="1600">
                  <a:latin typeface="Times New Roman" pitchFamily="18" charset="0"/>
                  <a:sym typeface="Symbol" pitchFamily="18" charset="2"/>
                </a:rPr>
                <a:t></a:t>
              </a:r>
              <a:endParaRPr lang="pt-BR" altLang="pt-BR" sz="1600">
                <a:latin typeface="Times New Roman" pitchFamily="18" charset="0"/>
              </a:endParaRP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1900238" y="2551113"/>
              <a:ext cx="2857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2385369" y="2551113"/>
              <a:ext cx="26481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z</a:t>
              </a:r>
              <a:endParaRPr lang="pt-BR" altLang="pt-BR" sz="1600" i="1" baseline="-25000">
                <a:latin typeface="Times New Roman" pitchFamily="18" charset="0"/>
              </a:endParaRPr>
            </a:p>
          </p:txBody>
        </p:sp>
        <p:sp>
          <p:nvSpPr>
            <p:cNvPr id="41" name="Freeform 16" descr="Diagonal para cima clara"/>
            <p:cNvSpPr>
              <a:spLocks/>
            </p:cNvSpPr>
            <p:nvPr/>
          </p:nvSpPr>
          <p:spPr bwMode="auto">
            <a:xfrm>
              <a:off x="2517775" y="2304854"/>
              <a:ext cx="657225" cy="325224"/>
            </a:xfrm>
            <a:custGeom>
              <a:avLst/>
              <a:gdLst>
                <a:gd name="T0" fmla="*/ 2147483647 w 414"/>
                <a:gd name="T1" fmla="*/ 2147483647 h 368"/>
                <a:gd name="T2" fmla="*/ 0 w 414"/>
                <a:gd name="T3" fmla="*/ 0 h 368"/>
                <a:gd name="T4" fmla="*/ 2147483647 w 414"/>
                <a:gd name="T5" fmla="*/ 2147483647 h 368"/>
                <a:gd name="T6" fmla="*/ 2147483647 w 414"/>
                <a:gd name="T7" fmla="*/ 2147483647 h 368"/>
                <a:gd name="T8" fmla="*/ 2147483647 w 414"/>
                <a:gd name="T9" fmla="*/ 2147483647 h 368"/>
                <a:gd name="T10" fmla="*/ 2147483647 w 414"/>
                <a:gd name="T11" fmla="*/ 2147483647 h 368"/>
                <a:gd name="T12" fmla="*/ 2147483647 w 414"/>
                <a:gd name="T13" fmla="*/ 2147483647 h 368"/>
                <a:gd name="T14" fmla="*/ 2147483647 w 414"/>
                <a:gd name="T15" fmla="*/ 2147483647 h 368"/>
                <a:gd name="T16" fmla="*/ 2147483647 w 414"/>
                <a:gd name="T17" fmla="*/ 2147483647 h 368"/>
                <a:gd name="T18" fmla="*/ 2147483647 w 414"/>
                <a:gd name="T19" fmla="*/ 2147483647 h 368"/>
                <a:gd name="T20" fmla="*/ 2147483647 w 414"/>
                <a:gd name="T21" fmla="*/ 2147483647 h 368"/>
                <a:gd name="T22" fmla="*/ 2147483647 w 414"/>
                <a:gd name="T23" fmla="*/ 2147483647 h 368"/>
                <a:gd name="T24" fmla="*/ 2147483647 w 414"/>
                <a:gd name="T25" fmla="*/ 2147483647 h 368"/>
                <a:gd name="T26" fmla="*/ 2147483647 w 414"/>
                <a:gd name="T27" fmla="*/ 2147483647 h 368"/>
                <a:gd name="T28" fmla="*/ 2147483647 w 414"/>
                <a:gd name="T29" fmla="*/ 2147483647 h 368"/>
                <a:gd name="T30" fmla="*/ 2147483647 w 414"/>
                <a:gd name="T31" fmla="*/ 2147483647 h 3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14"/>
                <a:gd name="T49" fmla="*/ 0 h 368"/>
                <a:gd name="T50" fmla="*/ 414 w 414"/>
                <a:gd name="T51" fmla="*/ 368 h 3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14" h="368">
                  <a:moveTo>
                    <a:pt x="1" y="366"/>
                  </a:moveTo>
                  <a:lnTo>
                    <a:pt x="0" y="0"/>
                  </a:lnTo>
                  <a:lnTo>
                    <a:pt x="24" y="45"/>
                  </a:lnTo>
                  <a:lnTo>
                    <a:pt x="48" y="86"/>
                  </a:lnTo>
                  <a:lnTo>
                    <a:pt x="68" y="129"/>
                  </a:lnTo>
                  <a:lnTo>
                    <a:pt x="92" y="163"/>
                  </a:lnTo>
                  <a:lnTo>
                    <a:pt x="128" y="217"/>
                  </a:lnTo>
                  <a:lnTo>
                    <a:pt x="164" y="265"/>
                  </a:lnTo>
                  <a:lnTo>
                    <a:pt x="205" y="301"/>
                  </a:lnTo>
                  <a:lnTo>
                    <a:pt x="234" y="320"/>
                  </a:lnTo>
                  <a:lnTo>
                    <a:pt x="270" y="335"/>
                  </a:lnTo>
                  <a:lnTo>
                    <a:pt x="301" y="351"/>
                  </a:lnTo>
                  <a:lnTo>
                    <a:pt x="354" y="361"/>
                  </a:lnTo>
                  <a:lnTo>
                    <a:pt x="414" y="368"/>
                  </a:lnTo>
                  <a:lnTo>
                    <a:pt x="92" y="366"/>
                  </a:lnTo>
                  <a:lnTo>
                    <a:pt x="1" y="366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4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684105"/>
              </p:ext>
            </p:extLst>
          </p:nvPr>
        </p:nvGraphicFramePr>
        <p:xfrm>
          <a:off x="1868340" y="3474114"/>
          <a:ext cx="156368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91880" imgH="203040" progId="Equation.DSMT4">
                  <p:embed/>
                </p:oleObj>
              </mc:Choice>
              <mc:Fallback>
                <p:oleObj name="Equation" r:id="rId4" imgW="1091880" imgH="203040" progId="Equation.DSMT4">
                  <p:embed/>
                  <p:pic>
                    <p:nvPicPr>
                      <p:cNvPr id="4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340" y="3474114"/>
                        <a:ext cx="1563688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Line 9"/>
          <p:cNvSpPr>
            <a:spLocks noChangeShapeType="1"/>
          </p:cNvSpPr>
          <p:nvPr/>
        </p:nvSpPr>
        <p:spPr bwMode="auto">
          <a:xfrm flipH="1">
            <a:off x="2651650" y="2551113"/>
            <a:ext cx="0" cy="8778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graphicFrame>
        <p:nvGraphicFramePr>
          <p:cNvPr id="4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599069"/>
              </p:ext>
            </p:extLst>
          </p:nvPr>
        </p:nvGraphicFramePr>
        <p:xfrm>
          <a:off x="1741340" y="3474114"/>
          <a:ext cx="181768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69720" imgH="203040" progId="Equation.DSMT4">
                  <p:embed/>
                </p:oleObj>
              </mc:Choice>
              <mc:Fallback>
                <p:oleObj name="Equation" r:id="rId6" imgW="1269720" imgH="203040" progId="Equation.DSMT4">
                  <p:embed/>
                  <p:pic>
                    <p:nvPicPr>
                      <p:cNvPr id="4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340" y="3474114"/>
                        <a:ext cx="1817688" cy="292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200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26" name="Text Box 4"/>
              <p:cNvSpPr txBox="1">
                <a:spLocks noChangeArrowheads="1"/>
              </p:cNvSpPr>
              <p:nvPr/>
            </p:nvSpPr>
            <p:spPr bwMode="auto">
              <a:xfrm>
                <a:off x="250825" y="1512888"/>
                <a:ext cx="8664575" cy="825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85763" indent="-385763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Exemplo: uma </a:t>
                </a:r>
                <a:r>
                  <a:rPr lang="pt-BR" altLang="pt-BR" sz="1600" dirty="0" err="1">
                    <a:latin typeface="Tahoma" panose="020B0604030504040204" pitchFamily="34" charset="0"/>
                  </a:rPr>
                  <a:t>v.a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. qualquer tem uma distribuição desconhecida com média </a:t>
                </a:r>
                <a:r>
                  <a:rPr lang="pt-BR" altLang="pt-BR" sz="1600" i="1" dirty="0">
                    <a:latin typeface="Symbol" pitchFamily="18" charset="2"/>
                  </a:rPr>
                  <a:t>m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também desconhecida e variância </a:t>
                </a:r>
                <a:r>
                  <a:rPr lang="pt-BR" altLang="pt-BR" sz="1600" i="1" dirty="0">
                    <a:latin typeface="Symbol" pitchFamily="18" charset="2"/>
                  </a:rPr>
                  <a:t>s</a:t>
                </a:r>
                <a:r>
                  <a:rPr lang="pt-BR" altLang="pt-BR" sz="1600" baseline="30000" dirty="0">
                    <a:latin typeface="Times New Roman" charset="0"/>
                  </a:rPr>
                  <a:t>2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= </a:t>
                </a:r>
                <a:r>
                  <a:rPr lang="pt-BR" altLang="pt-BR" sz="1600" dirty="0">
                    <a:latin typeface="Times New Roman" charset="0"/>
                  </a:rPr>
                  <a:t>16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. Retira-se uma amostra de </a:t>
                </a:r>
                <a:r>
                  <a:rPr lang="pt-BR" altLang="pt-BR" sz="1600" dirty="0">
                    <a:latin typeface="Times New Roman" charset="0"/>
                  </a:rPr>
                  <a:t>36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valores e calcula-se a média amostral. Construa um IC de </a:t>
                </a:r>
                <a:r>
                  <a:rPr lang="pt-BR" altLang="pt-BR" sz="1600" dirty="0">
                    <a:latin typeface="Times New Roman" charset="0"/>
                  </a:rPr>
                  <a:t>95%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para </a:t>
                </a:r>
                <a:r>
                  <a:rPr lang="pt-BR" altLang="pt-BR" sz="1600" i="1" dirty="0">
                    <a:latin typeface="Symbol" pitchFamily="18" charset="2"/>
                  </a:rPr>
                  <a:t>m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supondo que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</a:t>
                </a:r>
                <a:r>
                  <a:rPr lang="pt-BR" altLang="pt-B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12,7</a:t>
                </a: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226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512888"/>
                <a:ext cx="8664575" cy="825500"/>
              </a:xfrm>
              <a:prstGeom prst="rect">
                <a:avLst/>
              </a:prstGeom>
              <a:blipFill>
                <a:blip r:embed="rId2"/>
                <a:stretch>
                  <a:fillRect l="-352" t="-2206" b="-88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5718" name="Object 6"/>
          <p:cNvGraphicFramePr>
            <a:graphicFrameLocks noChangeAspect="1"/>
          </p:cNvGraphicFramePr>
          <p:nvPr/>
        </p:nvGraphicFramePr>
        <p:xfrm>
          <a:off x="828675" y="2438400"/>
          <a:ext cx="32131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47900" imgH="419100" progId="Equation.DSMT4">
                  <p:embed/>
                </p:oleObj>
              </mc:Choice>
              <mc:Fallback>
                <p:oleObj name="Equation" r:id="rId3" imgW="2247900" imgH="419100" progId="Equation.DSMT4">
                  <p:embed/>
                  <p:pic>
                    <p:nvPicPr>
                      <p:cNvPr id="1157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438400"/>
                        <a:ext cx="32131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876800" y="2438400"/>
            <a:ext cx="4000500" cy="2643188"/>
            <a:chOff x="2988" y="1824"/>
            <a:chExt cx="2520" cy="1665"/>
          </a:xfrm>
        </p:grpSpPr>
        <p:grpSp>
          <p:nvGrpSpPr>
            <p:cNvPr id="8209" name="Group 8"/>
            <p:cNvGrpSpPr>
              <a:grpSpLocks/>
            </p:cNvGrpSpPr>
            <p:nvPr/>
          </p:nvGrpSpPr>
          <p:grpSpPr bwMode="auto">
            <a:xfrm>
              <a:off x="2988" y="1824"/>
              <a:ext cx="2520" cy="1665"/>
              <a:chOff x="2988" y="1824"/>
              <a:chExt cx="2520" cy="1665"/>
            </a:xfrm>
          </p:grpSpPr>
          <p:grpSp>
            <p:nvGrpSpPr>
              <p:cNvPr id="8218" name="Group 9"/>
              <p:cNvGrpSpPr>
                <a:grpSpLocks/>
              </p:cNvGrpSpPr>
              <p:nvPr/>
            </p:nvGrpSpPr>
            <p:grpSpPr bwMode="auto">
              <a:xfrm>
                <a:off x="2988" y="1872"/>
                <a:ext cx="2520" cy="1617"/>
                <a:chOff x="2988" y="1872"/>
                <a:chExt cx="2520" cy="1617"/>
              </a:xfrm>
            </p:grpSpPr>
            <p:pic>
              <p:nvPicPr>
                <p:cNvPr id="8221" name="Picture 10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822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822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8225" name="Line 14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8219" name="Line 15"/>
              <p:cNvSpPr>
                <a:spLocks noChangeShapeType="1"/>
              </p:cNvSpPr>
              <p:nvPr/>
            </p:nvSpPr>
            <p:spPr bwMode="auto">
              <a:xfrm flipH="1">
                <a:off x="4512" y="1968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8220" name="Object 16"/>
              <p:cNvGraphicFramePr>
                <a:graphicFrameLocks noChangeAspect="1"/>
              </p:cNvGraphicFramePr>
              <p:nvPr/>
            </p:nvGraphicFramePr>
            <p:xfrm>
              <a:off x="4656" y="1824"/>
              <a:ext cx="411" cy="1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457002" imgH="203112" progId="Equation.DSMT4">
                      <p:embed/>
                    </p:oleObj>
                  </mc:Choice>
                  <mc:Fallback>
                    <p:oleObj name="Equation" r:id="rId6" imgW="457002" imgH="203112" progId="Equation.DSMT4">
                      <p:embed/>
                      <p:pic>
                        <p:nvPicPr>
                          <p:cNvPr id="822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56" y="1824"/>
                            <a:ext cx="411" cy="18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210" name="Freeform 17"/>
            <p:cNvSpPr>
              <a:spLocks/>
            </p:cNvSpPr>
            <p:nvPr/>
          </p:nvSpPr>
          <p:spPr bwMode="auto">
            <a:xfrm>
              <a:off x="3886" y="1916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8211" name="Text Box 18"/>
            <p:cNvSpPr txBox="1">
              <a:spLocks noChangeArrowheads="1"/>
            </p:cNvSpPr>
            <p:nvPr/>
          </p:nvSpPr>
          <p:spPr bwMode="auto">
            <a:xfrm>
              <a:off x="4080" y="2640"/>
              <a:ext cx="3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95%</a:t>
              </a:r>
            </a:p>
          </p:txBody>
        </p:sp>
        <p:sp>
          <p:nvSpPr>
            <p:cNvPr id="8212" name="Text Box 19"/>
            <p:cNvSpPr txBox="1">
              <a:spLocks noChangeArrowheads="1"/>
            </p:cNvSpPr>
            <p:nvPr/>
          </p:nvSpPr>
          <p:spPr bwMode="auto">
            <a:xfrm>
              <a:off x="4529" y="3173"/>
              <a:ext cx="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z</a:t>
              </a:r>
            </a:p>
          </p:txBody>
        </p:sp>
        <p:sp>
          <p:nvSpPr>
            <p:cNvPr id="8213" name="Text Box 20"/>
            <p:cNvSpPr txBox="1">
              <a:spLocks noChangeArrowheads="1"/>
            </p:cNvSpPr>
            <p:nvPr/>
          </p:nvSpPr>
          <p:spPr bwMode="auto">
            <a:xfrm>
              <a:off x="3756" y="3173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-z</a:t>
              </a:r>
            </a:p>
          </p:txBody>
        </p:sp>
        <p:sp>
          <p:nvSpPr>
            <p:cNvPr id="8214" name="Line 21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8215" name="Line 22"/>
            <p:cNvSpPr>
              <a:spLocks noChangeShapeType="1"/>
            </p:cNvSpPr>
            <p:nvPr/>
          </p:nvSpPr>
          <p:spPr bwMode="auto">
            <a:xfrm flipH="1" flipV="1">
              <a:off x="3552" y="282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8216" name="Text Box 23"/>
            <p:cNvSpPr txBox="1">
              <a:spLocks noChangeArrowheads="1"/>
            </p:cNvSpPr>
            <p:nvPr/>
          </p:nvSpPr>
          <p:spPr bwMode="auto">
            <a:xfrm>
              <a:off x="4896" y="2617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  <p:sp>
          <p:nvSpPr>
            <p:cNvPr id="8217" name="Text Box 24"/>
            <p:cNvSpPr txBox="1">
              <a:spLocks noChangeArrowheads="1"/>
            </p:cNvSpPr>
            <p:nvPr/>
          </p:nvSpPr>
          <p:spPr bwMode="auto">
            <a:xfrm>
              <a:off x="3324" y="2617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327900" y="4953000"/>
            <a:ext cx="290513" cy="706438"/>
            <a:chOff x="4616" y="3120"/>
            <a:chExt cx="183" cy="445"/>
          </a:xfrm>
        </p:grpSpPr>
        <p:sp>
          <p:nvSpPr>
            <p:cNvPr id="8207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8208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3300"/>
                  </a:solidFill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115740" name="Text Box 28"/>
          <p:cNvSpPr txBox="1">
            <a:spLocks noChangeArrowheads="1"/>
          </p:cNvSpPr>
          <p:nvPr/>
        </p:nvSpPr>
        <p:spPr bwMode="auto">
          <a:xfrm>
            <a:off x="7207250" y="5394325"/>
            <a:ext cx="53975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imes New Roman" charset="0"/>
              </a:rPr>
              <a:t>1,96</a:t>
            </a:r>
          </a:p>
        </p:txBody>
      </p:sp>
      <p:graphicFrame>
        <p:nvGraphicFramePr>
          <p:cNvPr id="11574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574435"/>
              </p:ext>
            </p:extLst>
          </p:nvPr>
        </p:nvGraphicFramePr>
        <p:xfrm>
          <a:off x="828675" y="3144838"/>
          <a:ext cx="430212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09600" imgH="419040" progId="Equation.DSMT4">
                  <p:embed/>
                </p:oleObj>
              </mc:Choice>
              <mc:Fallback>
                <p:oleObj name="Equation" r:id="rId8" imgW="3009600" imgH="419040" progId="Equation.DSMT4">
                  <p:embed/>
                  <p:pic>
                    <p:nvPicPr>
                      <p:cNvPr id="11574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3144838"/>
                        <a:ext cx="430212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4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12551"/>
              </p:ext>
            </p:extLst>
          </p:nvPr>
        </p:nvGraphicFramePr>
        <p:xfrm>
          <a:off x="828675" y="3883025"/>
          <a:ext cx="36306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39800" imgH="203040" progId="Equation.DSMT4">
                  <p:embed/>
                </p:oleObj>
              </mc:Choice>
              <mc:Fallback>
                <p:oleObj name="Equation" r:id="rId10" imgW="2539800" imgH="203040" progId="Equation.DSMT4">
                  <p:embed/>
                  <p:pic>
                    <p:nvPicPr>
                      <p:cNvPr id="11574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3883025"/>
                        <a:ext cx="363061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4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583919"/>
              </p:ext>
            </p:extLst>
          </p:nvPr>
        </p:nvGraphicFramePr>
        <p:xfrm>
          <a:off x="820738" y="4437063"/>
          <a:ext cx="272256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904760" imgH="203040" progId="Equation.DSMT4">
                  <p:embed/>
                </p:oleObj>
              </mc:Choice>
              <mc:Fallback>
                <p:oleObj name="Equation" r:id="rId12" imgW="1904760" imgH="203040" progId="Equation.DSMT4">
                  <p:embed/>
                  <p:pic>
                    <p:nvPicPr>
                      <p:cNvPr id="11574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437063"/>
                        <a:ext cx="2722562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44" name="Rectangle 32"/>
          <p:cNvSpPr>
            <a:spLocks noChangeArrowheads="1"/>
          </p:cNvSpPr>
          <p:nvPr/>
        </p:nvSpPr>
        <p:spPr bwMode="auto">
          <a:xfrm>
            <a:off x="628650" y="4298950"/>
            <a:ext cx="3105150" cy="5334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15745" name="Text Box 33"/>
          <p:cNvSpPr txBox="1">
            <a:spLocks noChangeArrowheads="1"/>
          </p:cNvSpPr>
          <p:nvPr/>
        </p:nvSpPr>
        <p:spPr bwMode="auto">
          <a:xfrm>
            <a:off x="593725" y="5013176"/>
            <a:ext cx="36785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Mas o que significa realmente este IC?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5D6D2-ACDC-42F9-93B5-C5EDAEAF3315}" type="slidenum">
              <a:rPr lang="pt-BR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69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44" grpId="0" animBg="1"/>
      <p:bldP spid="11574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780617"/>
              </p:ext>
            </p:extLst>
          </p:nvPr>
        </p:nvGraphicFramePr>
        <p:xfrm>
          <a:off x="1052648" y="2234630"/>
          <a:ext cx="32131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47900" imgH="419100" progId="Equation.DSMT4">
                  <p:embed/>
                </p:oleObj>
              </mc:Choice>
              <mc:Fallback>
                <p:oleObj name="Equation" r:id="rId2" imgW="2247900" imgH="419100" progId="Equation.DSMT4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648" y="2234630"/>
                        <a:ext cx="32131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7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Como Interpretar o IC para </a:t>
            </a:r>
            <a:r>
              <a:rPr lang="pt-BR" i="1" dirty="0">
                <a:sym typeface="Symbol" pitchFamily="18" charset="2"/>
              </a:rPr>
              <a:t></a:t>
            </a:r>
            <a:r>
              <a:rPr lang="pt-BR" dirty="0">
                <a:sym typeface="Symbol" pitchFamily="18" charset="2"/>
              </a:rPr>
              <a:t>?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32" name="Text Box 43"/>
              <p:cNvSpPr txBox="1">
                <a:spLocks noChangeArrowheads="1"/>
              </p:cNvSpPr>
              <p:nvPr/>
            </p:nvSpPr>
            <p:spPr bwMode="auto">
              <a:xfrm>
                <a:off x="619125" y="1671638"/>
                <a:ext cx="8001000" cy="581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85763" indent="-385763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Sorteia-se 50 valores aleatoriamente e calcula-se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. Em seguida determina-se o IC para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 pitchFamily="18" charset="2"/>
                  </a:rPr>
                  <a:t>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com 95% de confiança, ou seja</a:t>
                </a:r>
              </a:p>
            </p:txBody>
          </p:sp>
        </mc:Choice>
        <mc:Fallback xmlns="">
          <p:sp>
            <p:nvSpPr>
              <p:cNvPr id="9232" name="Text 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125" y="1671638"/>
                <a:ext cx="8001000" cy="581025"/>
              </a:xfrm>
              <a:prstGeom prst="rect">
                <a:avLst/>
              </a:prstGeom>
              <a:blipFill>
                <a:blip r:embed="rId4"/>
                <a:stretch>
                  <a:fillRect l="-457" t="-3125" b="-125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5214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632564"/>
              </p:ext>
            </p:extLst>
          </p:nvPr>
        </p:nvGraphicFramePr>
        <p:xfrm>
          <a:off x="1054100" y="2224088"/>
          <a:ext cx="39004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30240" imgH="419040" progId="Equation.DSMT4">
                  <p:embed/>
                </p:oleObj>
              </mc:Choice>
              <mc:Fallback>
                <p:oleObj name="Equation" r:id="rId5" imgW="2730240" imgH="419040" progId="Equation.DSMT4">
                  <p:embed/>
                  <p:pic>
                    <p:nvPicPr>
                      <p:cNvPr id="135214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2224088"/>
                        <a:ext cx="3900488" cy="595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216" name="Text Box 48"/>
          <p:cNvSpPr txBox="1">
            <a:spLocks noChangeArrowheads="1"/>
          </p:cNvSpPr>
          <p:nvPr/>
        </p:nvSpPr>
        <p:spPr bwMode="auto">
          <a:xfrm>
            <a:off x="619125" y="6160343"/>
            <a:ext cx="7664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Interpretação: 95% dos possíveis IC obtidos a partir de uma amostra de tamanho 50, conterão de fato a verdadeira média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</a:p>
        </p:txBody>
      </p:sp>
      <p:graphicFrame>
        <p:nvGraphicFramePr>
          <p:cNvPr id="135210" name="Object 42"/>
          <p:cNvGraphicFramePr>
            <a:graphicFrameLocks noChangeAspect="1"/>
          </p:cNvGraphicFramePr>
          <p:nvPr/>
        </p:nvGraphicFramePr>
        <p:xfrm>
          <a:off x="6804025" y="1431925"/>
          <a:ext cx="15779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04900" imgH="203200" progId="Equation.DSMT4">
                  <p:embed/>
                </p:oleObj>
              </mc:Choice>
              <mc:Fallback>
                <p:oleObj name="Equation" r:id="rId7" imgW="1104900" imgH="203200" progId="Equation.DSMT4">
                  <p:embed/>
                  <p:pic>
                    <p:nvPicPr>
                      <p:cNvPr id="13521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431925"/>
                        <a:ext cx="157797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49"/>
          <p:cNvSpPr txBox="1">
            <a:spLocks noChangeArrowheads="1"/>
          </p:cNvSpPr>
          <p:nvPr/>
        </p:nvSpPr>
        <p:spPr bwMode="auto">
          <a:xfrm>
            <a:off x="619125" y="1390650"/>
            <a:ext cx="61590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Suponha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  <a:r>
              <a:rPr lang="pt-BR" altLang="pt-BR" sz="1600" i="1" dirty="0">
                <a:latin typeface="Times New Roman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normalmente distribuída com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imes New Roman" charset="0"/>
              </a:rPr>
              <a:t> = 10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imes New Roman" charset="0"/>
                <a:sym typeface="Symbol" pitchFamily="18" charset="2"/>
              </a:rPr>
              <a:t> = 4</a:t>
            </a: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1200150" y="3717032"/>
            <a:ext cx="6680200" cy="2116336"/>
            <a:chOff x="756" y="2412"/>
            <a:chExt cx="4208" cy="1696"/>
          </a:xfrm>
        </p:grpSpPr>
        <p:pic>
          <p:nvPicPr>
            <p:cNvPr id="9230" name="Picture 41" descr="IC_exemplo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2412"/>
              <a:ext cx="4052" cy="1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1" name="Text Box 54"/>
            <p:cNvSpPr txBox="1">
              <a:spLocks noChangeArrowheads="1"/>
            </p:cNvSpPr>
            <p:nvPr/>
          </p:nvSpPr>
          <p:spPr bwMode="auto">
            <a:xfrm>
              <a:off x="756" y="3155"/>
              <a:ext cx="19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</a:t>
              </a:r>
              <a:endParaRPr lang="pt-BR" altLang="pt-BR" sz="1600" i="1" dirty="0">
                <a:latin typeface="Tahoma" panose="020B0604030504040204" pitchFamily="34" charset="0"/>
              </a:endParaRPr>
            </a:p>
          </p:txBody>
        </p:sp>
      </p:grpSp>
      <p:sp>
        <p:nvSpPr>
          <p:cNvPr id="135215" name="AutoShape 47"/>
          <p:cNvSpPr>
            <a:spLocks noChangeArrowheads="1"/>
          </p:cNvSpPr>
          <p:nvPr/>
        </p:nvSpPr>
        <p:spPr bwMode="auto">
          <a:xfrm>
            <a:off x="5596577" y="5589288"/>
            <a:ext cx="228600" cy="432000"/>
          </a:xfrm>
          <a:prstGeom prst="upArrow">
            <a:avLst>
              <a:gd name="adj1" fmla="val 50000"/>
              <a:gd name="adj2" fmla="val 58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graphicFrame>
        <p:nvGraphicFramePr>
          <p:cNvPr id="135224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567891"/>
              </p:ext>
            </p:extLst>
          </p:nvPr>
        </p:nvGraphicFramePr>
        <p:xfrm>
          <a:off x="1044575" y="2859088"/>
          <a:ext cx="35385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476440" imgH="228600" progId="Equation.DSMT4">
                  <p:embed/>
                </p:oleObj>
              </mc:Choice>
              <mc:Fallback>
                <p:oleObj name="Equation" r:id="rId10" imgW="2476440" imgH="228600" progId="Equation.DSMT4">
                  <p:embed/>
                  <p:pic>
                    <p:nvPicPr>
                      <p:cNvPr id="135224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2859088"/>
                        <a:ext cx="353853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8"/>
          <p:cNvSpPr txBox="1">
            <a:spLocks noChangeArrowheads="1"/>
          </p:cNvSpPr>
          <p:nvPr/>
        </p:nvSpPr>
        <p:spPr bwMode="auto">
          <a:xfrm>
            <a:off x="4664075" y="2836863"/>
            <a:ext cx="3429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(O IC varia para cada amostra!!!)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7308304" y="6519863"/>
            <a:ext cx="13509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(ver IC.xls)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31BCB-C618-45C9-A080-F045CF843DC4}" type="slidenum">
              <a:rPr lang="pt-BR"/>
              <a:pPr>
                <a:defRPr/>
              </a:pPr>
              <a:t>23</a:t>
            </a:fld>
            <a:endParaRPr lang="pt-BR"/>
          </a:p>
        </p:txBody>
      </p:sp>
      <p:sp>
        <p:nvSpPr>
          <p:cNvPr id="19" name="Text Box 48"/>
          <p:cNvSpPr txBox="1">
            <a:spLocks noChangeArrowheads="1"/>
          </p:cNvSpPr>
          <p:nvPr/>
        </p:nvSpPr>
        <p:spPr bwMode="auto">
          <a:xfrm>
            <a:off x="619125" y="3356992"/>
            <a:ext cx="76644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Através de simulações, foram gerados inúmeros IC, um para cada amostra...</a:t>
            </a:r>
            <a:endParaRPr lang="pt-BR" altLang="pt-BR" sz="1600" i="1" dirty="0">
              <a:latin typeface="Tahoma" panose="020B0604030504040204" pitchFamily="34" charset="0"/>
              <a:sym typeface="Symbol" pitchFamily="18" charset="2"/>
            </a:endParaRPr>
          </a:p>
        </p:txBody>
      </p:sp>
      <p:sp>
        <p:nvSpPr>
          <p:cNvPr id="20" name="Text Box 48"/>
          <p:cNvSpPr txBox="1">
            <a:spLocks noChangeArrowheads="1"/>
          </p:cNvSpPr>
          <p:nvPr/>
        </p:nvSpPr>
        <p:spPr bwMode="auto">
          <a:xfrm>
            <a:off x="5729641" y="5808558"/>
            <a:ext cx="1714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não contém </a:t>
            </a:r>
            <a:r>
              <a:rPr lang="pt-BR" altLang="pt-BR" sz="1400" i="1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 </a:t>
            </a:r>
            <a:r>
              <a:rPr lang="pt-BR" altLang="pt-BR" sz="14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/>
      <p:bldP spid="135216" grpId="0" autoUpdateAnimBg="0"/>
      <p:bldP spid="135215" grpId="0" animBg="1"/>
      <p:bldP spid="15" grpId="0" autoUpdateAnimBg="0"/>
      <p:bldP spid="16" grpId="0"/>
      <p:bldP spid="19" grpId="0" autoUpdateAnimBg="0"/>
      <p:bldP spid="2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</a:t>
            </a:r>
            <a:endParaRPr lang="pt-BR" i="1"/>
          </a:p>
        </p:txBody>
      </p:sp>
      <p:sp>
        <p:nvSpPr>
          <p:cNvPr id="115745" name="Text Box 33"/>
          <p:cNvSpPr txBox="1">
            <a:spLocks noChangeArrowheads="1"/>
          </p:cNvSpPr>
          <p:nvPr/>
        </p:nvSpPr>
        <p:spPr bwMode="auto">
          <a:xfrm>
            <a:off x="346844" y="2746026"/>
            <a:ext cx="44823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Como poderíamos obter intervalos de confiança mais estreitos, ou seja, com limites mais próximos da média verdadeira </a:t>
            </a:r>
            <a:r>
              <a:rPr lang="pt-BR" altLang="pt-BR" sz="1600" i="1" dirty="0">
                <a:latin typeface="Tahoma" panose="020B0604030504040204" pitchFamily="34" charset="0"/>
                <a:sym typeface="Symbol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746" name="Text Box 34"/>
              <p:cNvSpPr txBox="1">
                <a:spLocks noChangeArrowheads="1"/>
              </p:cNvSpPr>
              <p:nvPr/>
            </p:nvSpPr>
            <p:spPr bwMode="auto">
              <a:xfrm>
                <a:off x="606555" y="3937384"/>
                <a:ext cx="4222605" cy="2062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Char char="-"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 diminuindo-se o nível de confiança</a:t>
                </a:r>
              </a:p>
              <a:p>
                <a:pPr marL="531813" indent="-176213" eaLnBrk="1" hangingPunct="1">
                  <a:spcBef>
                    <a:spcPct val="0"/>
                  </a:spcBef>
                  <a:buNone/>
                  <a:tabLst>
                    <a:tab pos="531813" algn="l"/>
                  </a:tabLst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quanto menor </a:t>
                </a:r>
                <a14:m>
                  <m:oMath xmlns:m="http://schemas.openxmlformats.org/officeDocument/2006/math">
                    <m:r>
                      <a:rPr lang="pt-BR" altLang="pt-BR" sz="1600" i="1" dirty="0" smtClean="0">
                        <a:latin typeface="Cambria Math"/>
                      </a:rPr>
                      <m:t>1−</m:t>
                    </m:r>
                    <m:r>
                      <a:rPr lang="pt-BR" altLang="pt-BR" sz="1600" i="1" dirty="0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, menor será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</a:t>
                </a:r>
              </a:p>
              <a:p>
                <a:pPr marL="531813" indent="-176213" eaLnBrk="1" hangingPunct="1">
                  <a:spcBef>
                    <a:spcPct val="0"/>
                  </a:spcBef>
                  <a:buNone/>
                  <a:tabLst>
                    <a:tab pos="531813" algn="l"/>
                  </a:tabLst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mas maior será a probabilidade do IC não conter a verdadeira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 </a:t>
                </a:r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!</a:t>
                </a:r>
              </a:p>
              <a:p>
                <a:pPr marL="531813" indent="-176213" eaLnBrk="1" hangingPunct="1">
                  <a:spcBef>
                    <a:spcPct val="0"/>
                  </a:spcBef>
                  <a:buNone/>
                  <a:tabLst>
                    <a:tab pos="531813" algn="l"/>
                  </a:tabLst>
                </a:pPr>
                <a:endParaRPr lang="pt-BR" altLang="pt-BR" sz="1600" dirty="0">
                  <a:latin typeface="Tahoma" panose="020B060403050404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Char char="-"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 aumentando-se o tamanho da amostra</a:t>
                </a:r>
              </a:p>
              <a:p>
                <a:pPr marL="531813" indent="-176213" eaLnBrk="1" hangingPunct="1">
                  <a:spcBef>
                    <a:spcPct val="0"/>
                  </a:spcBef>
                  <a:buNone/>
                  <a:tabLst>
                    <a:tab pos="531813" algn="l"/>
                  </a:tabLst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quanto maior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menor será a variância de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i="1">
                            <a:latin typeface="Cambria Math" panose="02040503050406030204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endParaRPr lang="pt-BR" altLang="pt-BR" sz="1600" dirty="0">
                  <a:latin typeface="Tahoma" panose="020B0604030504040204" pitchFamily="34" charset="0"/>
                  <a:sym typeface="Symbol"/>
                </a:endParaRPr>
              </a:p>
            </p:txBody>
          </p:sp>
        </mc:Choice>
        <mc:Fallback xmlns="">
          <p:sp>
            <p:nvSpPr>
              <p:cNvPr id="115746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6555" y="3937384"/>
                <a:ext cx="4222605" cy="2062103"/>
              </a:xfrm>
              <a:prstGeom prst="rect">
                <a:avLst/>
              </a:prstGeom>
              <a:blipFill>
                <a:blip r:embed="rId2"/>
                <a:stretch>
                  <a:fillRect l="-867" t="-888" b="-295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5D6D2-ACDC-42F9-93B5-C5EDAEAF3315}" type="slidenum">
              <a:rPr lang="pt-BR"/>
              <a:pPr>
                <a:defRPr/>
              </a:pPr>
              <a:t>24</a:t>
            </a:fld>
            <a:endParaRPr lang="pt-BR"/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4467075" y="5139368"/>
            <a:ext cx="16962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/>
              </a:rPr>
              <a:t>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 melhor opção</a:t>
            </a: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346844" y="6186790"/>
            <a:ext cx="44823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É possível obter </a:t>
            </a:r>
            <a:r>
              <a:rPr lang="pt-BR" altLang="pt-BR" sz="1600" dirty="0" err="1">
                <a:latin typeface="Tahoma" panose="020B0604030504040204" pitchFamily="34" charset="0"/>
              </a:rPr>
              <a:t>ICs</a:t>
            </a:r>
            <a:r>
              <a:rPr lang="pt-BR" altLang="pt-BR" sz="1600" dirty="0">
                <a:latin typeface="Tahoma" panose="020B0604030504040204" pitchFamily="34" charset="0"/>
              </a:rPr>
              <a:t> com 100% de confiança?</a:t>
            </a: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4860032" y="6186790"/>
            <a:ext cx="5613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/>
              </a:rPr>
              <a:t>Não</a:t>
            </a:r>
            <a:endParaRPr lang="pt-BR" altLang="pt-BR" sz="16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3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154022"/>
              </p:ext>
            </p:extLst>
          </p:nvPr>
        </p:nvGraphicFramePr>
        <p:xfrm>
          <a:off x="5565420" y="6212334"/>
          <a:ext cx="17764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44520" imgH="203040" progId="Equation.DSMT4">
                  <p:embed/>
                </p:oleObj>
              </mc:Choice>
              <mc:Fallback>
                <p:oleObj name="Equation" r:id="rId3" imgW="1244520" imgH="203040" progId="Equation.DSMT4">
                  <p:embed/>
                  <p:pic>
                    <p:nvPicPr>
                      <p:cNvPr id="3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420" y="6212334"/>
                        <a:ext cx="17764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Group 2"/>
          <p:cNvGrpSpPr>
            <a:grpSpLocks/>
          </p:cNvGrpSpPr>
          <p:nvPr/>
        </p:nvGrpSpPr>
        <p:grpSpPr bwMode="auto">
          <a:xfrm>
            <a:off x="4716016" y="1349026"/>
            <a:ext cx="4000500" cy="2643188"/>
            <a:chOff x="2988" y="1824"/>
            <a:chExt cx="2520" cy="1665"/>
          </a:xfrm>
        </p:grpSpPr>
        <p:grpSp>
          <p:nvGrpSpPr>
            <p:cNvPr id="41" name="Group 3"/>
            <p:cNvGrpSpPr>
              <a:grpSpLocks/>
            </p:cNvGrpSpPr>
            <p:nvPr/>
          </p:nvGrpSpPr>
          <p:grpSpPr bwMode="auto">
            <a:xfrm>
              <a:off x="2988" y="1872"/>
              <a:ext cx="2520" cy="1617"/>
              <a:chOff x="2988" y="1872"/>
              <a:chExt cx="2520" cy="1617"/>
            </a:xfrm>
          </p:grpSpPr>
          <p:pic>
            <p:nvPicPr>
              <p:cNvPr id="44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6" t="9618" r="18376" b="11877"/>
              <a:stretch>
                <a:fillRect/>
              </a:stretch>
            </p:blipFill>
            <p:spPr bwMode="auto">
              <a:xfrm>
                <a:off x="3026" y="1872"/>
                <a:ext cx="2432" cy="1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Text Box 5"/>
              <p:cNvSpPr txBox="1">
                <a:spLocks noChangeArrowheads="1"/>
              </p:cNvSpPr>
              <p:nvPr/>
            </p:nvSpPr>
            <p:spPr bwMode="auto">
              <a:xfrm>
                <a:off x="2988" y="3158"/>
                <a:ext cx="28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-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46" name="Text Box 6"/>
              <p:cNvSpPr txBox="1">
                <a:spLocks noChangeArrowheads="1"/>
              </p:cNvSpPr>
              <p:nvPr/>
            </p:nvSpPr>
            <p:spPr bwMode="auto">
              <a:xfrm>
                <a:off x="5188" y="3160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+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>
                <a:off x="4158" y="3239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48" name="Line 8"/>
              <p:cNvSpPr>
                <a:spLocks noChangeShapeType="1"/>
              </p:cNvSpPr>
              <p:nvPr/>
            </p:nvSpPr>
            <p:spPr bwMode="auto">
              <a:xfrm>
                <a:off x="3024" y="3226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2" name="Line 9"/>
            <p:cNvSpPr>
              <a:spLocks noChangeShapeType="1"/>
            </p:cNvSpPr>
            <p:nvPr/>
          </p:nvSpPr>
          <p:spPr bwMode="auto">
            <a:xfrm flipH="1">
              <a:off x="4512" y="19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43" name="Object 10"/>
            <p:cNvGraphicFramePr>
              <a:graphicFrameLocks noChangeAspect="1"/>
            </p:cNvGraphicFramePr>
            <p:nvPr/>
          </p:nvGraphicFramePr>
          <p:xfrm>
            <a:off x="4656" y="1824"/>
            <a:ext cx="411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57002" imgH="203112" progId="Equation.DSMT4">
                    <p:embed/>
                  </p:oleObj>
                </mc:Choice>
                <mc:Fallback>
                  <p:oleObj name="Equation" r:id="rId6" imgW="457002" imgH="203112" progId="Equation.DSMT4">
                    <p:embed/>
                    <p:pic>
                      <p:nvPicPr>
                        <p:cNvPr id="43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1824"/>
                          <a:ext cx="411" cy="1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" name="Freeform 17"/>
          <p:cNvSpPr>
            <a:spLocks/>
          </p:cNvSpPr>
          <p:nvPr/>
        </p:nvSpPr>
        <p:spPr bwMode="auto">
          <a:xfrm>
            <a:off x="6141591" y="1495076"/>
            <a:ext cx="1184275" cy="2073275"/>
          </a:xfrm>
          <a:custGeom>
            <a:avLst/>
            <a:gdLst>
              <a:gd name="T0" fmla="*/ 0 w 440"/>
              <a:gd name="T1" fmla="*/ 2147483647 h 771"/>
              <a:gd name="T2" fmla="*/ 2147483647 w 440"/>
              <a:gd name="T3" fmla="*/ 2147483647 h 771"/>
              <a:gd name="T4" fmla="*/ 2147483647 w 440"/>
              <a:gd name="T5" fmla="*/ 2147483647 h 771"/>
              <a:gd name="T6" fmla="*/ 2147483647 w 440"/>
              <a:gd name="T7" fmla="*/ 2147483647 h 771"/>
              <a:gd name="T8" fmla="*/ 2147483647 w 440"/>
              <a:gd name="T9" fmla="*/ 2147483647 h 771"/>
              <a:gd name="T10" fmla="*/ 2147483647 w 440"/>
              <a:gd name="T11" fmla="*/ 2147483647 h 771"/>
              <a:gd name="T12" fmla="*/ 2147483647 w 440"/>
              <a:gd name="T13" fmla="*/ 2147483647 h 771"/>
              <a:gd name="T14" fmla="*/ 2147483647 w 440"/>
              <a:gd name="T15" fmla="*/ 2147483647 h 771"/>
              <a:gd name="T16" fmla="*/ 2147483647 w 440"/>
              <a:gd name="T17" fmla="*/ 2147483647 h 771"/>
              <a:gd name="T18" fmla="*/ 2147483647 w 440"/>
              <a:gd name="T19" fmla="*/ 2147483647 h 771"/>
              <a:gd name="T20" fmla="*/ 2147483647 w 440"/>
              <a:gd name="T21" fmla="*/ 0 h 771"/>
              <a:gd name="T22" fmla="*/ 2147483647 w 440"/>
              <a:gd name="T23" fmla="*/ 0 h 771"/>
              <a:gd name="T24" fmla="*/ 2147483647 w 440"/>
              <a:gd name="T25" fmla="*/ 2147483647 h 771"/>
              <a:gd name="T26" fmla="*/ 2147483647 w 440"/>
              <a:gd name="T27" fmla="*/ 2147483647 h 771"/>
              <a:gd name="T28" fmla="*/ 2147483647 w 440"/>
              <a:gd name="T29" fmla="*/ 2147483647 h 771"/>
              <a:gd name="T30" fmla="*/ 2147483647 w 440"/>
              <a:gd name="T31" fmla="*/ 2147483647 h 771"/>
              <a:gd name="T32" fmla="*/ 2147483647 w 440"/>
              <a:gd name="T33" fmla="*/ 2147483647 h 771"/>
              <a:gd name="T34" fmla="*/ 2147483647 w 440"/>
              <a:gd name="T35" fmla="*/ 2147483647 h 771"/>
              <a:gd name="T36" fmla="*/ 2147483647 w 440"/>
              <a:gd name="T37" fmla="*/ 2147483647 h 771"/>
              <a:gd name="T38" fmla="*/ 2147483647 w 440"/>
              <a:gd name="T39" fmla="*/ 2147483647 h 771"/>
              <a:gd name="T40" fmla="*/ 2147483647 w 440"/>
              <a:gd name="T41" fmla="*/ 2147483647 h 771"/>
              <a:gd name="T42" fmla="*/ 2147483647 w 440"/>
              <a:gd name="T43" fmla="*/ 2147483647 h 771"/>
              <a:gd name="T44" fmla="*/ 2147483647 w 440"/>
              <a:gd name="T45" fmla="*/ 2147483647 h 771"/>
              <a:gd name="T46" fmla="*/ 0 w 440"/>
              <a:gd name="T47" fmla="*/ 2147483647 h 771"/>
              <a:gd name="T48" fmla="*/ 0 w 440"/>
              <a:gd name="T49" fmla="*/ 2147483647 h 7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40"/>
              <a:gd name="T76" fmla="*/ 0 h 771"/>
              <a:gd name="T77" fmla="*/ 440 w 440"/>
              <a:gd name="T78" fmla="*/ 771 h 77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40" h="771">
                <a:moveTo>
                  <a:pt x="0" y="406"/>
                </a:moveTo>
                <a:lnTo>
                  <a:pt x="22" y="353"/>
                </a:lnTo>
                <a:lnTo>
                  <a:pt x="41" y="298"/>
                </a:lnTo>
                <a:lnTo>
                  <a:pt x="63" y="240"/>
                </a:lnTo>
                <a:lnTo>
                  <a:pt x="89" y="180"/>
                </a:lnTo>
                <a:lnTo>
                  <a:pt x="111" y="130"/>
                </a:lnTo>
                <a:lnTo>
                  <a:pt x="132" y="82"/>
                </a:lnTo>
                <a:lnTo>
                  <a:pt x="156" y="44"/>
                </a:lnTo>
                <a:lnTo>
                  <a:pt x="176" y="20"/>
                </a:lnTo>
                <a:lnTo>
                  <a:pt x="200" y="3"/>
                </a:lnTo>
                <a:lnTo>
                  <a:pt x="216" y="0"/>
                </a:lnTo>
                <a:lnTo>
                  <a:pt x="236" y="0"/>
                </a:lnTo>
                <a:lnTo>
                  <a:pt x="252" y="12"/>
                </a:lnTo>
                <a:lnTo>
                  <a:pt x="276" y="34"/>
                </a:lnTo>
                <a:lnTo>
                  <a:pt x="303" y="72"/>
                </a:lnTo>
                <a:lnTo>
                  <a:pt x="324" y="123"/>
                </a:lnTo>
                <a:lnTo>
                  <a:pt x="346" y="173"/>
                </a:lnTo>
                <a:lnTo>
                  <a:pt x="375" y="243"/>
                </a:lnTo>
                <a:lnTo>
                  <a:pt x="396" y="298"/>
                </a:lnTo>
                <a:lnTo>
                  <a:pt x="420" y="348"/>
                </a:lnTo>
                <a:lnTo>
                  <a:pt x="432" y="382"/>
                </a:lnTo>
                <a:lnTo>
                  <a:pt x="440" y="404"/>
                </a:lnTo>
                <a:lnTo>
                  <a:pt x="440" y="771"/>
                </a:lnTo>
                <a:lnTo>
                  <a:pt x="0" y="771"/>
                </a:lnTo>
                <a:lnTo>
                  <a:pt x="0" y="406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7162354" y="3490564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z</a:t>
            </a: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5935216" y="3490564"/>
            <a:ext cx="366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-z</a:t>
            </a:r>
          </a:p>
        </p:txBody>
      </p:sp>
      <p:graphicFrame>
        <p:nvGraphicFramePr>
          <p:cNvPr id="5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072890"/>
              </p:ext>
            </p:extLst>
          </p:nvPr>
        </p:nvGraphicFramePr>
        <p:xfrm>
          <a:off x="5306566" y="4168426"/>
          <a:ext cx="13065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14400" imgH="203200" progId="Equation.DSMT4">
                  <p:embed/>
                </p:oleObj>
              </mc:Choice>
              <mc:Fallback>
                <p:oleObj name="Equation" r:id="rId8" imgW="914400" imgH="203200" progId="Equation.DSMT4">
                  <p:embed/>
                  <p:pic>
                    <p:nvPicPr>
                      <p:cNvPr id="5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6566" y="4168426"/>
                        <a:ext cx="13065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" name="Group 21"/>
          <p:cNvGrpSpPr>
            <a:grpSpLocks/>
          </p:cNvGrpSpPr>
          <p:nvPr/>
        </p:nvGrpSpPr>
        <p:grpSpPr bwMode="auto">
          <a:xfrm>
            <a:off x="7592566" y="2584101"/>
            <a:ext cx="611188" cy="746125"/>
            <a:chOff x="4800" y="2602"/>
            <a:chExt cx="385" cy="470"/>
          </a:xfrm>
        </p:grpSpPr>
        <p:sp>
          <p:nvSpPr>
            <p:cNvPr id="54" name="Line 22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55" name="Object 23"/>
            <p:cNvGraphicFramePr>
              <a:graphicFrameLocks noChangeAspect="1"/>
            </p:cNvGraphicFramePr>
            <p:nvPr/>
          </p:nvGraphicFramePr>
          <p:xfrm>
            <a:off x="5025" y="2602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77646" imgH="393359" progId="Equation.DSMT4">
                    <p:embed/>
                  </p:oleObj>
                </mc:Choice>
                <mc:Fallback>
                  <p:oleObj name="Equation" r:id="rId10" imgW="177646" imgH="393359" progId="Equation.DSMT4">
                    <p:embed/>
                    <p:pic>
                      <p:nvPicPr>
                        <p:cNvPr id="55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5" y="2602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6" name="Group 24"/>
          <p:cNvGrpSpPr>
            <a:grpSpLocks/>
          </p:cNvGrpSpPr>
          <p:nvPr/>
        </p:nvGrpSpPr>
        <p:grpSpPr bwMode="auto">
          <a:xfrm>
            <a:off x="5358954" y="2568226"/>
            <a:ext cx="557212" cy="746125"/>
            <a:chOff x="2769" y="2544"/>
            <a:chExt cx="351" cy="470"/>
          </a:xfrm>
        </p:grpSpPr>
        <p:sp>
          <p:nvSpPr>
            <p:cNvPr id="57" name="Line 25"/>
            <p:cNvSpPr>
              <a:spLocks noChangeShapeType="1"/>
            </p:cNvSpPr>
            <p:nvPr/>
          </p:nvSpPr>
          <p:spPr bwMode="auto">
            <a:xfrm flipH="1" flipV="1">
              <a:off x="2928" y="277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58" name="Object 26"/>
            <p:cNvGraphicFramePr>
              <a:graphicFrameLocks noChangeAspect="1"/>
            </p:cNvGraphicFramePr>
            <p:nvPr/>
          </p:nvGraphicFramePr>
          <p:xfrm>
            <a:off x="2769" y="2544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77646" imgH="393359" progId="Equation.DSMT4">
                    <p:embed/>
                  </p:oleObj>
                </mc:Choice>
                <mc:Fallback>
                  <p:oleObj name="Equation" r:id="rId12" imgW="177646" imgH="393359" progId="Equation.DSMT4">
                    <p:embed/>
                    <p:pic>
                      <p:nvPicPr>
                        <p:cNvPr id="58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2544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690640"/>
              </p:ext>
            </p:extLst>
          </p:nvPr>
        </p:nvGraphicFramePr>
        <p:xfrm>
          <a:off x="6498779" y="2717451"/>
          <a:ext cx="490537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42603" imgH="177646" progId="Equation.DSMT4">
                  <p:embed/>
                </p:oleObj>
              </mc:Choice>
              <mc:Fallback>
                <p:oleObj name="Equation" r:id="rId14" imgW="342603" imgH="177646" progId="Equation.DSMT4">
                  <p:embed/>
                  <p:pic>
                    <p:nvPicPr>
                      <p:cNvPr id="5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779" y="2717451"/>
                        <a:ext cx="490537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245533"/>
              </p:ext>
            </p:extLst>
          </p:nvPr>
        </p:nvGraphicFramePr>
        <p:xfrm>
          <a:off x="5306566" y="4549426"/>
          <a:ext cx="19256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46200" imgH="203200" progId="Equation.DSMT4">
                  <p:embed/>
                </p:oleObj>
              </mc:Choice>
              <mc:Fallback>
                <p:oleObj name="Equation" r:id="rId16" imgW="1346200" imgH="203200" progId="Equation.DSMT4">
                  <p:embed/>
                  <p:pic>
                    <p:nvPicPr>
                      <p:cNvPr id="6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6566" y="4549426"/>
                        <a:ext cx="192563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753686"/>
              </p:ext>
            </p:extLst>
          </p:nvPr>
        </p:nvGraphicFramePr>
        <p:xfrm>
          <a:off x="988863" y="1655136"/>
          <a:ext cx="321151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247900" imgH="419100" progId="Equation.DSMT4">
                  <p:embed/>
                </p:oleObj>
              </mc:Choice>
              <mc:Fallback>
                <p:oleObj name="Equation" r:id="rId18" imgW="2247900" imgH="419100" progId="Equation.DSMT4">
                  <p:embed/>
                  <p:pic>
                    <p:nvPicPr>
                      <p:cNvPr id="6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863" y="1655136"/>
                        <a:ext cx="3211512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809475" y="1578936"/>
            <a:ext cx="3657600" cy="762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6601966" y="4136676"/>
            <a:ext cx="20381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nível de significância</a:t>
            </a:r>
          </a:p>
        </p:txBody>
      </p:sp>
      <p:sp>
        <p:nvSpPr>
          <p:cNvPr id="64" name="Text Box 38"/>
          <p:cNvSpPr txBox="1">
            <a:spLocks noChangeArrowheads="1"/>
          </p:cNvSpPr>
          <p:nvPr/>
        </p:nvSpPr>
        <p:spPr bwMode="auto">
          <a:xfrm>
            <a:off x="7209979" y="4509739"/>
            <a:ext cx="1862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nível de confiança</a:t>
            </a:r>
          </a:p>
        </p:txBody>
      </p:sp>
    </p:spTree>
    <p:extLst>
      <p:ext uri="{BB962C8B-B14F-4D97-AF65-F5344CB8AC3E}">
        <p14:creationId xmlns:p14="http://schemas.microsoft.com/office/powerpoint/2010/main" val="10330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45" grpId="0" autoUpdateAnimBg="0"/>
      <p:bldP spid="115746" grpId="0" build="p" autoUpdateAnimBg="0"/>
      <p:bldP spid="36" grpId="0" build="p" autoUpdateAnimBg="0"/>
      <p:bldP spid="37" grpId="0" autoUpdateAnimBg="0"/>
      <p:bldP spid="38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</a:t>
            </a:r>
            <a:r>
              <a:rPr lang="pt-BR" baseline="30000">
                <a:latin typeface="Times New Roman" pitchFamily="18" charset="0"/>
                <a:sym typeface="Symbol" pitchFamily="18" charset="2"/>
              </a:rPr>
              <a:t>2</a:t>
            </a:r>
            <a:endParaRPr lang="pt-BR" baseline="30000">
              <a:latin typeface="Times New Roman" pitchFamily="18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6629400" y="2819400"/>
            <a:ext cx="611188" cy="746125"/>
            <a:chOff x="4800" y="2602"/>
            <a:chExt cx="385" cy="470"/>
          </a:xfrm>
        </p:grpSpPr>
        <p:sp>
          <p:nvSpPr>
            <p:cNvPr id="15390" name="Line 22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15391" name="Object 23"/>
            <p:cNvGraphicFramePr>
              <a:graphicFrameLocks noChangeAspect="1"/>
            </p:cNvGraphicFramePr>
            <p:nvPr/>
          </p:nvGraphicFramePr>
          <p:xfrm>
            <a:off x="5025" y="2602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77646" imgH="393359" progId="Equation.DSMT4">
                    <p:embed/>
                  </p:oleObj>
                </mc:Choice>
                <mc:Fallback>
                  <p:oleObj name="Equation" r:id="rId2" imgW="177646" imgH="393359" progId="Equation.DSMT4">
                    <p:embed/>
                    <p:pic>
                      <p:nvPicPr>
                        <p:cNvPr id="15391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5" y="2602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381500" y="2819400"/>
            <a:ext cx="557213" cy="746125"/>
            <a:chOff x="2769" y="2544"/>
            <a:chExt cx="351" cy="470"/>
          </a:xfrm>
        </p:grpSpPr>
        <p:sp>
          <p:nvSpPr>
            <p:cNvPr id="15388" name="Line 25"/>
            <p:cNvSpPr>
              <a:spLocks noChangeShapeType="1"/>
            </p:cNvSpPr>
            <p:nvPr/>
          </p:nvSpPr>
          <p:spPr bwMode="auto">
            <a:xfrm flipH="1" flipV="1">
              <a:off x="2928" y="277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15389" name="Object 26"/>
            <p:cNvGraphicFramePr>
              <a:graphicFrameLocks noChangeAspect="1"/>
            </p:cNvGraphicFramePr>
            <p:nvPr/>
          </p:nvGraphicFramePr>
          <p:xfrm>
            <a:off x="2769" y="2544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77646" imgH="393359" progId="Equation.DSMT4">
                    <p:embed/>
                  </p:oleObj>
                </mc:Choice>
                <mc:Fallback>
                  <p:oleObj name="Equation" r:id="rId4" imgW="177646" imgH="393359" progId="Equation.DSMT4">
                    <p:embed/>
                    <p:pic>
                      <p:nvPicPr>
                        <p:cNvPr id="15389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2544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9296" name="Rectangle 32"/>
          <p:cNvSpPr>
            <a:spLocks noChangeArrowheads="1"/>
          </p:cNvSpPr>
          <p:nvPr/>
        </p:nvSpPr>
        <p:spPr bwMode="auto">
          <a:xfrm>
            <a:off x="685800" y="5281613"/>
            <a:ext cx="3657600" cy="82867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39297" name="Text Box 33"/>
          <p:cNvSpPr txBox="1">
            <a:spLocks noChangeArrowheads="1"/>
          </p:cNvSpPr>
          <p:nvPr/>
        </p:nvSpPr>
        <p:spPr bwMode="auto">
          <a:xfrm>
            <a:off x="1752600" y="6189663"/>
            <a:ext cx="12210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solidFill>
                  <a:srgbClr val="FF3300"/>
                </a:solidFill>
                <a:latin typeface="Tahoma" panose="020B0604030504040204" pitchFamily="34" charset="0"/>
              </a:rPr>
              <a:t>IC para </a:t>
            </a:r>
            <a:r>
              <a:rPr lang="pt-BR" altLang="pt-BR" sz="1800" i="1" dirty="0">
                <a:solidFill>
                  <a:srgbClr val="FF33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</a:t>
            </a:r>
            <a:r>
              <a:rPr lang="pt-BR" altLang="pt-BR" sz="1800" baseline="30000" dirty="0">
                <a:solidFill>
                  <a:srgbClr val="FF3300"/>
                </a:solidFill>
                <a:latin typeface="Times New Roman" charset="0"/>
                <a:sym typeface="SymbolMono BT" pitchFamily="18" charset="2"/>
              </a:rPr>
              <a:t>2</a:t>
            </a:r>
            <a:endParaRPr lang="pt-BR" altLang="pt-BR" sz="1800" i="1" dirty="0">
              <a:solidFill>
                <a:srgbClr val="FF3300"/>
              </a:solidFill>
              <a:latin typeface="Symbol" pitchFamily="18" charset="2"/>
            </a:endParaRPr>
          </a:p>
        </p:txBody>
      </p:sp>
      <p:graphicFrame>
        <p:nvGraphicFramePr>
          <p:cNvPr id="15367" name="Object 42"/>
          <p:cNvGraphicFramePr>
            <a:graphicFrameLocks noChangeAspect="1"/>
          </p:cNvGraphicFramePr>
          <p:nvPr/>
        </p:nvGraphicFramePr>
        <p:xfrm>
          <a:off x="954088" y="1676400"/>
          <a:ext cx="140493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77900" imgH="419100" progId="Equation.DSMT4">
                  <p:embed/>
                </p:oleObj>
              </mc:Choice>
              <mc:Fallback>
                <p:oleObj name="Equation" r:id="rId6" imgW="977900" imgH="419100" progId="Equation.DSMT4">
                  <p:embed/>
                  <p:pic>
                    <p:nvPicPr>
                      <p:cNvPr id="15367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1676400"/>
                        <a:ext cx="1404937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14" name="Freeform 50"/>
          <p:cNvSpPr>
            <a:spLocks/>
          </p:cNvSpPr>
          <p:nvPr/>
        </p:nvSpPr>
        <p:spPr bwMode="auto">
          <a:xfrm>
            <a:off x="5032375" y="2222500"/>
            <a:ext cx="1433513" cy="1517650"/>
          </a:xfrm>
          <a:custGeom>
            <a:avLst/>
            <a:gdLst>
              <a:gd name="T0" fmla="*/ 0 w 581"/>
              <a:gd name="T1" fmla="*/ 2147483647 h 608"/>
              <a:gd name="T2" fmla="*/ 0 w 581"/>
              <a:gd name="T3" fmla="*/ 2147483647 h 608"/>
              <a:gd name="T4" fmla="*/ 2147483647 w 581"/>
              <a:gd name="T5" fmla="*/ 2147483647 h 608"/>
              <a:gd name="T6" fmla="*/ 2147483647 w 581"/>
              <a:gd name="T7" fmla="*/ 2147483647 h 608"/>
              <a:gd name="T8" fmla="*/ 2147483647 w 581"/>
              <a:gd name="T9" fmla="*/ 2147483647 h 608"/>
              <a:gd name="T10" fmla="*/ 2147483647 w 581"/>
              <a:gd name="T11" fmla="*/ 2147483647 h 608"/>
              <a:gd name="T12" fmla="*/ 2147483647 w 581"/>
              <a:gd name="T13" fmla="*/ 2147483647 h 608"/>
              <a:gd name="T14" fmla="*/ 2147483647 w 581"/>
              <a:gd name="T15" fmla="*/ 2147483647 h 608"/>
              <a:gd name="T16" fmla="*/ 2147483647 w 581"/>
              <a:gd name="T17" fmla="*/ 0 h 608"/>
              <a:gd name="T18" fmla="*/ 2147483647 w 581"/>
              <a:gd name="T19" fmla="*/ 2147483647 h 608"/>
              <a:gd name="T20" fmla="*/ 2147483647 w 581"/>
              <a:gd name="T21" fmla="*/ 2147483647 h 608"/>
              <a:gd name="T22" fmla="*/ 2147483647 w 581"/>
              <a:gd name="T23" fmla="*/ 2147483647 h 608"/>
              <a:gd name="T24" fmla="*/ 2147483647 w 581"/>
              <a:gd name="T25" fmla="*/ 2147483647 h 608"/>
              <a:gd name="T26" fmla="*/ 2147483647 w 581"/>
              <a:gd name="T27" fmla="*/ 2147483647 h 608"/>
              <a:gd name="T28" fmla="*/ 2147483647 w 581"/>
              <a:gd name="T29" fmla="*/ 2147483647 h 608"/>
              <a:gd name="T30" fmla="*/ 2147483647 w 581"/>
              <a:gd name="T31" fmla="*/ 2147483647 h 608"/>
              <a:gd name="T32" fmla="*/ 2147483647 w 581"/>
              <a:gd name="T33" fmla="*/ 2147483647 h 608"/>
              <a:gd name="T34" fmla="*/ 2147483647 w 581"/>
              <a:gd name="T35" fmla="*/ 2147483647 h 608"/>
              <a:gd name="T36" fmla="*/ 2147483647 w 581"/>
              <a:gd name="T37" fmla="*/ 2147483647 h 608"/>
              <a:gd name="T38" fmla="*/ 0 w 581"/>
              <a:gd name="T39" fmla="*/ 2147483647 h 60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81"/>
              <a:gd name="T61" fmla="*/ 0 h 608"/>
              <a:gd name="T62" fmla="*/ 581 w 581"/>
              <a:gd name="T63" fmla="*/ 608 h 60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81" h="608">
                <a:moveTo>
                  <a:pt x="0" y="608"/>
                </a:moveTo>
                <a:lnTo>
                  <a:pt x="0" y="305"/>
                </a:lnTo>
                <a:lnTo>
                  <a:pt x="24" y="238"/>
                </a:lnTo>
                <a:lnTo>
                  <a:pt x="50" y="171"/>
                </a:lnTo>
                <a:lnTo>
                  <a:pt x="70" y="118"/>
                </a:lnTo>
                <a:lnTo>
                  <a:pt x="103" y="68"/>
                </a:lnTo>
                <a:lnTo>
                  <a:pt x="127" y="32"/>
                </a:lnTo>
                <a:lnTo>
                  <a:pt x="166" y="5"/>
                </a:lnTo>
                <a:lnTo>
                  <a:pt x="199" y="0"/>
                </a:lnTo>
                <a:lnTo>
                  <a:pt x="233" y="20"/>
                </a:lnTo>
                <a:lnTo>
                  <a:pt x="269" y="46"/>
                </a:lnTo>
                <a:lnTo>
                  <a:pt x="310" y="80"/>
                </a:lnTo>
                <a:lnTo>
                  <a:pt x="355" y="135"/>
                </a:lnTo>
                <a:lnTo>
                  <a:pt x="401" y="188"/>
                </a:lnTo>
                <a:lnTo>
                  <a:pt x="444" y="248"/>
                </a:lnTo>
                <a:lnTo>
                  <a:pt x="499" y="320"/>
                </a:lnTo>
                <a:lnTo>
                  <a:pt x="557" y="394"/>
                </a:lnTo>
                <a:lnTo>
                  <a:pt x="581" y="430"/>
                </a:lnTo>
                <a:lnTo>
                  <a:pt x="581" y="608"/>
                </a:lnTo>
                <a:lnTo>
                  <a:pt x="0" y="6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4667250" y="1828800"/>
            <a:ext cx="2867025" cy="2286000"/>
            <a:chOff x="2940" y="1152"/>
            <a:chExt cx="1806" cy="1440"/>
          </a:xfrm>
        </p:grpSpPr>
        <p:grpSp>
          <p:nvGrpSpPr>
            <p:cNvPr id="15381" name="Group 52"/>
            <p:cNvGrpSpPr>
              <a:grpSpLocks/>
            </p:cNvGrpSpPr>
            <p:nvPr/>
          </p:nvGrpSpPr>
          <p:grpSpPr bwMode="auto">
            <a:xfrm>
              <a:off x="3842" y="1183"/>
              <a:ext cx="425" cy="309"/>
              <a:chOff x="3842" y="1039"/>
              <a:chExt cx="425" cy="309"/>
            </a:xfrm>
          </p:grpSpPr>
          <p:sp>
            <p:nvSpPr>
              <p:cNvPr id="15386" name="Line 9"/>
              <p:cNvSpPr>
                <a:spLocks noChangeShapeType="1"/>
              </p:cNvSpPr>
              <p:nvPr/>
            </p:nvSpPr>
            <p:spPr bwMode="auto">
              <a:xfrm flipH="1">
                <a:off x="3842" y="1204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15387" name="Object 10"/>
              <p:cNvGraphicFramePr>
                <a:graphicFrameLocks noChangeAspect="1"/>
              </p:cNvGraphicFramePr>
              <p:nvPr/>
            </p:nvGraphicFramePr>
            <p:xfrm>
              <a:off x="4016" y="1039"/>
              <a:ext cx="251" cy="2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279279" imgH="241195" progId="Equation.DSMT4">
                      <p:embed/>
                    </p:oleObj>
                  </mc:Choice>
                  <mc:Fallback>
                    <p:oleObj name="Equation" r:id="rId8" imgW="279279" imgH="241195" progId="Equation.DSMT4">
                      <p:embed/>
                      <p:pic>
                        <p:nvPicPr>
                          <p:cNvPr id="15387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16" y="1039"/>
                            <a:ext cx="251" cy="216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5382" name="Freeform 45"/>
            <p:cNvSpPr>
              <a:spLocks/>
            </p:cNvSpPr>
            <p:nvPr/>
          </p:nvSpPr>
          <p:spPr bwMode="auto">
            <a:xfrm>
              <a:off x="3030" y="1152"/>
              <a:ext cx="1716" cy="1207"/>
            </a:xfrm>
            <a:custGeom>
              <a:avLst/>
              <a:gdLst>
                <a:gd name="T0" fmla="*/ 0 w 1104"/>
                <a:gd name="T1" fmla="*/ 0 h 768"/>
                <a:gd name="T2" fmla="*/ 0 w 1104"/>
                <a:gd name="T3" fmla="*/ 153700292 h 768"/>
                <a:gd name="T4" fmla="*/ 163958880 w 1104"/>
                <a:gd name="T5" fmla="*/ 153700292 h 768"/>
                <a:gd name="T6" fmla="*/ 0 60000 65536"/>
                <a:gd name="T7" fmla="*/ 0 60000 65536"/>
                <a:gd name="T8" fmla="*/ 0 60000 65536"/>
                <a:gd name="T9" fmla="*/ 0 w 1104"/>
                <a:gd name="T10" fmla="*/ 0 h 768"/>
                <a:gd name="T11" fmla="*/ 1104 w 1104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4" h="768">
                  <a:moveTo>
                    <a:pt x="0" y="0"/>
                  </a:moveTo>
                  <a:lnTo>
                    <a:pt x="0" y="768"/>
                  </a:lnTo>
                  <a:lnTo>
                    <a:pt x="1104" y="76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5383" name="Freeform 46"/>
            <p:cNvSpPr>
              <a:spLocks/>
            </p:cNvSpPr>
            <p:nvPr/>
          </p:nvSpPr>
          <p:spPr bwMode="auto">
            <a:xfrm>
              <a:off x="3024" y="1386"/>
              <a:ext cx="1607" cy="1014"/>
            </a:xfrm>
            <a:custGeom>
              <a:avLst/>
              <a:gdLst>
                <a:gd name="T0" fmla="*/ 0 w 1034"/>
                <a:gd name="T1" fmla="*/ 124490005 h 645"/>
                <a:gd name="T2" fmla="*/ 40569871 w 1034"/>
                <a:gd name="T3" fmla="*/ 2431614 h 645"/>
                <a:gd name="T4" fmla="*/ 114429682 w 1034"/>
                <a:gd name="T5" fmla="*/ 110009555 h 645"/>
                <a:gd name="T6" fmla="*/ 153080549 w 1034"/>
                <a:gd name="T7" fmla="*/ 123863746 h 6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4"/>
                <a:gd name="T13" fmla="*/ 0 h 645"/>
                <a:gd name="T14" fmla="*/ 1034 w 1034"/>
                <a:gd name="T15" fmla="*/ 645 h 6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4" h="645">
                  <a:moveTo>
                    <a:pt x="0" y="617"/>
                  </a:moveTo>
                  <a:cubicBezTo>
                    <a:pt x="46" y="516"/>
                    <a:pt x="145" y="24"/>
                    <a:pt x="274" y="12"/>
                  </a:cubicBezTo>
                  <a:cubicBezTo>
                    <a:pt x="403" y="0"/>
                    <a:pt x="646" y="445"/>
                    <a:pt x="773" y="545"/>
                  </a:cubicBezTo>
                  <a:cubicBezTo>
                    <a:pt x="900" y="645"/>
                    <a:pt x="980" y="600"/>
                    <a:pt x="1034" y="614"/>
                  </a:cubicBez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5384" name="Text Box 47"/>
            <p:cNvSpPr txBox="1">
              <a:spLocks noChangeArrowheads="1"/>
            </p:cNvSpPr>
            <p:nvPr/>
          </p:nvSpPr>
          <p:spPr bwMode="auto">
            <a:xfrm>
              <a:off x="2940" y="2380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0</a:t>
              </a:r>
            </a:p>
          </p:txBody>
        </p:sp>
        <p:sp>
          <p:nvSpPr>
            <p:cNvPr id="15385" name="Text Box 48"/>
            <p:cNvSpPr txBox="1">
              <a:spLocks noChangeArrowheads="1"/>
            </p:cNvSpPr>
            <p:nvPr/>
          </p:nvSpPr>
          <p:spPr bwMode="auto">
            <a:xfrm>
              <a:off x="4416" y="2337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800">
                  <a:latin typeface="Times New Roman" charset="0"/>
                </a:rPr>
                <a:t>+</a:t>
              </a:r>
              <a:r>
                <a:rPr lang="pt-BR" altLang="pt-BR" sz="1800">
                  <a:latin typeface="Times New Roman" charset="0"/>
                  <a:sym typeface="Symbol" pitchFamily="18" charset="2"/>
                </a:rPr>
                <a:t></a:t>
              </a:r>
              <a:endParaRPr lang="pt-BR" altLang="pt-BR" sz="1800">
                <a:latin typeface="Times New Roman" charset="0"/>
              </a:endParaRPr>
            </a:p>
          </p:txBody>
        </p:sp>
      </p:grpSp>
      <p:graphicFrame>
        <p:nvGraphicFramePr>
          <p:cNvPr id="139313" name="Object 49"/>
          <p:cNvGraphicFramePr>
            <a:graphicFrameLocks noChangeAspect="1"/>
          </p:cNvGraphicFramePr>
          <p:nvPr/>
        </p:nvGraphicFramePr>
        <p:xfrm>
          <a:off x="4913313" y="3743325"/>
          <a:ext cx="23653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5028" imgH="228501" progId="Equation.DSMT4">
                  <p:embed/>
                </p:oleObj>
              </mc:Choice>
              <mc:Fallback>
                <p:oleObj name="Equation" r:id="rId10" imgW="165028" imgH="228501" progId="Equation.DSMT4">
                  <p:embed/>
                  <p:pic>
                    <p:nvPicPr>
                      <p:cNvPr id="139313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3313" y="3743325"/>
                        <a:ext cx="236537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17" name="Object 53"/>
          <p:cNvGraphicFramePr>
            <a:graphicFrameLocks noChangeAspect="1"/>
          </p:cNvGraphicFramePr>
          <p:nvPr/>
        </p:nvGraphicFramePr>
        <p:xfrm>
          <a:off x="6353175" y="3743325"/>
          <a:ext cx="2349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5028" imgH="228501" progId="Equation.DSMT4">
                  <p:embed/>
                </p:oleObj>
              </mc:Choice>
              <mc:Fallback>
                <p:oleObj name="Equation" r:id="rId12" imgW="165028" imgH="228501" progId="Equation.DSMT4">
                  <p:embed/>
                  <p:pic>
                    <p:nvPicPr>
                      <p:cNvPr id="139317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5" y="3743325"/>
                        <a:ext cx="2349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91" name="Object 27"/>
          <p:cNvGraphicFramePr>
            <a:graphicFrameLocks noChangeAspect="1"/>
          </p:cNvGraphicFramePr>
          <p:nvPr/>
        </p:nvGraphicFramePr>
        <p:xfrm>
          <a:off x="5410200" y="3048000"/>
          <a:ext cx="4905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42603" imgH="177646" progId="Equation.DSMT4">
                  <p:embed/>
                </p:oleObj>
              </mc:Choice>
              <mc:Fallback>
                <p:oleObj name="Equation" r:id="rId14" imgW="342603" imgH="177646" progId="Equation.DSMT4">
                  <p:embed/>
                  <p:pic>
                    <p:nvPicPr>
                      <p:cNvPr id="13929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048000"/>
                        <a:ext cx="49053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19" name="Object 55"/>
          <p:cNvGraphicFramePr>
            <a:graphicFrameLocks noChangeAspect="1"/>
          </p:cNvGraphicFramePr>
          <p:nvPr/>
        </p:nvGraphicFramePr>
        <p:xfrm>
          <a:off x="5245100" y="4572000"/>
          <a:ext cx="21558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511300" imgH="241300" progId="Equation.DSMT4">
                  <p:embed/>
                </p:oleObj>
              </mc:Choice>
              <mc:Fallback>
                <p:oleObj name="Equation" r:id="rId16" imgW="1511300" imgH="241300" progId="Equation.DSMT4">
                  <p:embed/>
                  <p:pic>
                    <p:nvPicPr>
                      <p:cNvPr id="139319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100" y="4572000"/>
                        <a:ext cx="21558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21" name="Object 57"/>
          <p:cNvGraphicFramePr>
            <a:graphicFrameLocks noChangeAspect="1"/>
          </p:cNvGraphicFramePr>
          <p:nvPr/>
        </p:nvGraphicFramePr>
        <p:xfrm>
          <a:off x="758825" y="2743200"/>
          <a:ext cx="25574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790700" imgH="419100" progId="Equation.DSMT4">
                  <p:embed/>
                </p:oleObj>
              </mc:Choice>
              <mc:Fallback>
                <p:oleObj name="Equation" r:id="rId18" imgW="1790700" imgH="419100" progId="Equation.DSMT4">
                  <p:embed/>
                  <p:pic>
                    <p:nvPicPr>
                      <p:cNvPr id="139321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2743200"/>
                        <a:ext cx="2557463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22" name="Object 58"/>
          <p:cNvGraphicFramePr>
            <a:graphicFrameLocks noChangeAspect="1"/>
          </p:cNvGraphicFramePr>
          <p:nvPr/>
        </p:nvGraphicFramePr>
        <p:xfrm>
          <a:off x="749300" y="3657600"/>
          <a:ext cx="27209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905000" imgH="482600" progId="Equation.DSMT4">
                  <p:embed/>
                </p:oleObj>
              </mc:Choice>
              <mc:Fallback>
                <p:oleObj name="Equation" r:id="rId20" imgW="1905000" imgH="482600" progId="Equation.DSMT4">
                  <p:embed/>
                  <p:pic>
                    <p:nvPicPr>
                      <p:cNvPr id="139322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3657600"/>
                        <a:ext cx="2720975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23" name="Object 59"/>
          <p:cNvGraphicFramePr>
            <a:graphicFrameLocks noChangeAspect="1"/>
          </p:cNvGraphicFramePr>
          <p:nvPr/>
        </p:nvGraphicFramePr>
        <p:xfrm>
          <a:off x="877888" y="5334000"/>
          <a:ext cx="324485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273300" imgH="482600" progId="Equation.DSMT4">
                  <p:embed/>
                </p:oleObj>
              </mc:Choice>
              <mc:Fallback>
                <p:oleObj name="Equation" r:id="rId22" imgW="2273300" imgH="482600" progId="Equation.DSMT4">
                  <p:embed/>
                  <p:pic>
                    <p:nvPicPr>
                      <p:cNvPr id="13932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888" y="5334000"/>
                        <a:ext cx="3244850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714375" y="1357313"/>
            <a:ext cx="1127125" cy="1209675"/>
            <a:chOff x="326" y="1314"/>
            <a:chExt cx="710" cy="762"/>
          </a:xfrm>
        </p:grpSpPr>
        <p:sp>
          <p:nvSpPr>
            <p:cNvPr id="15379" name="Oval 40"/>
            <p:cNvSpPr>
              <a:spLocks noChangeArrowheads="1"/>
            </p:cNvSpPr>
            <p:nvPr/>
          </p:nvSpPr>
          <p:spPr bwMode="auto">
            <a:xfrm>
              <a:off x="460" y="1314"/>
              <a:ext cx="576" cy="72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5380" name="Text Box 41"/>
            <p:cNvSpPr txBox="1">
              <a:spLocks noChangeArrowheads="1"/>
            </p:cNvSpPr>
            <p:nvPr/>
          </p:nvSpPr>
          <p:spPr bwMode="auto">
            <a:xfrm>
              <a:off x="326" y="1863"/>
              <a:ext cx="23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solidFill>
                    <a:srgbClr val="FF3300"/>
                  </a:solidFill>
                  <a:latin typeface="Times New Roman" charset="0"/>
                  <a:sym typeface="Symbol" pitchFamily="18" charset="2"/>
                </a:rPr>
                <a:t></a:t>
              </a:r>
              <a:r>
                <a:rPr lang="pt-BR" altLang="pt-BR" sz="1600" baseline="30000">
                  <a:solidFill>
                    <a:srgbClr val="FF3300"/>
                  </a:solidFill>
                  <a:latin typeface="Times New Roman" charset="0"/>
                  <a:sym typeface="Symbol" pitchFamily="18" charset="2"/>
                </a:rPr>
                <a:t>2</a:t>
              </a:r>
              <a:endParaRPr lang="pt-BR" altLang="pt-BR" sz="1600" baseline="30000">
                <a:solidFill>
                  <a:srgbClr val="FF3300"/>
                </a:solidFill>
                <a:latin typeface="Times New Roman" charset="0"/>
              </a:endParaRPr>
            </a:p>
          </p:txBody>
        </p:sp>
      </p:grp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862E6-A69B-47C9-8D54-AEED225ABB06}" type="slidenum">
              <a:rPr lang="pt-BR"/>
              <a:pPr>
                <a:defRPr/>
              </a:pPr>
              <a:t>25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96" grpId="0" animBg="1"/>
      <p:bldP spid="139297" grpId="0" autoUpdateAnimBg="0"/>
      <p:bldP spid="1393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</a:t>
            </a:r>
            <a:r>
              <a:rPr lang="pt-BR" baseline="30000">
                <a:latin typeface="Times New Roman" pitchFamily="18" charset="0"/>
                <a:sym typeface="Symbol" pitchFamily="18" charset="2"/>
              </a:rPr>
              <a:t>2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50825" y="1512888"/>
            <a:ext cx="86645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Exemplo: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qualquer tem uma distribuição normal com média </a:t>
            </a:r>
            <a:r>
              <a:rPr lang="pt-BR" altLang="pt-BR" sz="1600" i="1" dirty="0">
                <a:latin typeface="Symbol" pitchFamily="18" charset="2"/>
              </a:rPr>
              <a:t>m</a:t>
            </a:r>
            <a:r>
              <a:rPr lang="pt-BR" altLang="pt-BR" sz="1600" dirty="0">
                <a:latin typeface="Tahoma" panose="020B0604030504040204" pitchFamily="34" charset="0"/>
              </a:rPr>
              <a:t> e variância </a:t>
            </a:r>
            <a:r>
              <a:rPr lang="pt-BR" altLang="pt-BR" sz="1600" i="1" dirty="0">
                <a:latin typeface="Symbol" pitchFamily="18" charset="2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 desconhecidas. Retira-se uma amostra de </a:t>
            </a:r>
            <a:r>
              <a:rPr lang="pt-BR" altLang="pt-BR" sz="1600" dirty="0">
                <a:latin typeface="Times New Roman" charset="0"/>
              </a:rPr>
              <a:t>25</a:t>
            </a:r>
            <a:r>
              <a:rPr lang="pt-BR" altLang="pt-BR" sz="1600" dirty="0">
                <a:latin typeface="Tahoma" panose="020B0604030504040204" pitchFamily="34" charset="0"/>
              </a:rPr>
              <a:t> valores e calcula-se a variância amostral. Construa um IC de </a:t>
            </a:r>
            <a:r>
              <a:rPr lang="pt-BR" altLang="pt-BR" sz="1600" dirty="0">
                <a:latin typeface="Times New Roman" charset="0"/>
              </a:rPr>
              <a:t>95%</a:t>
            </a:r>
            <a:r>
              <a:rPr lang="pt-BR" altLang="pt-BR" sz="1600" dirty="0">
                <a:latin typeface="Tahoma" panose="020B0604030504040204" pitchFamily="34" charset="0"/>
              </a:rPr>
              <a:t> para </a:t>
            </a:r>
            <a:r>
              <a:rPr lang="pt-BR" altLang="pt-BR" sz="1600" i="1" dirty="0">
                <a:latin typeface="Symbol" pitchFamily="18" charset="2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 supondo que </a:t>
            </a:r>
            <a:r>
              <a:rPr lang="pt-BR" altLang="pt-BR" sz="1600" i="1" dirty="0">
                <a:latin typeface="Times New Roman" charset="0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>
                <a:latin typeface="Times New Roman" charset="0"/>
              </a:rPr>
              <a:t> = 2,34</a:t>
            </a:r>
            <a:r>
              <a:rPr lang="pt-BR" altLang="pt-BR" sz="1600" dirty="0">
                <a:latin typeface="Tahoma" panose="020B0604030504040204" pitchFamily="34" charset="0"/>
              </a:rPr>
              <a:t>.</a:t>
            </a:r>
          </a:p>
        </p:txBody>
      </p:sp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820738" y="2895600"/>
          <a:ext cx="32321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60600" imgH="482600" progId="Equation.DSMT4">
                  <p:embed/>
                </p:oleObj>
              </mc:Choice>
              <mc:Fallback>
                <p:oleObj name="Equation" r:id="rId2" imgW="2260600" imgH="482600" progId="Equation.DSMT4">
                  <p:embed/>
                  <p:pic>
                    <p:nvPicPr>
                      <p:cNvPr id="1413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2895600"/>
                        <a:ext cx="32321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172200" y="4816475"/>
            <a:ext cx="290513" cy="706438"/>
            <a:chOff x="4616" y="3120"/>
            <a:chExt cx="183" cy="445"/>
          </a:xfrm>
        </p:grpSpPr>
        <p:sp>
          <p:nvSpPr>
            <p:cNvPr id="16420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6421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3300"/>
                  </a:solidFill>
                  <a:latin typeface="Tahoma" panose="020B0604030504040204" pitchFamily="34" charset="0"/>
                </a:rPr>
                <a:t>?</a:t>
              </a:r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7921625" y="3713163"/>
            <a:ext cx="757238" cy="601662"/>
            <a:chOff x="4990" y="2339"/>
            <a:chExt cx="477" cy="379"/>
          </a:xfrm>
        </p:grpSpPr>
        <p:sp>
          <p:nvSpPr>
            <p:cNvPr id="16418" name="Line 36"/>
            <p:cNvSpPr>
              <a:spLocks noChangeShapeType="1"/>
            </p:cNvSpPr>
            <p:nvPr/>
          </p:nvSpPr>
          <p:spPr bwMode="auto">
            <a:xfrm flipV="1">
              <a:off x="4990" y="2478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16419" name="Object 37"/>
            <p:cNvGraphicFramePr>
              <a:graphicFrameLocks noChangeAspect="1"/>
            </p:cNvGraphicFramePr>
            <p:nvPr/>
          </p:nvGraphicFramePr>
          <p:xfrm>
            <a:off x="5124" y="2339"/>
            <a:ext cx="343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80835" imgH="190417" progId="Equation.DSMT4">
                    <p:embed/>
                  </p:oleObj>
                </mc:Choice>
                <mc:Fallback>
                  <p:oleObj name="Equation" r:id="rId4" imgW="380835" imgH="190417" progId="Equation.DSMT4">
                    <p:embed/>
                    <p:pic>
                      <p:nvPicPr>
                        <p:cNvPr id="16419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4" y="2339"/>
                          <a:ext cx="343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5529263" y="3713163"/>
            <a:ext cx="701675" cy="601662"/>
            <a:chOff x="3483" y="2339"/>
            <a:chExt cx="442" cy="379"/>
          </a:xfrm>
        </p:grpSpPr>
        <p:sp>
          <p:nvSpPr>
            <p:cNvPr id="16416" name="Line 39"/>
            <p:cNvSpPr>
              <a:spLocks noChangeShapeType="1"/>
            </p:cNvSpPr>
            <p:nvPr/>
          </p:nvSpPr>
          <p:spPr bwMode="auto">
            <a:xfrm flipH="1" flipV="1">
              <a:off x="3733" y="2478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16417" name="Object 40"/>
            <p:cNvGraphicFramePr>
              <a:graphicFrameLocks noChangeAspect="1"/>
            </p:cNvGraphicFramePr>
            <p:nvPr/>
          </p:nvGraphicFramePr>
          <p:xfrm>
            <a:off x="3483" y="2339"/>
            <a:ext cx="342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80835" imgH="190417" progId="Equation.DSMT4">
                    <p:embed/>
                  </p:oleObj>
                </mc:Choice>
                <mc:Fallback>
                  <p:oleObj name="Equation" r:id="rId6" imgW="380835" imgH="190417" progId="Equation.DSMT4">
                    <p:embed/>
                    <p:pic>
                      <p:nvPicPr>
                        <p:cNvPr id="16417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3" y="2339"/>
                          <a:ext cx="342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1353" name="Freeform 41"/>
          <p:cNvSpPr>
            <a:spLocks/>
          </p:cNvSpPr>
          <p:nvPr/>
        </p:nvSpPr>
        <p:spPr bwMode="auto">
          <a:xfrm>
            <a:off x="6324600" y="2971800"/>
            <a:ext cx="1433513" cy="1517650"/>
          </a:xfrm>
          <a:custGeom>
            <a:avLst/>
            <a:gdLst>
              <a:gd name="T0" fmla="*/ 0 w 581"/>
              <a:gd name="T1" fmla="*/ 2147483647 h 608"/>
              <a:gd name="T2" fmla="*/ 0 w 581"/>
              <a:gd name="T3" fmla="*/ 2147483647 h 608"/>
              <a:gd name="T4" fmla="*/ 2147483647 w 581"/>
              <a:gd name="T5" fmla="*/ 2147483647 h 608"/>
              <a:gd name="T6" fmla="*/ 2147483647 w 581"/>
              <a:gd name="T7" fmla="*/ 2147483647 h 608"/>
              <a:gd name="T8" fmla="*/ 2147483647 w 581"/>
              <a:gd name="T9" fmla="*/ 2147483647 h 608"/>
              <a:gd name="T10" fmla="*/ 2147483647 w 581"/>
              <a:gd name="T11" fmla="*/ 2147483647 h 608"/>
              <a:gd name="T12" fmla="*/ 2147483647 w 581"/>
              <a:gd name="T13" fmla="*/ 2147483647 h 608"/>
              <a:gd name="T14" fmla="*/ 2147483647 w 581"/>
              <a:gd name="T15" fmla="*/ 2147483647 h 608"/>
              <a:gd name="T16" fmla="*/ 2147483647 w 581"/>
              <a:gd name="T17" fmla="*/ 0 h 608"/>
              <a:gd name="T18" fmla="*/ 2147483647 w 581"/>
              <a:gd name="T19" fmla="*/ 2147483647 h 608"/>
              <a:gd name="T20" fmla="*/ 2147483647 w 581"/>
              <a:gd name="T21" fmla="*/ 2147483647 h 608"/>
              <a:gd name="T22" fmla="*/ 2147483647 w 581"/>
              <a:gd name="T23" fmla="*/ 2147483647 h 608"/>
              <a:gd name="T24" fmla="*/ 2147483647 w 581"/>
              <a:gd name="T25" fmla="*/ 2147483647 h 608"/>
              <a:gd name="T26" fmla="*/ 2147483647 w 581"/>
              <a:gd name="T27" fmla="*/ 2147483647 h 608"/>
              <a:gd name="T28" fmla="*/ 2147483647 w 581"/>
              <a:gd name="T29" fmla="*/ 2147483647 h 608"/>
              <a:gd name="T30" fmla="*/ 2147483647 w 581"/>
              <a:gd name="T31" fmla="*/ 2147483647 h 608"/>
              <a:gd name="T32" fmla="*/ 2147483647 w 581"/>
              <a:gd name="T33" fmla="*/ 2147483647 h 608"/>
              <a:gd name="T34" fmla="*/ 2147483647 w 581"/>
              <a:gd name="T35" fmla="*/ 2147483647 h 608"/>
              <a:gd name="T36" fmla="*/ 2147483647 w 581"/>
              <a:gd name="T37" fmla="*/ 2147483647 h 608"/>
              <a:gd name="T38" fmla="*/ 0 w 581"/>
              <a:gd name="T39" fmla="*/ 2147483647 h 60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81"/>
              <a:gd name="T61" fmla="*/ 0 h 608"/>
              <a:gd name="T62" fmla="*/ 581 w 581"/>
              <a:gd name="T63" fmla="*/ 608 h 60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81" h="608">
                <a:moveTo>
                  <a:pt x="0" y="608"/>
                </a:moveTo>
                <a:lnTo>
                  <a:pt x="0" y="305"/>
                </a:lnTo>
                <a:lnTo>
                  <a:pt x="24" y="238"/>
                </a:lnTo>
                <a:lnTo>
                  <a:pt x="50" y="171"/>
                </a:lnTo>
                <a:lnTo>
                  <a:pt x="70" y="118"/>
                </a:lnTo>
                <a:lnTo>
                  <a:pt x="103" y="68"/>
                </a:lnTo>
                <a:lnTo>
                  <a:pt x="127" y="32"/>
                </a:lnTo>
                <a:lnTo>
                  <a:pt x="166" y="5"/>
                </a:lnTo>
                <a:lnTo>
                  <a:pt x="199" y="0"/>
                </a:lnTo>
                <a:lnTo>
                  <a:pt x="233" y="20"/>
                </a:lnTo>
                <a:lnTo>
                  <a:pt x="269" y="46"/>
                </a:lnTo>
                <a:lnTo>
                  <a:pt x="310" y="80"/>
                </a:lnTo>
                <a:lnTo>
                  <a:pt x="355" y="135"/>
                </a:lnTo>
                <a:lnTo>
                  <a:pt x="401" y="188"/>
                </a:lnTo>
                <a:lnTo>
                  <a:pt x="444" y="248"/>
                </a:lnTo>
                <a:lnTo>
                  <a:pt x="499" y="320"/>
                </a:lnTo>
                <a:lnTo>
                  <a:pt x="557" y="394"/>
                </a:lnTo>
                <a:lnTo>
                  <a:pt x="581" y="430"/>
                </a:lnTo>
                <a:lnTo>
                  <a:pt x="581" y="608"/>
                </a:lnTo>
                <a:lnTo>
                  <a:pt x="0" y="6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5959475" y="2578100"/>
            <a:ext cx="2867025" cy="2286000"/>
            <a:chOff x="3754" y="1624"/>
            <a:chExt cx="1806" cy="1440"/>
          </a:xfrm>
        </p:grpSpPr>
        <p:grpSp>
          <p:nvGrpSpPr>
            <p:cNvPr id="16406" name="Group 56"/>
            <p:cNvGrpSpPr>
              <a:grpSpLocks/>
            </p:cNvGrpSpPr>
            <p:nvPr/>
          </p:nvGrpSpPr>
          <p:grpSpPr bwMode="auto">
            <a:xfrm>
              <a:off x="3754" y="1624"/>
              <a:ext cx="1806" cy="1440"/>
              <a:chOff x="3754" y="1624"/>
              <a:chExt cx="1806" cy="1440"/>
            </a:xfrm>
          </p:grpSpPr>
          <p:grpSp>
            <p:nvGrpSpPr>
              <p:cNvPr id="16409" name="Group 55"/>
              <p:cNvGrpSpPr>
                <a:grpSpLocks/>
              </p:cNvGrpSpPr>
              <p:nvPr/>
            </p:nvGrpSpPr>
            <p:grpSpPr bwMode="auto">
              <a:xfrm>
                <a:off x="4656" y="1655"/>
                <a:ext cx="408" cy="309"/>
                <a:chOff x="4656" y="1655"/>
                <a:chExt cx="408" cy="309"/>
              </a:xfrm>
            </p:grpSpPr>
            <p:sp>
              <p:nvSpPr>
                <p:cNvPr id="16414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4656" y="1820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  <p:graphicFrame>
              <p:nvGraphicFramePr>
                <p:cNvPr id="16415" name="Object 45"/>
                <p:cNvGraphicFramePr>
                  <a:graphicFrameLocks noChangeAspect="1"/>
                </p:cNvGraphicFramePr>
                <p:nvPr/>
              </p:nvGraphicFramePr>
              <p:xfrm>
                <a:off x="4847" y="1655"/>
                <a:ext cx="217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7" imgW="241195" imgH="241195" progId="Equation.DSMT4">
                        <p:embed/>
                      </p:oleObj>
                    </mc:Choice>
                    <mc:Fallback>
                      <p:oleObj name="Equation" r:id="rId7" imgW="241195" imgH="241195" progId="Equation.DSMT4">
                        <p:embed/>
                        <p:pic>
                          <p:nvPicPr>
                            <p:cNvPr id="16415" name="Object 4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47" y="1655"/>
                              <a:ext cx="217" cy="2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6410" name="Freeform 46"/>
              <p:cNvSpPr>
                <a:spLocks/>
              </p:cNvSpPr>
              <p:nvPr/>
            </p:nvSpPr>
            <p:spPr bwMode="auto">
              <a:xfrm>
                <a:off x="3844" y="1624"/>
                <a:ext cx="1716" cy="1207"/>
              </a:xfrm>
              <a:custGeom>
                <a:avLst/>
                <a:gdLst>
                  <a:gd name="T0" fmla="*/ 0 w 1104"/>
                  <a:gd name="T1" fmla="*/ 0 h 768"/>
                  <a:gd name="T2" fmla="*/ 0 w 1104"/>
                  <a:gd name="T3" fmla="*/ 153700292 h 768"/>
                  <a:gd name="T4" fmla="*/ 163958880 w 1104"/>
                  <a:gd name="T5" fmla="*/ 153700292 h 768"/>
                  <a:gd name="T6" fmla="*/ 0 60000 65536"/>
                  <a:gd name="T7" fmla="*/ 0 60000 65536"/>
                  <a:gd name="T8" fmla="*/ 0 60000 65536"/>
                  <a:gd name="T9" fmla="*/ 0 w 1104"/>
                  <a:gd name="T10" fmla="*/ 0 h 768"/>
                  <a:gd name="T11" fmla="*/ 1104 w 1104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04" h="768">
                    <a:moveTo>
                      <a:pt x="0" y="0"/>
                    </a:moveTo>
                    <a:lnTo>
                      <a:pt x="0" y="768"/>
                    </a:lnTo>
                    <a:lnTo>
                      <a:pt x="1104" y="76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6411" name="Freeform 47"/>
              <p:cNvSpPr>
                <a:spLocks/>
              </p:cNvSpPr>
              <p:nvPr/>
            </p:nvSpPr>
            <p:spPr bwMode="auto">
              <a:xfrm>
                <a:off x="3838" y="1858"/>
                <a:ext cx="1607" cy="1014"/>
              </a:xfrm>
              <a:custGeom>
                <a:avLst/>
                <a:gdLst>
                  <a:gd name="T0" fmla="*/ 0 w 1034"/>
                  <a:gd name="T1" fmla="*/ 124490005 h 645"/>
                  <a:gd name="T2" fmla="*/ 40569871 w 1034"/>
                  <a:gd name="T3" fmla="*/ 2431614 h 645"/>
                  <a:gd name="T4" fmla="*/ 114429682 w 1034"/>
                  <a:gd name="T5" fmla="*/ 110009555 h 645"/>
                  <a:gd name="T6" fmla="*/ 153080549 w 1034"/>
                  <a:gd name="T7" fmla="*/ 123863746 h 6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4"/>
                  <a:gd name="T13" fmla="*/ 0 h 645"/>
                  <a:gd name="T14" fmla="*/ 1034 w 1034"/>
                  <a:gd name="T15" fmla="*/ 645 h 6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4" h="645">
                    <a:moveTo>
                      <a:pt x="0" y="617"/>
                    </a:moveTo>
                    <a:cubicBezTo>
                      <a:pt x="46" y="516"/>
                      <a:pt x="145" y="24"/>
                      <a:pt x="274" y="12"/>
                    </a:cubicBezTo>
                    <a:cubicBezTo>
                      <a:pt x="403" y="0"/>
                      <a:pt x="646" y="445"/>
                      <a:pt x="773" y="545"/>
                    </a:cubicBezTo>
                    <a:cubicBezTo>
                      <a:pt x="900" y="645"/>
                      <a:pt x="980" y="600"/>
                      <a:pt x="1034" y="614"/>
                    </a:cubicBezTo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6412" name="Text Box 48"/>
              <p:cNvSpPr txBox="1">
                <a:spLocks noChangeArrowheads="1"/>
              </p:cNvSpPr>
              <p:nvPr/>
            </p:nvSpPr>
            <p:spPr bwMode="auto">
              <a:xfrm>
                <a:off x="3754" y="2852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6413" name="Text Box 49"/>
              <p:cNvSpPr txBox="1">
                <a:spLocks noChangeArrowheads="1"/>
              </p:cNvSpPr>
              <p:nvPr/>
            </p:nvSpPr>
            <p:spPr bwMode="auto">
              <a:xfrm>
                <a:off x="5230" y="2809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800">
                    <a:latin typeface="Times New Roman" charset="0"/>
                  </a:rPr>
                  <a:t>+</a:t>
                </a:r>
                <a:r>
                  <a:rPr lang="pt-BR" altLang="pt-BR" sz="18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1800">
                  <a:latin typeface="Times New Roman" charset="0"/>
                </a:endParaRPr>
              </a:p>
            </p:txBody>
          </p:sp>
        </p:grpSp>
        <p:graphicFrame>
          <p:nvGraphicFramePr>
            <p:cNvPr id="16407" name="Object 50"/>
            <p:cNvGraphicFramePr>
              <a:graphicFrameLocks noChangeAspect="1"/>
            </p:cNvGraphicFramePr>
            <p:nvPr/>
          </p:nvGraphicFramePr>
          <p:xfrm>
            <a:off x="3909" y="2829"/>
            <a:ext cx="149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65028" imgH="228501" progId="Equation.DSMT4">
                    <p:embed/>
                  </p:oleObj>
                </mc:Choice>
                <mc:Fallback>
                  <p:oleObj name="Equation" r:id="rId9" imgW="165028" imgH="228501" progId="Equation.DSMT4">
                    <p:embed/>
                    <p:pic>
                      <p:nvPicPr>
                        <p:cNvPr id="16407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9" y="2829"/>
                          <a:ext cx="149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8" name="Object 51"/>
            <p:cNvGraphicFramePr>
              <a:graphicFrameLocks noChangeAspect="1"/>
            </p:cNvGraphicFramePr>
            <p:nvPr/>
          </p:nvGraphicFramePr>
          <p:xfrm>
            <a:off x="4815" y="2829"/>
            <a:ext cx="149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65028" imgH="228501" progId="Equation.DSMT4">
                    <p:embed/>
                  </p:oleObj>
                </mc:Choice>
                <mc:Fallback>
                  <p:oleObj name="Equation" r:id="rId11" imgW="165028" imgH="228501" progId="Equation.DSMT4">
                    <p:embed/>
                    <p:pic>
                      <p:nvPicPr>
                        <p:cNvPr id="16408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5" y="2829"/>
                          <a:ext cx="149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1364" name="Object 52"/>
          <p:cNvGraphicFramePr>
            <a:graphicFrameLocks noChangeAspect="1"/>
          </p:cNvGraphicFramePr>
          <p:nvPr/>
        </p:nvGraphicFramePr>
        <p:xfrm>
          <a:off x="6711950" y="3797300"/>
          <a:ext cx="4714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29914" imgH="177646" progId="Equation.DSMT4">
                  <p:embed/>
                </p:oleObj>
              </mc:Choice>
              <mc:Fallback>
                <p:oleObj name="Equation" r:id="rId13" imgW="329914" imgH="177646" progId="Equation.DSMT4">
                  <p:embed/>
                  <p:pic>
                    <p:nvPicPr>
                      <p:cNvPr id="141364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3797300"/>
                        <a:ext cx="4714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7588250" y="4816475"/>
            <a:ext cx="290513" cy="706438"/>
            <a:chOff x="4616" y="3120"/>
            <a:chExt cx="183" cy="445"/>
          </a:xfrm>
        </p:grpSpPr>
        <p:sp>
          <p:nvSpPr>
            <p:cNvPr id="16404" name="Line 59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6405" name="Text Box 60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3300"/>
                  </a:solidFill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398F3-4082-4A87-80C7-198491D67647}" type="slidenum">
              <a:rPr lang="pt-BR"/>
              <a:pPr>
                <a:defRPr/>
              </a:pPr>
              <a:t>26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589088"/>
            <a:ext cx="4549775" cy="498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Distribuição </a:t>
            </a:r>
            <a:r>
              <a:rPr lang="pt-BR">
                <a:sym typeface="Symbol" pitchFamily="18" charset="2"/>
              </a:rPr>
              <a:t></a:t>
            </a:r>
            <a:r>
              <a:rPr lang="pt-BR" baseline="30000">
                <a:latin typeface="Times New Roman" pitchFamily="18" charset="0"/>
                <a:sym typeface="Symbol" pitchFamily="18" charset="2"/>
              </a:rPr>
              <a:t>2</a:t>
            </a:r>
            <a:endParaRPr lang="pt-BR" i="1"/>
          </a:p>
        </p:txBody>
      </p:sp>
      <p:grpSp>
        <p:nvGrpSpPr>
          <p:cNvPr id="13316" name="Group 46"/>
          <p:cNvGrpSpPr>
            <a:grpSpLocks/>
          </p:cNvGrpSpPr>
          <p:nvPr/>
        </p:nvGrpSpPr>
        <p:grpSpPr bwMode="auto">
          <a:xfrm>
            <a:off x="838200" y="1600200"/>
            <a:ext cx="2049463" cy="1565275"/>
            <a:chOff x="528" y="1008"/>
            <a:chExt cx="1291" cy="986"/>
          </a:xfrm>
        </p:grpSpPr>
        <p:sp>
          <p:nvSpPr>
            <p:cNvPr id="13329" name="Freeform 29" descr="Diagonal para cima clara"/>
            <p:cNvSpPr>
              <a:spLocks/>
            </p:cNvSpPr>
            <p:nvPr/>
          </p:nvSpPr>
          <p:spPr bwMode="auto">
            <a:xfrm>
              <a:off x="1152" y="1409"/>
              <a:ext cx="432" cy="367"/>
            </a:xfrm>
            <a:custGeom>
              <a:avLst/>
              <a:gdLst>
                <a:gd name="T0" fmla="*/ 0 w 432"/>
                <a:gd name="T1" fmla="*/ 0 h 367"/>
                <a:gd name="T2" fmla="*/ 0 w 432"/>
                <a:gd name="T3" fmla="*/ 367 h 367"/>
                <a:gd name="T4" fmla="*/ 432 w 432"/>
                <a:gd name="T5" fmla="*/ 367 h 367"/>
                <a:gd name="T6" fmla="*/ 360 w 432"/>
                <a:gd name="T7" fmla="*/ 355 h 367"/>
                <a:gd name="T8" fmla="*/ 310 w 432"/>
                <a:gd name="T9" fmla="*/ 338 h 367"/>
                <a:gd name="T10" fmla="*/ 250 w 432"/>
                <a:gd name="T11" fmla="*/ 305 h 367"/>
                <a:gd name="T12" fmla="*/ 202 w 432"/>
                <a:gd name="T13" fmla="*/ 261 h 367"/>
                <a:gd name="T14" fmla="*/ 154 w 432"/>
                <a:gd name="T15" fmla="*/ 204 h 367"/>
                <a:gd name="T16" fmla="*/ 103 w 432"/>
                <a:gd name="T17" fmla="*/ 141 h 367"/>
                <a:gd name="T18" fmla="*/ 58 w 432"/>
                <a:gd name="T19" fmla="*/ 79 h 367"/>
                <a:gd name="T20" fmla="*/ 14 w 432"/>
                <a:gd name="T21" fmla="*/ 21 h 367"/>
                <a:gd name="T22" fmla="*/ 0 w 432"/>
                <a:gd name="T23" fmla="*/ 0 h 367"/>
                <a:gd name="T24" fmla="*/ 0 w 432"/>
                <a:gd name="T25" fmla="*/ 0 h 36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32"/>
                <a:gd name="T40" fmla="*/ 0 h 367"/>
                <a:gd name="T41" fmla="*/ 432 w 432"/>
                <a:gd name="T42" fmla="*/ 367 h 36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32" h="367">
                  <a:moveTo>
                    <a:pt x="0" y="0"/>
                  </a:moveTo>
                  <a:lnTo>
                    <a:pt x="0" y="367"/>
                  </a:lnTo>
                  <a:lnTo>
                    <a:pt x="432" y="367"/>
                  </a:lnTo>
                  <a:lnTo>
                    <a:pt x="360" y="355"/>
                  </a:lnTo>
                  <a:lnTo>
                    <a:pt x="310" y="338"/>
                  </a:lnTo>
                  <a:lnTo>
                    <a:pt x="250" y="305"/>
                  </a:lnTo>
                  <a:lnTo>
                    <a:pt x="202" y="261"/>
                  </a:lnTo>
                  <a:lnTo>
                    <a:pt x="154" y="204"/>
                  </a:lnTo>
                  <a:lnTo>
                    <a:pt x="103" y="141"/>
                  </a:lnTo>
                  <a:lnTo>
                    <a:pt x="58" y="79"/>
                  </a:lnTo>
                  <a:lnTo>
                    <a:pt x="14" y="21"/>
                  </a:lnTo>
                  <a:lnTo>
                    <a:pt x="0" y="0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3330" name="Freeform 24"/>
            <p:cNvSpPr>
              <a:spLocks/>
            </p:cNvSpPr>
            <p:nvPr/>
          </p:nvSpPr>
          <p:spPr bwMode="auto">
            <a:xfrm>
              <a:off x="618" y="1008"/>
              <a:ext cx="1104" cy="768"/>
            </a:xfrm>
            <a:custGeom>
              <a:avLst/>
              <a:gdLst>
                <a:gd name="T0" fmla="*/ 0 w 1104"/>
                <a:gd name="T1" fmla="*/ 0 h 768"/>
                <a:gd name="T2" fmla="*/ 0 w 1104"/>
                <a:gd name="T3" fmla="*/ 768 h 768"/>
                <a:gd name="T4" fmla="*/ 1104 w 1104"/>
                <a:gd name="T5" fmla="*/ 768 h 768"/>
                <a:gd name="T6" fmla="*/ 0 60000 65536"/>
                <a:gd name="T7" fmla="*/ 0 60000 65536"/>
                <a:gd name="T8" fmla="*/ 0 60000 65536"/>
                <a:gd name="T9" fmla="*/ 0 w 1104"/>
                <a:gd name="T10" fmla="*/ 0 h 768"/>
                <a:gd name="T11" fmla="*/ 1104 w 1104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4" h="768">
                  <a:moveTo>
                    <a:pt x="0" y="0"/>
                  </a:moveTo>
                  <a:lnTo>
                    <a:pt x="0" y="768"/>
                  </a:lnTo>
                  <a:lnTo>
                    <a:pt x="1104" y="76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3331" name="Freeform 25"/>
            <p:cNvSpPr>
              <a:spLocks/>
            </p:cNvSpPr>
            <p:nvPr/>
          </p:nvSpPr>
          <p:spPr bwMode="auto">
            <a:xfrm>
              <a:off x="614" y="1157"/>
              <a:ext cx="1034" cy="645"/>
            </a:xfrm>
            <a:custGeom>
              <a:avLst/>
              <a:gdLst>
                <a:gd name="T0" fmla="*/ 0 w 1034"/>
                <a:gd name="T1" fmla="*/ 617 h 645"/>
                <a:gd name="T2" fmla="*/ 274 w 1034"/>
                <a:gd name="T3" fmla="*/ 12 h 645"/>
                <a:gd name="T4" fmla="*/ 773 w 1034"/>
                <a:gd name="T5" fmla="*/ 545 h 645"/>
                <a:gd name="T6" fmla="*/ 1034 w 1034"/>
                <a:gd name="T7" fmla="*/ 614 h 6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4"/>
                <a:gd name="T13" fmla="*/ 0 h 645"/>
                <a:gd name="T14" fmla="*/ 1034 w 1034"/>
                <a:gd name="T15" fmla="*/ 645 h 6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4" h="645">
                  <a:moveTo>
                    <a:pt x="0" y="617"/>
                  </a:moveTo>
                  <a:cubicBezTo>
                    <a:pt x="46" y="516"/>
                    <a:pt x="145" y="24"/>
                    <a:pt x="274" y="12"/>
                  </a:cubicBezTo>
                  <a:cubicBezTo>
                    <a:pt x="403" y="0"/>
                    <a:pt x="646" y="445"/>
                    <a:pt x="773" y="545"/>
                  </a:cubicBezTo>
                  <a:cubicBezTo>
                    <a:pt x="900" y="645"/>
                    <a:pt x="980" y="600"/>
                    <a:pt x="1034" y="614"/>
                  </a:cubicBez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3332" name="Text Box 26"/>
            <p:cNvSpPr txBox="1">
              <a:spLocks noChangeArrowheads="1"/>
            </p:cNvSpPr>
            <p:nvPr/>
          </p:nvSpPr>
          <p:spPr bwMode="auto">
            <a:xfrm>
              <a:off x="528" y="1767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0</a:t>
              </a:r>
            </a:p>
          </p:txBody>
        </p:sp>
        <p:sp>
          <p:nvSpPr>
            <p:cNvPr id="13333" name="Text Box 27"/>
            <p:cNvSpPr txBox="1">
              <a:spLocks noChangeArrowheads="1"/>
            </p:cNvSpPr>
            <p:nvPr/>
          </p:nvSpPr>
          <p:spPr bwMode="auto">
            <a:xfrm>
              <a:off x="1519" y="1758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800">
                  <a:latin typeface="Times New Roman" charset="0"/>
                </a:rPr>
                <a:t>+</a:t>
              </a:r>
              <a:r>
                <a:rPr lang="pt-BR" altLang="pt-BR" sz="1800">
                  <a:latin typeface="Times New Roman" charset="0"/>
                  <a:sym typeface="Symbol" pitchFamily="18" charset="2"/>
                </a:rPr>
                <a:t></a:t>
              </a:r>
              <a:endParaRPr lang="pt-BR" altLang="pt-BR" sz="1800">
                <a:latin typeface="Times New Roman" charset="0"/>
              </a:endParaRPr>
            </a:p>
          </p:txBody>
        </p:sp>
        <p:graphicFrame>
          <p:nvGraphicFramePr>
            <p:cNvPr id="13334" name="Object 33"/>
            <p:cNvGraphicFramePr>
              <a:graphicFrameLocks noChangeAspect="1"/>
            </p:cNvGraphicFramePr>
            <p:nvPr/>
          </p:nvGraphicFramePr>
          <p:xfrm>
            <a:off x="1056" y="1776"/>
            <a:ext cx="183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03112" imgH="241195" progId="Equation.DSMT4">
                    <p:embed/>
                  </p:oleObj>
                </mc:Choice>
                <mc:Fallback>
                  <p:oleObj name="Equation" r:id="rId3" imgW="203112" imgH="241195" progId="Equation.DSMT4">
                    <p:embed/>
                    <p:pic>
                      <p:nvPicPr>
                        <p:cNvPr id="13334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1776"/>
                          <a:ext cx="183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17" name="Group 56"/>
          <p:cNvGrpSpPr>
            <a:grpSpLocks/>
          </p:cNvGrpSpPr>
          <p:nvPr/>
        </p:nvGrpSpPr>
        <p:grpSpPr bwMode="auto">
          <a:xfrm>
            <a:off x="1995488" y="2667000"/>
            <a:ext cx="1284287" cy="1277938"/>
            <a:chOff x="1257" y="1680"/>
            <a:chExt cx="809" cy="805"/>
          </a:xfrm>
        </p:grpSpPr>
        <p:graphicFrame>
          <p:nvGraphicFramePr>
            <p:cNvPr id="13327" name="Object 34"/>
            <p:cNvGraphicFramePr>
              <a:graphicFrameLocks noChangeAspect="1"/>
            </p:cNvGraphicFramePr>
            <p:nvPr/>
          </p:nvGraphicFramePr>
          <p:xfrm>
            <a:off x="1392" y="2256"/>
            <a:ext cx="674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48975" imgH="253890" progId="Equation.DSMT4">
                    <p:embed/>
                  </p:oleObj>
                </mc:Choice>
                <mc:Fallback>
                  <p:oleObj name="Equation" r:id="rId5" imgW="748975" imgH="253890" progId="Equation.DSMT4">
                    <p:embed/>
                    <p:pic>
                      <p:nvPicPr>
                        <p:cNvPr id="13327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256"/>
                          <a:ext cx="674" cy="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8" name="Line 35"/>
            <p:cNvSpPr>
              <a:spLocks noChangeShapeType="1"/>
            </p:cNvSpPr>
            <p:nvPr/>
          </p:nvSpPr>
          <p:spPr bwMode="auto">
            <a:xfrm>
              <a:off x="1257" y="1680"/>
              <a:ext cx="279" cy="5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13318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308429"/>
              </p:ext>
            </p:extLst>
          </p:nvPr>
        </p:nvGraphicFramePr>
        <p:xfrm>
          <a:off x="750888" y="5540970"/>
          <a:ext cx="1795462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57120" imgH="241200" progId="Equation.DSMT4">
                  <p:embed/>
                </p:oleObj>
              </mc:Choice>
              <mc:Fallback>
                <p:oleObj name="Equation" r:id="rId7" imgW="1257120" imgH="241200" progId="Equation.DSMT4">
                  <p:embed/>
                  <p:pic>
                    <p:nvPicPr>
                      <p:cNvPr id="13318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5540970"/>
                        <a:ext cx="1795462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74" name="AutoShape 58"/>
          <p:cNvSpPr>
            <a:spLocks noChangeArrowheads="1"/>
          </p:cNvSpPr>
          <p:nvPr/>
        </p:nvSpPr>
        <p:spPr bwMode="auto">
          <a:xfrm>
            <a:off x="3781425" y="4685272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37275" name="Rectangle 59"/>
          <p:cNvSpPr>
            <a:spLocks noChangeArrowheads="1"/>
          </p:cNvSpPr>
          <p:nvPr/>
        </p:nvSpPr>
        <p:spPr bwMode="auto">
          <a:xfrm>
            <a:off x="5580112" y="4725144"/>
            <a:ext cx="271463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37276" name="AutoShape 60"/>
          <p:cNvSpPr>
            <a:spLocks noChangeArrowheads="1"/>
          </p:cNvSpPr>
          <p:nvPr/>
        </p:nvSpPr>
        <p:spPr bwMode="auto">
          <a:xfrm rot="5400000" flipV="1">
            <a:off x="5403260" y="258445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37277" name="Rectangle 61"/>
          <p:cNvSpPr>
            <a:spLocks noChangeArrowheads="1"/>
          </p:cNvSpPr>
          <p:nvPr/>
        </p:nvSpPr>
        <p:spPr bwMode="auto">
          <a:xfrm>
            <a:off x="5580112" y="1600200"/>
            <a:ext cx="271463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61237-D022-413B-B8C3-A7D36136AC52}" type="slidenum">
              <a:rPr lang="pt-BR"/>
              <a:pPr>
                <a:defRPr/>
              </a:pPr>
              <a:t>27</a:t>
            </a:fld>
            <a:endParaRPr lang="pt-BR"/>
          </a:p>
        </p:txBody>
      </p:sp>
      <p:graphicFrame>
        <p:nvGraphicFramePr>
          <p:cNvPr id="23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270896"/>
              </p:ext>
            </p:extLst>
          </p:nvPr>
        </p:nvGraphicFramePr>
        <p:xfrm>
          <a:off x="757238" y="5961657"/>
          <a:ext cx="17780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44520" imgH="241200" progId="Equation.DSMT4">
                  <p:embed/>
                </p:oleObj>
              </mc:Choice>
              <mc:Fallback>
                <p:oleObj name="Equation" r:id="rId9" imgW="1244520" imgH="241200" progId="Equation.DSMT4">
                  <p:embed/>
                  <p:pic>
                    <p:nvPicPr>
                      <p:cNvPr id="2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5961657"/>
                        <a:ext cx="17780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35" y="4185245"/>
            <a:ext cx="1756798" cy="125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61"/>
          <p:cNvSpPr>
            <a:spLocks noChangeArrowheads="1"/>
          </p:cNvSpPr>
          <p:nvPr/>
        </p:nvSpPr>
        <p:spPr bwMode="auto">
          <a:xfrm>
            <a:off x="7770569" y="1600200"/>
            <a:ext cx="271463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26" name="AutoShape 60"/>
          <p:cNvSpPr>
            <a:spLocks noChangeArrowheads="1"/>
          </p:cNvSpPr>
          <p:nvPr/>
        </p:nvSpPr>
        <p:spPr bwMode="auto">
          <a:xfrm rot="5400000" flipV="1">
            <a:off x="7622932" y="258445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27" name="Rectangle 59"/>
          <p:cNvSpPr>
            <a:spLocks noChangeArrowheads="1"/>
          </p:cNvSpPr>
          <p:nvPr/>
        </p:nvSpPr>
        <p:spPr bwMode="auto">
          <a:xfrm>
            <a:off x="7756921" y="4725144"/>
            <a:ext cx="271463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39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74" grpId="0" animBg="1"/>
      <p:bldP spid="137275" grpId="0" animBg="1"/>
      <p:bldP spid="137276" grpId="0" animBg="1"/>
      <p:bldP spid="137277" grpId="0" animBg="1"/>
      <p:bldP spid="25" grpId="0" animBg="1"/>
      <p:bldP spid="26" grpId="0" animBg="1"/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 i="1">
                <a:sym typeface="Symbol" pitchFamily="18" charset="2"/>
              </a:rPr>
              <a:t></a:t>
            </a:r>
            <a:r>
              <a:rPr lang="pt-BR" baseline="30000">
                <a:latin typeface="Times New Roman" pitchFamily="18" charset="0"/>
                <a:sym typeface="Symbol" pitchFamily="18" charset="2"/>
              </a:rPr>
              <a:t>2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50825" y="1512888"/>
            <a:ext cx="86645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Exemplo: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qualquer tem uma distribuição normal com média </a:t>
            </a:r>
            <a:r>
              <a:rPr lang="pt-BR" altLang="pt-BR" sz="1600" i="1" dirty="0">
                <a:latin typeface="Symbol" pitchFamily="18" charset="2"/>
              </a:rPr>
              <a:t>m</a:t>
            </a:r>
            <a:r>
              <a:rPr lang="pt-BR" altLang="pt-BR" sz="1600" dirty="0">
                <a:latin typeface="Tahoma" panose="020B0604030504040204" pitchFamily="34" charset="0"/>
              </a:rPr>
              <a:t> e variância </a:t>
            </a:r>
            <a:r>
              <a:rPr lang="pt-BR" altLang="pt-BR" sz="1600" i="1" dirty="0">
                <a:latin typeface="Symbol" pitchFamily="18" charset="2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 desconhecidas. Retira-se uma amostra de </a:t>
            </a:r>
            <a:r>
              <a:rPr lang="pt-BR" altLang="pt-BR" sz="1600" dirty="0">
                <a:latin typeface="Times New Roman" charset="0"/>
              </a:rPr>
              <a:t>25</a:t>
            </a:r>
            <a:r>
              <a:rPr lang="pt-BR" altLang="pt-BR" sz="1600" dirty="0">
                <a:latin typeface="Tahoma" panose="020B0604030504040204" pitchFamily="34" charset="0"/>
              </a:rPr>
              <a:t> valores e calcula-se a variância amostral. Construa um IC de </a:t>
            </a:r>
            <a:r>
              <a:rPr lang="pt-BR" altLang="pt-BR" sz="1600" dirty="0">
                <a:latin typeface="Times New Roman" charset="0"/>
              </a:rPr>
              <a:t>95%</a:t>
            </a:r>
            <a:r>
              <a:rPr lang="pt-BR" altLang="pt-BR" sz="1600" dirty="0">
                <a:latin typeface="Tahoma" panose="020B0604030504040204" pitchFamily="34" charset="0"/>
              </a:rPr>
              <a:t> para </a:t>
            </a:r>
            <a:r>
              <a:rPr lang="pt-BR" altLang="pt-BR" sz="1600" i="1" dirty="0">
                <a:latin typeface="Symbol" pitchFamily="18" charset="2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 supondo que </a:t>
            </a:r>
            <a:r>
              <a:rPr lang="pt-BR" altLang="pt-BR" sz="1600" i="1" dirty="0">
                <a:latin typeface="Times New Roman" charset="0"/>
              </a:rPr>
              <a:t>s</a:t>
            </a:r>
            <a:r>
              <a:rPr lang="pt-BR" altLang="pt-BR" sz="1600" baseline="30000" dirty="0">
                <a:latin typeface="Times New Roman" charset="0"/>
              </a:rPr>
              <a:t>2</a:t>
            </a:r>
            <a:r>
              <a:rPr lang="pt-BR" altLang="pt-BR" sz="1600" dirty="0">
                <a:latin typeface="Times New Roman" charset="0"/>
              </a:rPr>
              <a:t> = 2,34</a:t>
            </a:r>
            <a:r>
              <a:rPr lang="pt-BR" altLang="pt-BR" sz="1600" dirty="0">
                <a:latin typeface="Tahoma" panose="020B0604030504040204" pitchFamily="34" charset="0"/>
              </a:rPr>
              <a:t>.</a:t>
            </a:r>
          </a:p>
        </p:txBody>
      </p:sp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820738" y="2895600"/>
          <a:ext cx="32321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60600" imgH="482600" progId="Equation.DSMT4">
                  <p:embed/>
                </p:oleObj>
              </mc:Choice>
              <mc:Fallback>
                <p:oleObj name="Equation" r:id="rId2" imgW="2260600" imgH="482600" progId="Equation.DSMT4">
                  <p:embed/>
                  <p:pic>
                    <p:nvPicPr>
                      <p:cNvPr id="1413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2895600"/>
                        <a:ext cx="32321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172200" y="4816475"/>
            <a:ext cx="290513" cy="706438"/>
            <a:chOff x="4616" y="3120"/>
            <a:chExt cx="183" cy="445"/>
          </a:xfrm>
        </p:grpSpPr>
        <p:sp>
          <p:nvSpPr>
            <p:cNvPr id="16420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6421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3300"/>
                  </a:solidFill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141340" name="Text Box 28"/>
          <p:cNvSpPr txBox="1">
            <a:spLocks noChangeArrowheads="1"/>
          </p:cNvSpPr>
          <p:nvPr/>
        </p:nvSpPr>
        <p:spPr bwMode="auto">
          <a:xfrm>
            <a:off x="6000750" y="5257800"/>
            <a:ext cx="64135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imes New Roman" charset="0"/>
              </a:rPr>
              <a:t>12,40</a:t>
            </a:r>
          </a:p>
        </p:txBody>
      </p:sp>
      <p:graphicFrame>
        <p:nvGraphicFramePr>
          <p:cNvPr id="141341" name="Object 29"/>
          <p:cNvGraphicFramePr>
            <a:graphicFrameLocks noChangeAspect="1"/>
          </p:cNvGraphicFramePr>
          <p:nvPr/>
        </p:nvGraphicFramePr>
        <p:xfrm>
          <a:off x="820738" y="3814763"/>
          <a:ext cx="32496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73300" imgH="457200" progId="Equation.DSMT4">
                  <p:embed/>
                </p:oleObj>
              </mc:Choice>
              <mc:Fallback>
                <p:oleObj name="Equation" r:id="rId4" imgW="2273300" imgH="457200" progId="Equation.DSMT4">
                  <p:embed/>
                  <p:pic>
                    <p:nvPicPr>
                      <p:cNvPr id="14134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3814763"/>
                        <a:ext cx="3249612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43" name="Object 31"/>
          <p:cNvGraphicFramePr>
            <a:graphicFrameLocks noChangeAspect="1"/>
          </p:cNvGraphicFramePr>
          <p:nvPr/>
        </p:nvGraphicFramePr>
        <p:xfrm>
          <a:off x="803275" y="4884738"/>
          <a:ext cx="24320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01800" imgH="279400" progId="Equation.DSMT4">
                  <p:embed/>
                </p:oleObj>
              </mc:Choice>
              <mc:Fallback>
                <p:oleObj name="Equation" r:id="rId6" imgW="1701800" imgH="279400" progId="Equation.DSMT4">
                  <p:embed/>
                  <p:pic>
                    <p:nvPicPr>
                      <p:cNvPr id="14134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4884738"/>
                        <a:ext cx="243205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44" name="Rectangle 32"/>
          <p:cNvSpPr>
            <a:spLocks noChangeArrowheads="1"/>
          </p:cNvSpPr>
          <p:nvPr/>
        </p:nvSpPr>
        <p:spPr bwMode="auto">
          <a:xfrm>
            <a:off x="762000" y="4800600"/>
            <a:ext cx="2514600" cy="5334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7921625" y="3713163"/>
            <a:ext cx="757238" cy="601662"/>
            <a:chOff x="4990" y="2339"/>
            <a:chExt cx="477" cy="379"/>
          </a:xfrm>
        </p:grpSpPr>
        <p:sp>
          <p:nvSpPr>
            <p:cNvPr id="16418" name="Line 36"/>
            <p:cNvSpPr>
              <a:spLocks noChangeShapeType="1"/>
            </p:cNvSpPr>
            <p:nvPr/>
          </p:nvSpPr>
          <p:spPr bwMode="auto">
            <a:xfrm flipV="1">
              <a:off x="4990" y="2478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16419" name="Object 37"/>
            <p:cNvGraphicFramePr>
              <a:graphicFrameLocks noChangeAspect="1"/>
            </p:cNvGraphicFramePr>
            <p:nvPr/>
          </p:nvGraphicFramePr>
          <p:xfrm>
            <a:off x="5124" y="2339"/>
            <a:ext cx="343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80835" imgH="190417" progId="Equation.DSMT4">
                    <p:embed/>
                  </p:oleObj>
                </mc:Choice>
                <mc:Fallback>
                  <p:oleObj name="Equation" r:id="rId8" imgW="380835" imgH="190417" progId="Equation.DSMT4">
                    <p:embed/>
                    <p:pic>
                      <p:nvPicPr>
                        <p:cNvPr id="16419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4" y="2339"/>
                          <a:ext cx="343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5529263" y="3713163"/>
            <a:ext cx="701675" cy="601662"/>
            <a:chOff x="3483" y="2339"/>
            <a:chExt cx="442" cy="379"/>
          </a:xfrm>
        </p:grpSpPr>
        <p:sp>
          <p:nvSpPr>
            <p:cNvPr id="16416" name="Line 39"/>
            <p:cNvSpPr>
              <a:spLocks noChangeShapeType="1"/>
            </p:cNvSpPr>
            <p:nvPr/>
          </p:nvSpPr>
          <p:spPr bwMode="auto">
            <a:xfrm flipH="1" flipV="1">
              <a:off x="3733" y="2478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16417" name="Object 40"/>
            <p:cNvGraphicFramePr>
              <a:graphicFrameLocks noChangeAspect="1"/>
            </p:cNvGraphicFramePr>
            <p:nvPr/>
          </p:nvGraphicFramePr>
          <p:xfrm>
            <a:off x="3483" y="2339"/>
            <a:ext cx="342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80835" imgH="190417" progId="Equation.DSMT4">
                    <p:embed/>
                  </p:oleObj>
                </mc:Choice>
                <mc:Fallback>
                  <p:oleObj name="Equation" r:id="rId10" imgW="380835" imgH="190417" progId="Equation.DSMT4">
                    <p:embed/>
                    <p:pic>
                      <p:nvPicPr>
                        <p:cNvPr id="16417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3" y="2339"/>
                          <a:ext cx="342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1353" name="Freeform 41"/>
          <p:cNvSpPr>
            <a:spLocks/>
          </p:cNvSpPr>
          <p:nvPr/>
        </p:nvSpPr>
        <p:spPr bwMode="auto">
          <a:xfrm>
            <a:off x="6324600" y="2971800"/>
            <a:ext cx="1433513" cy="1517650"/>
          </a:xfrm>
          <a:custGeom>
            <a:avLst/>
            <a:gdLst>
              <a:gd name="T0" fmla="*/ 0 w 581"/>
              <a:gd name="T1" fmla="*/ 2147483647 h 608"/>
              <a:gd name="T2" fmla="*/ 0 w 581"/>
              <a:gd name="T3" fmla="*/ 2147483647 h 608"/>
              <a:gd name="T4" fmla="*/ 2147483647 w 581"/>
              <a:gd name="T5" fmla="*/ 2147483647 h 608"/>
              <a:gd name="T6" fmla="*/ 2147483647 w 581"/>
              <a:gd name="T7" fmla="*/ 2147483647 h 608"/>
              <a:gd name="T8" fmla="*/ 2147483647 w 581"/>
              <a:gd name="T9" fmla="*/ 2147483647 h 608"/>
              <a:gd name="T10" fmla="*/ 2147483647 w 581"/>
              <a:gd name="T11" fmla="*/ 2147483647 h 608"/>
              <a:gd name="T12" fmla="*/ 2147483647 w 581"/>
              <a:gd name="T13" fmla="*/ 2147483647 h 608"/>
              <a:gd name="T14" fmla="*/ 2147483647 w 581"/>
              <a:gd name="T15" fmla="*/ 2147483647 h 608"/>
              <a:gd name="T16" fmla="*/ 2147483647 w 581"/>
              <a:gd name="T17" fmla="*/ 0 h 608"/>
              <a:gd name="T18" fmla="*/ 2147483647 w 581"/>
              <a:gd name="T19" fmla="*/ 2147483647 h 608"/>
              <a:gd name="T20" fmla="*/ 2147483647 w 581"/>
              <a:gd name="T21" fmla="*/ 2147483647 h 608"/>
              <a:gd name="T22" fmla="*/ 2147483647 w 581"/>
              <a:gd name="T23" fmla="*/ 2147483647 h 608"/>
              <a:gd name="T24" fmla="*/ 2147483647 w 581"/>
              <a:gd name="T25" fmla="*/ 2147483647 h 608"/>
              <a:gd name="T26" fmla="*/ 2147483647 w 581"/>
              <a:gd name="T27" fmla="*/ 2147483647 h 608"/>
              <a:gd name="T28" fmla="*/ 2147483647 w 581"/>
              <a:gd name="T29" fmla="*/ 2147483647 h 608"/>
              <a:gd name="T30" fmla="*/ 2147483647 w 581"/>
              <a:gd name="T31" fmla="*/ 2147483647 h 608"/>
              <a:gd name="T32" fmla="*/ 2147483647 w 581"/>
              <a:gd name="T33" fmla="*/ 2147483647 h 608"/>
              <a:gd name="T34" fmla="*/ 2147483647 w 581"/>
              <a:gd name="T35" fmla="*/ 2147483647 h 608"/>
              <a:gd name="T36" fmla="*/ 2147483647 w 581"/>
              <a:gd name="T37" fmla="*/ 2147483647 h 608"/>
              <a:gd name="T38" fmla="*/ 0 w 581"/>
              <a:gd name="T39" fmla="*/ 2147483647 h 60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81"/>
              <a:gd name="T61" fmla="*/ 0 h 608"/>
              <a:gd name="T62" fmla="*/ 581 w 581"/>
              <a:gd name="T63" fmla="*/ 608 h 60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81" h="608">
                <a:moveTo>
                  <a:pt x="0" y="608"/>
                </a:moveTo>
                <a:lnTo>
                  <a:pt x="0" y="305"/>
                </a:lnTo>
                <a:lnTo>
                  <a:pt x="24" y="238"/>
                </a:lnTo>
                <a:lnTo>
                  <a:pt x="50" y="171"/>
                </a:lnTo>
                <a:lnTo>
                  <a:pt x="70" y="118"/>
                </a:lnTo>
                <a:lnTo>
                  <a:pt x="103" y="68"/>
                </a:lnTo>
                <a:lnTo>
                  <a:pt x="127" y="32"/>
                </a:lnTo>
                <a:lnTo>
                  <a:pt x="166" y="5"/>
                </a:lnTo>
                <a:lnTo>
                  <a:pt x="199" y="0"/>
                </a:lnTo>
                <a:lnTo>
                  <a:pt x="233" y="20"/>
                </a:lnTo>
                <a:lnTo>
                  <a:pt x="269" y="46"/>
                </a:lnTo>
                <a:lnTo>
                  <a:pt x="310" y="80"/>
                </a:lnTo>
                <a:lnTo>
                  <a:pt x="355" y="135"/>
                </a:lnTo>
                <a:lnTo>
                  <a:pt x="401" y="188"/>
                </a:lnTo>
                <a:lnTo>
                  <a:pt x="444" y="248"/>
                </a:lnTo>
                <a:lnTo>
                  <a:pt x="499" y="320"/>
                </a:lnTo>
                <a:lnTo>
                  <a:pt x="557" y="394"/>
                </a:lnTo>
                <a:lnTo>
                  <a:pt x="581" y="430"/>
                </a:lnTo>
                <a:lnTo>
                  <a:pt x="581" y="608"/>
                </a:lnTo>
                <a:lnTo>
                  <a:pt x="0" y="60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5959475" y="2578100"/>
            <a:ext cx="2867025" cy="2286000"/>
            <a:chOff x="3754" y="1624"/>
            <a:chExt cx="1806" cy="1440"/>
          </a:xfrm>
        </p:grpSpPr>
        <p:grpSp>
          <p:nvGrpSpPr>
            <p:cNvPr id="16406" name="Group 56"/>
            <p:cNvGrpSpPr>
              <a:grpSpLocks/>
            </p:cNvGrpSpPr>
            <p:nvPr/>
          </p:nvGrpSpPr>
          <p:grpSpPr bwMode="auto">
            <a:xfrm>
              <a:off x="3754" y="1624"/>
              <a:ext cx="1806" cy="1440"/>
              <a:chOff x="3754" y="1624"/>
              <a:chExt cx="1806" cy="1440"/>
            </a:xfrm>
          </p:grpSpPr>
          <p:grpSp>
            <p:nvGrpSpPr>
              <p:cNvPr id="16409" name="Group 55"/>
              <p:cNvGrpSpPr>
                <a:grpSpLocks/>
              </p:cNvGrpSpPr>
              <p:nvPr/>
            </p:nvGrpSpPr>
            <p:grpSpPr bwMode="auto">
              <a:xfrm>
                <a:off x="4656" y="1655"/>
                <a:ext cx="408" cy="309"/>
                <a:chOff x="4656" y="1655"/>
                <a:chExt cx="408" cy="309"/>
              </a:xfrm>
            </p:grpSpPr>
            <p:sp>
              <p:nvSpPr>
                <p:cNvPr id="16414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4656" y="1820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  <p:graphicFrame>
              <p:nvGraphicFramePr>
                <p:cNvPr id="16415" name="Object 45"/>
                <p:cNvGraphicFramePr>
                  <a:graphicFrameLocks noChangeAspect="1"/>
                </p:cNvGraphicFramePr>
                <p:nvPr/>
              </p:nvGraphicFramePr>
              <p:xfrm>
                <a:off x="4847" y="1655"/>
                <a:ext cx="217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11" imgW="241195" imgH="241195" progId="Equation.DSMT4">
                        <p:embed/>
                      </p:oleObj>
                    </mc:Choice>
                    <mc:Fallback>
                      <p:oleObj name="Equation" r:id="rId11" imgW="241195" imgH="241195" progId="Equation.DSMT4">
                        <p:embed/>
                        <p:pic>
                          <p:nvPicPr>
                            <p:cNvPr id="16415" name="Object 4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47" y="1655"/>
                              <a:ext cx="217" cy="2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6410" name="Freeform 46"/>
              <p:cNvSpPr>
                <a:spLocks/>
              </p:cNvSpPr>
              <p:nvPr/>
            </p:nvSpPr>
            <p:spPr bwMode="auto">
              <a:xfrm>
                <a:off x="3844" y="1624"/>
                <a:ext cx="1716" cy="1207"/>
              </a:xfrm>
              <a:custGeom>
                <a:avLst/>
                <a:gdLst>
                  <a:gd name="T0" fmla="*/ 0 w 1104"/>
                  <a:gd name="T1" fmla="*/ 0 h 768"/>
                  <a:gd name="T2" fmla="*/ 0 w 1104"/>
                  <a:gd name="T3" fmla="*/ 153700292 h 768"/>
                  <a:gd name="T4" fmla="*/ 163958880 w 1104"/>
                  <a:gd name="T5" fmla="*/ 153700292 h 768"/>
                  <a:gd name="T6" fmla="*/ 0 60000 65536"/>
                  <a:gd name="T7" fmla="*/ 0 60000 65536"/>
                  <a:gd name="T8" fmla="*/ 0 60000 65536"/>
                  <a:gd name="T9" fmla="*/ 0 w 1104"/>
                  <a:gd name="T10" fmla="*/ 0 h 768"/>
                  <a:gd name="T11" fmla="*/ 1104 w 1104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04" h="768">
                    <a:moveTo>
                      <a:pt x="0" y="0"/>
                    </a:moveTo>
                    <a:lnTo>
                      <a:pt x="0" y="768"/>
                    </a:lnTo>
                    <a:lnTo>
                      <a:pt x="1104" y="76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6411" name="Freeform 47"/>
              <p:cNvSpPr>
                <a:spLocks/>
              </p:cNvSpPr>
              <p:nvPr/>
            </p:nvSpPr>
            <p:spPr bwMode="auto">
              <a:xfrm>
                <a:off x="3838" y="1858"/>
                <a:ext cx="1607" cy="1014"/>
              </a:xfrm>
              <a:custGeom>
                <a:avLst/>
                <a:gdLst>
                  <a:gd name="T0" fmla="*/ 0 w 1034"/>
                  <a:gd name="T1" fmla="*/ 124490005 h 645"/>
                  <a:gd name="T2" fmla="*/ 40569871 w 1034"/>
                  <a:gd name="T3" fmla="*/ 2431614 h 645"/>
                  <a:gd name="T4" fmla="*/ 114429682 w 1034"/>
                  <a:gd name="T5" fmla="*/ 110009555 h 645"/>
                  <a:gd name="T6" fmla="*/ 153080549 w 1034"/>
                  <a:gd name="T7" fmla="*/ 123863746 h 6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4"/>
                  <a:gd name="T13" fmla="*/ 0 h 645"/>
                  <a:gd name="T14" fmla="*/ 1034 w 1034"/>
                  <a:gd name="T15" fmla="*/ 645 h 6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4" h="645">
                    <a:moveTo>
                      <a:pt x="0" y="617"/>
                    </a:moveTo>
                    <a:cubicBezTo>
                      <a:pt x="46" y="516"/>
                      <a:pt x="145" y="24"/>
                      <a:pt x="274" y="12"/>
                    </a:cubicBezTo>
                    <a:cubicBezTo>
                      <a:pt x="403" y="0"/>
                      <a:pt x="646" y="445"/>
                      <a:pt x="773" y="545"/>
                    </a:cubicBezTo>
                    <a:cubicBezTo>
                      <a:pt x="900" y="645"/>
                      <a:pt x="980" y="600"/>
                      <a:pt x="1034" y="614"/>
                    </a:cubicBezTo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6412" name="Text Box 48"/>
              <p:cNvSpPr txBox="1">
                <a:spLocks noChangeArrowheads="1"/>
              </p:cNvSpPr>
              <p:nvPr/>
            </p:nvSpPr>
            <p:spPr bwMode="auto">
              <a:xfrm>
                <a:off x="3754" y="2852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6413" name="Text Box 49"/>
              <p:cNvSpPr txBox="1">
                <a:spLocks noChangeArrowheads="1"/>
              </p:cNvSpPr>
              <p:nvPr/>
            </p:nvSpPr>
            <p:spPr bwMode="auto">
              <a:xfrm>
                <a:off x="5230" y="2809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800">
                    <a:latin typeface="Times New Roman" charset="0"/>
                  </a:rPr>
                  <a:t>+</a:t>
                </a:r>
                <a:r>
                  <a:rPr lang="pt-BR" altLang="pt-BR" sz="18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1800">
                  <a:latin typeface="Times New Roman" charset="0"/>
                </a:endParaRPr>
              </a:p>
            </p:txBody>
          </p:sp>
        </p:grpSp>
        <p:graphicFrame>
          <p:nvGraphicFramePr>
            <p:cNvPr id="16407" name="Object 50"/>
            <p:cNvGraphicFramePr>
              <a:graphicFrameLocks noChangeAspect="1"/>
            </p:cNvGraphicFramePr>
            <p:nvPr/>
          </p:nvGraphicFramePr>
          <p:xfrm>
            <a:off x="3909" y="2829"/>
            <a:ext cx="149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65028" imgH="228501" progId="Equation.DSMT4">
                    <p:embed/>
                  </p:oleObj>
                </mc:Choice>
                <mc:Fallback>
                  <p:oleObj name="Equation" r:id="rId13" imgW="165028" imgH="228501" progId="Equation.DSMT4">
                    <p:embed/>
                    <p:pic>
                      <p:nvPicPr>
                        <p:cNvPr id="16407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9" y="2829"/>
                          <a:ext cx="149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8" name="Object 51"/>
            <p:cNvGraphicFramePr>
              <a:graphicFrameLocks noChangeAspect="1"/>
            </p:cNvGraphicFramePr>
            <p:nvPr/>
          </p:nvGraphicFramePr>
          <p:xfrm>
            <a:off x="4815" y="2829"/>
            <a:ext cx="149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65028" imgH="228501" progId="Equation.DSMT4">
                    <p:embed/>
                  </p:oleObj>
                </mc:Choice>
                <mc:Fallback>
                  <p:oleObj name="Equation" r:id="rId15" imgW="165028" imgH="228501" progId="Equation.DSMT4">
                    <p:embed/>
                    <p:pic>
                      <p:nvPicPr>
                        <p:cNvPr id="16408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5" y="2829"/>
                          <a:ext cx="149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1364" name="Object 52"/>
          <p:cNvGraphicFramePr>
            <a:graphicFrameLocks noChangeAspect="1"/>
          </p:cNvGraphicFramePr>
          <p:nvPr/>
        </p:nvGraphicFramePr>
        <p:xfrm>
          <a:off x="6711950" y="3797300"/>
          <a:ext cx="4714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29914" imgH="177646" progId="Equation.DSMT4">
                  <p:embed/>
                </p:oleObj>
              </mc:Choice>
              <mc:Fallback>
                <p:oleObj name="Equation" r:id="rId17" imgW="329914" imgH="177646" progId="Equation.DSMT4">
                  <p:embed/>
                  <p:pic>
                    <p:nvPicPr>
                      <p:cNvPr id="141364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3797300"/>
                        <a:ext cx="4714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7588250" y="4816475"/>
            <a:ext cx="290513" cy="706438"/>
            <a:chOff x="4616" y="3120"/>
            <a:chExt cx="183" cy="445"/>
          </a:xfrm>
        </p:grpSpPr>
        <p:sp>
          <p:nvSpPr>
            <p:cNvPr id="16404" name="Line 59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6405" name="Text Box 60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3300"/>
                  </a:solidFill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141373" name="Text Box 61"/>
          <p:cNvSpPr txBox="1">
            <a:spLocks noChangeArrowheads="1"/>
          </p:cNvSpPr>
          <p:nvPr/>
        </p:nvSpPr>
        <p:spPr bwMode="auto">
          <a:xfrm>
            <a:off x="7416800" y="5257800"/>
            <a:ext cx="64135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imes New Roman" charset="0"/>
              </a:rPr>
              <a:t>39,36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398F3-4082-4A87-80C7-198491D67647}" type="slidenum">
              <a:rPr lang="pt-BR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344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4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743450" y="2878138"/>
            <a:ext cx="4000500" cy="2660650"/>
            <a:chOff x="2988" y="1813"/>
            <a:chExt cx="2520" cy="1676"/>
          </a:xfrm>
        </p:grpSpPr>
        <p:grpSp>
          <p:nvGrpSpPr>
            <p:cNvPr id="23580" name="Group 3"/>
            <p:cNvGrpSpPr>
              <a:grpSpLocks/>
            </p:cNvGrpSpPr>
            <p:nvPr/>
          </p:nvGrpSpPr>
          <p:grpSpPr bwMode="auto">
            <a:xfrm>
              <a:off x="2988" y="1872"/>
              <a:ext cx="2520" cy="1617"/>
              <a:chOff x="2988" y="1872"/>
              <a:chExt cx="2520" cy="1617"/>
            </a:xfrm>
          </p:grpSpPr>
          <p:pic>
            <p:nvPicPr>
              <p:cNvPr id="23583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6" t="9618" r="18376" b="11877"/>
              <a:stretch>
                <a:fillRect/>
              </a:stretch>
            </p:blipFill>
            <p:spPr bwMode="auto">
              <a:xfrm>
                <a:off x="3026" y="1872"/>
                <a:ext cx="2432" cy="1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584" name="Text Box 5"/>
              <p:cNvSpPr txBox="1">
                <a:spLocks noChangeArrowheads="1"/>
              </p:cNvSpPr>
              <p:nvPr/>
            </p:nvSpPr>
            <p:spPr bwMode="auto">
              <a:xfrm>
                <a:off x="2988" y="3158"/>
                <a:ext cx="28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-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23585" name="Text Box 6"/>
              <p:cNvSpPr txBox="1">
                <a:spLocks noChangeArrowheads="1"/>
              </p:cNvSpPr>
              <p:nvPr/>
            </p:nvSpPr>
            <p:spPr bwMode="auto">
              <a:xfrm>
                <a:off x="5188" y="3160"/>
                <a:ext cx="3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+</a:t>
                </a:r>
                <a:r>
                  <a:rPr lang="pt-BR" altLang="pt-BR" sz="2000">
                    <a:latin typeface="Times New Roman" charset="0"/>
                    <a:sym typeface="Symbol" pitchFamily="18" charset="2"/>
                  </a:rPr>
                  <a:t></a:t>
                </a:r>
                <a:endParaRPr lang="pt-BR" altLang="pt-BR" sz="2000">
                  <a:latin typeface="Times New Roman" charset="0"/>
                </a:endParaRPr>
              </a:p>
            </p:txBody>
          </p:sp>
          <p:sp>
            <p:nvSpPr>
              <p:cNvPr id="23586" name="Text Box 7"/>
              <p:cNvSpPr txBox="1">
                <a:spLocks noChangeArrowheads="1"/>
              </p:cNvSpPr>
              <p:nvPr/>
            </p:nvSpPr>
            <p:spPr bwMode="auto">
              <a:xfrm>
                <a:off x="4158" y="3239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23587" name="Line 8"/>
              <p:cNvSpPr>
                <a:spLocks noChangeShapeType="1"/>
              </p:cNvSpPr>
              <p:nvPr/>
            </p:nvSpPr>
            <p:spPr bwMode="auto">
              <a:xfrm>
                <a:off x="3024" y="3226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3581" name="Line 9"/>
            <p:cNvSpPr>
              <a:spLocks noChangeShapeType="1"/>
            </p:cNvSpPr>
            <p:nvPr/>
          </p:nvSpPr>
          <p:spPr bwMode="auto">
            <a:xfrm flipH="1">
              <a:off x="4512" y="19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23582" name="Object 10"/>
            <p:cNvGraphicFramePr>
              <a:graphicFrameLocks noChangeAspect="1"/>
            </p:cNvGraphicFramePr>
            <p:nvPr/>
          </p:nvGraphicFramePr>
          <p:xfrm>
            <a:off x="4690" y="1813"/>
            <a:ext cx="206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28600" imgH="228600" progId="Equation.DSMT4">
                    <p:embed/>
                  </p:oleObj>
                </mc:Choice>
                <mc:Fallback>
                  <p:oleObj name="Equation" r:id="rId3" imgW="228600" imgH="228600" progId="Equation.DSMT4">
                    <p:embed/>
                    <p:pic>
                      <p:nvPicPr>
                        <p:cNvPr id="23582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0" y="1813"/>
                          <a:ext cx="206" cy="20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5421" name="Object 13"/>
          <p:cNvGraphicFramePr>
            <a:graphicFrameLocks noChangeAspect="1"/>
          </p:cNvGraphicFramePr>
          <p:nvPr/>
        </p:nvGraphicFramePr>
        <p:xfrm>
          <a:off x="892175" y="2562225"/>
          <a:ext cx="9620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72808" imgH="609336" progId="Equation.DSMT4">
                  <p:embed/>
                </p:oleObj>
              </mc:Choice>
              <mc:Fallback>
                <p:oleObj name="Equation" r:id="rId5" imgW="672808" imgH="609336" progId="Equation.DSMT4">
                  <p:embed/>
                  <p:pic>
                    <p:nvPicPr>
                      <p:cNvPr id="1454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2562225"/>
                        <a:ext cx="962025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23" name="Object 15"/>
          <p:cNvGraphicFramePr>
            <a:graphicFrameLocks noChangeAspect="1"/>
          </p:cNvGraphicFramePr>
          <p:nvPr/>
        </p:nvGraphicFramePr>
        <p:xfrm>
          <a:off x="1692275" y="2697163"/>
          <a:ext cx="327025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8600" imgH="228600" progId="Equation.DSMT4">
                  <p:embed/>
                </p:oleObj>
              </mc:Choice>
              <mc:Fallback>
                <p:oleObj name="Equation" r:id="rId7" imgW="228600" imgH="228600" progId="Equation.DSMT4">
                  <p:embed/>
                  <p:pic>
                    <p:nvPicPr>
                      <p:cNvPr id="1454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697163"/>
                        <a:ext cx="327025" cy="3254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25" name="Freeform 17"/>
          <p:cNvSpPr>
            <a:spLocks/>
          </p:cNvSpPr>
          <p:nvPr/>
        </p:nvSpPr>
        <p:spPr bwMode="auto">
          <a:xfrm>
            <a:off x="6169025" y="3041650"/>
            <a:ext cx="1184275" cy="2073275"/>
          </a:xfrm>
          <a:custGeom>
            <a:avLst/>
            <a:gdLst>
              <a:gd name="T0" fmla="*/ 0 w 440"/>
              <a:gd name="T1" fmla="*/ 2147483647 h 771"/>
              <a:gd name="T2" fmla="*/ 2147483647 w 440"/>
              <a:gd name="T3" fmla="*/ 2147483647 h 771"/>
              <a:gd name="T4" fmla="*/ 2147483647 w 440"/>
              <a:gd name="T5" fmla="*/ 2147483647 h 771"/>
              <a:gd name="T6" fmla="*/ 2147483647 w 440"/>
              <a:gd name="T7" fmla="*/ 2147483647 h 771"/>
              <a:gd name="T8" fmla="*/ 2147483647 w 440"/>
              <a:gd name="T9" fmla="*/ 2147483647 h 771"/>
              <a:gd name="T10" fmla="*/ 2147483647 w 440"/>
              <a:gd name="T11" fmla="*/ 2147483647 h 771"/>
              <a:gd name="T12" fmla="*/ 2147483647 w 440"/>
              <a:gd name="T13" fmla="*/ 2147483647 h 771"/>
              <a:gd name="T14" fmla="*/ 2147483647 w 440"/>
              <a:gd name="T15" fmla="*/ 2147483647 h 771"/>
              <a:gd name="T16" fmla="*/ 2147483647 w 440"/>
              <a:gd name="T17" fmla="*/ 2147483647 h 771"/>
              <a:gd name="T18" fmla="*/ 2147483647 w 440"/>
              <a:gd name="T19" fmla="*/ 2147483647 h 771"/>
              <a:gd name="T20" fmla="*/ 2147483647 w 440"/>
              <a:gd name="T21" fmla="*/ 0 h 771"/>
              <a:gd name="T22" fmla="*/ 2147483647 w 440"/>
              <a:gd name="T23" fmla="*/ 0 h 771"/>
              <a:gd name="T24" fmla="*/ 2147483647 w 440"/>
              <a:gd name="T25" fmla="*/ 2147483647 h 771"/>
              <a:gd name="T26" fmla="*/ 2147483647 w 440"/>
              <a:gd name="T27" fmla="*/ 2147483647 h 771"/>
              <a:gd name="T28" fmla="*/ 2147483647 w 440"/>
              <a:gd name="T29" fmla="*/ 2147483647 h 771"/>
              <a:gd name="T30" fmla="*/ 2147483647 w 440"/>
              <a:gd name="T31" fmla="*/ 2147483647 h 771"/>
              <a:gd name="T32" fmla="*/ 2147483647 w 440"/>
              <a:gd name="T33" fmla="*/ 2147483647 h 771"/>
              <a:gd name="T34" fmla="*/ 2147483647 w 440"/>
              <a:gd name="T35" fmla="*/ 2147483647 h 771"/>
              <a:gd name="T36" fmla="*/ 2147483647 w 440"/>
              <a:gd name="T37" fmla="*/ 2147483647 h 771"/>
              <a:gd name="T38" fmla="*/ 2147483647 w 440"/>
              <a:gd name="T39" fmla="*/ 2147483647 h 771"/>
              <a:gd name="T40" fmla="*/ 2147483647 w 440"/>
              <a:gd name="T41" fmla="*/ 2147483647 h 771"/>
              <a:gd name="T42" fmla="*/ 2147483647 w 440"/>
              <a:gd name="T43" fmla="*/ 2147483647 h 771"/>
              <a:gd name="T44" fmla="*/ 2147483647 w 440"/>
              <a:gd name="T45" fmla="*/ 2147483647 h 771"/>
              <a:gd name="T46" fmla="*/ 0 w 440"/>
              <a:gd name="T47" fmla="*/ 2147483647 h 771"/>
              <a:gd name="T48" fmla="*/ 0 w 440"/>
              <a:gd name="T49" fmla="*/ 2147483647 h 7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40"/>
              <a:gd name="T76" fmla="*/ 0 h 771"/>
              <a:gd name="T77" fmla="*/ 440 w 440"/>
              <a:gd name="T78" fmla="*/ 771 h 77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40" h="771">
                <a:moveTo>
                  <a:pt x="0" y="406"/>
                </a:moveTo>
                <a:lnTo>
                  <a:pt x="22" y="353"/>
                </a:lnTo>
                <a:lnTo>
                  <a:pt x="41" y="298"/>
                </a:lnTo>
                <a:lnTo>
                  <a:pt x="63" y="240"/>
                </a:lnTo>
                <a:lnTo>
                  <a:pt x="89" y="180"/>
                </a:lnTo>
                <a:lnTo>
                  <a:pt x="111" y="130"/>
                </a:lnTo>
                <a:lnTo>
                  <a:pt x="132" y="82"/>
                </a:lnTo>
                <a:lnTo>
                  <a:pt x="156" y="44"/>
                </a:lnTo>
                <a:lnTo>
                  <a:pt x="176" y="20"/>
                </a:lnTo>
                <a:lnTo>
                  <a:pt x="200" y="3"/>
                </a:lnTo>
                <a:lnTo>
                  <a:pt x="216" y="0"/>
                </a:lnTo>
                <a:lnTo>
                  <a:pt x="236" y="0"/>
                </a:lnTo>
                <a:lnTo>
                  <a:pt x="252" y="12"/>
                </a:lnTo>
                <a:lnTo>
                  <a:pt x="276" y="34"/>
                </a:lnTo>
                <a:lnTo>
                  <a:pt x="303" y="72"/>
                </a:lnTo>
                <a:lnTo>
                  <a:pt x="324" y="123"/>
                </a:lnTo>
                <a:lnTo>
                  <a:pt x="346" y="173"/>
                </a:lnTo>
                <a:lnTo>
                  <a:pt x="375" y="243"/>
                </a:lnTo>
                <a:lnTo>
                  <a:pt x="396" y="298"/>
                </a:lnTo>
                <a:lnTo>
                  <a:pt x="420" y="348"/>
                </a:lnTo>
                <a:lnTo>
                  <a:pt x="432" y="382"/>
                </a:lnTo>
                <a:lnTo>
                  <a:pt x="440" y="404"/>
                </a:lnTo>
                <a:lnTo>
                  <a:pt x="440" y="771"/>
                </a:lnTo>
                <a:lnTo>
                  <a:pt x="0" y="771"/>
                </a:lnTo>
                <a:lnTo>
                  <a:pt x="0" y="406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7189788" y="503713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 dirty="0">
                <a:latin typeface="Times New Roman" charset="0"/>
              </a:rPr>
              <a:t>t</a:t>
            </a:r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5962650" y="5037138"/>
            <a:ext cx="338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i="1">
                <a:latin typeface="Times New Roman" charset="0"/>
              </a:rPr>
              <a:t>-t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7620000" y="4130675"/>
            <a:ext cx="611188" cy="746125"/>
            <a:chOff x="4800" y="2602"/>
            <a:chExt cx="385" cy="470"/>
          </a:xfrm>
        </p:grpSpPr>
        <p:sp>
          <p:nvSpPr>
            <p:cNvPr id="23578" name="Line 22"/>
            <p:cNvSpPr>
              <a:spLocks noChangeShapeType="1"/>
            </p:cNvSpPr>
            <p:nvPr/>
          </p:nvSpPr>
          <p:spPr bwMode="auto">
            <a:xfrm flipV="1">
              <a:off x="4800" y="283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23579" name="Object 23"/>
            <p:cNvGraphicFramePr>
              <a:graphicFrameLocks noChangeAspect="1"/>
            </p:cNvGraphicFramePr>
            <p:nvPr/>
          </p:nvGraphicFramePr>
          <p:xfrm>
            <a:off x="5025" y="2602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77646" imgH="393359" progId="Equation.DSMT4">
                    <p:embed/>
                  </p:oleObj>
                </mc:Choice>
                <mc:Fallback>
                  <p:oleObj name="Equation" r:id="rId9" imgW="177646" imgH="393359" progId="Equation.DSMT4">
                    <p:embed/>
                    <p:pic>
                      <p:nvPicPr>
                        <p:cNvPr id="23579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5" y="2602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386388" y="4114800"/>
            <a:ext cx="557212" cy="746125"/>
            <a:chOff x="2769" y="2544"/>
            <a:chExt cx="351" cy="470"/>
          </a:xfrm>
        </p:grpSpPr>
        <p:sp>
          <p:nvSpPr>
            <p:cNvPr id="23576" name="Line 25"/>
            <p:cNvSpPr>
              <a:spLocks noChangeShapeType="1"/>
            </p:cNvSpPr>
            <p:nvPr/>
          </p:nvSpPr>
          <p:spPr bwMode="auto">
            <a:xfrm flipH="1" flipV="1">
              <a:off x="2928" y="277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23577" name="Object 26"/>
            <p:cNvGraphicFramePr>
              <a:graphicFrameLocks noChangeAspect="1"/>
            </p:cNvGraphicFramePr>
            <p:nvPr/>
          </p:nvGraphicFramePr>
          <p:xfrm>
            <a:off x="2769" y="2544"/>
            <a:ext cx="16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77646" imgH="393359" progId="Equation.DSMT4">
                    <p:embed/>
                  </p:oleObj>
                </mc:Choice>
                <mc:Fallback>
                  <p:oleObj name="Equation" r:id="rId11" imgW="177646" imgH="393359" progId="Equation.DSMT4">
                    <p:embed/>
                    <p:pic>
                      <p:nvPicPr>
                        <p:cNvPr id="23577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2544"/>
                          <a:ext cx="16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5435" name="Object 27"/>
          <p:cNvGraphicFramePr>
            <a:graphicFrameLocks noChangeAspect="1"/>
          </p:cNvGraphicFramePr>
          <p:nvPr/>
        </p:nvGraphicFramePr>
        <p:xfrm>
          <a:off x="6526213" y="4264025"/>
          <a:ext cx="490537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42603" imgH="177646" progId="Equation.DSMT4">
                  <p:embed/>
                </p:oleObj>
              </mc:Choice>
              <mc:Fallback>
                <p:oleObj name="Equation" r:id="rId13" imgW="342603" imgH="177646" progId="Equation.DSMT4">
                  <p:embed/>
                  <p:pic>
                    <p:nvPicPr>
                      <p:cNvPr id="14543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4264025"/>
                        <a:ext cx="490537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37" name="Object 29"/>
          <p:cNvGraphicFramePr>
            <a:graphicFrameLocks noChangeAspect="1"/>
          </p:cNvGraphicFramePr>
          <p:nvPr/>
        </p:nvGraphicFramePr>
        <p:xfrm>
          <a:off x="874713" y="3657600"/>
          <a:ext cx="22860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600200" imgH="609600" progId="Equation.DSMT4">
                  <p:embed/>
                </p:oleObj>
              </mc:Choice>
              <mc:Fallback>
                <p:oleObj name="Equation" r:id="rId15" imgW="1600200" imgH="609600" progId="Equation.DSMT4">
                  <p:embed/>
                  <p:pic>
                    <p:nvPicPr>
                      <p:cNvPr id="14543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657600"/>
                        <a:ext cx="22860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38" name="Object 30"/>
          <p:cNvGraphicFramePr>
            <a:graphicFrameLocks noChangeAspect="1"/>
          </p:cNvGraphicFramePr>
          <p:nvPr/>
        </p:nvGraphicFramePr>
        <p:xfrm>
          <a:off x="874713" y="4510088"/>
          <a:ext cx="292100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044700" imgH="419100" progId="Equation.DSMT4">
                  <p:embed/>
                </p:oleObj>
              </mc:Choice>
              <mc:Fallback>
                <p:oleObj name="Equation" r:id="rId17" imgW="2044700" imgH="419100" progId="Equation.DSMT4">
                  <p:embed/>
                  <p:pic>
                    <p:nvPicPr>
                      <p:cNvPr id="14543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4510088"/>
                        <a:ext cx="292100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39" name="Object 31"/>
          <p:cNvGraphicFramePr>
            <a:graphicFrameLocks noChangeAspect="1"/>
          </p:cNvGraphicFramePr>
          <p:nvPr/>
        </p:nvGraphicFramePr>
        <p:xfrm>
          <a:off x="873125" y="5424488"/>
          <a:ext cx="31940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235200" imgH="419100" progId="Equation.DSMT4">
                  <p:embed/>
                </p:oleObj>
              </mc:Choice>
              <mc:Fallback>
                <p:oleObj name="Equation" r:id="rId19" imgW="2235200" imgH="419100" progId="Equation.DSMT4">
                  <p:embed/>
                  <p:pic>
                    <p:nvPicPr>
                      <p:cNvPr id="14543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5424488"/>
                        <a:ext cx="319405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40" name="Rectangle 32"/>
          <p:cNvSpPr>
            <a:spLocks noChangeArrowheads="1"/>
          </p:cNvSpPr>
          <p:nvPr/>
        </p:nvSpPr>
        <p:spPr bwMode="auto">
          <a:xfrm>
            <a:off x="685800" y="5348288"/>
            <a:ext cx="3657600" cy="762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1752600" y="6186488"/>
            <a:ext cx="1182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solidFill>
                  <a:srgbClr val="FF3300"/>
                </a:solidFill>
                <a:latin typeface="Tahoma" panose="020B0604030504040204" pitchFamily="34" charset="0"/>
              </a:rPr>
              <a:t>IC para </a:t>
            </a:r>
            <a:r>
              <a:rPr lang="pt-BR" altLang="pt-BR" sz="1800" i="1" dirty="0">
                <a:solidFill>
                  <a:srgbClr val="FF3300"/>
                </a:solidFill>
                <a:latin typeface="Symbol" pitchFamily="18" charset="2"/>
              </a:rPr>
              <a:t>m</a:t>
            </a:r>
          </a:p>
        </p:txBody>
      </p:sp>
      <p:graphicFrame>
        <p:nvGraphicFramePr>
          <p:cNvPr id="23568" name="Object 36"/>
          <p:cNvGraphicFramePr>
            <a:graphicFrameLocks noChangeAspect="1"/>
          </p:cNvGraphicFramePr>
          <p:nvPr/>
        </p:nvGraphicFramePr>
        <p:xfrm>
          <a:off x="838200" y="1681163"/>
          <a:ext cx="128746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901309" imgH="228501" progId="Equation.DSMT4">
                  <p:embed/>
                </p:oleObj>
              </mc:Choice>
              <mc:Fallback>
                <p:oleObj name="Equation" r:id="rId21" imgW="901309" imgH="228501" progId="Equation.DSMT4">
                  <p:embed/>
                  <p:pic>
                    <p:nvPicPr>
                      <p:cNvPr id="2356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81163"/>
                        <a:ext cx="128746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2368550" y="1676400"/>
            <a:ext cx="2146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e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desconhecidos</a:t>
            </a:r>
          </a:p>
        </p:txBody>
      </p: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517525" y="2362200"/>
            <a:ext cx="1127125" cy="1208088"/>
            <a:chOff x="326" y="1314"/>
            <a:chExt cx="710" cy="761"/>
          </a:xfrm>
        </p:grpSpPr>
        <p:sp>
          <p:nvSpPr>
            <p:cNvPr id="23574" name="Oval 40"/>
            <p:cNvSpPr>
              <a:spLocks noChangeArrowheads="1"/>
            </p:cNvSpPr>
            <p:nvPr/>
          </p:nvSpPr>
          <p:spPr bwMode="auto">
            <a:xfrm>
              <a:off x="460" y="1314"/>
              <a:ext cx="576" cy="72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23575" name="Text Box 41"/>
            <p:cNvSpPr txBox="1">
              <a:spLocks noChangeArrowheads="1"/>
            </p:cNvSpPr>
            <p:nvPr/>
          </p:nvSpPr>
          <p:spPr bwMode="auto">
            <a:xfrm>
              <a:off x="326" y="1863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solidFill>
                    <a:srgbClr val="FF3300"/>
                  </a:solidFill>
                  <a:latin typeface="Times New Roman" charset="0"/>
                </a:rPr>
                <a:t>T</a:t>
              </a:r>
            </a:p>
          </p:txBody>
        </p:sp>
      </p:grpSp>
      <p:graphicFrame>
        <p:nvGraphicFramePr>
          <p:cNvPr id="145452" name="Object 44"/>
          <p:cNvGraphicFramePr>
            <a:graphicFrameLocks noChangeAspect="1"/>
          </p:cNvGraphicFramePr>
          <p:nvPr/>
        </p:nvGraphicFramePr>
        <p:xfrm>
          <a:off x="6832600" y="5715000"/>
          <a:ext cx="18542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95400" imgH="203200" progId="Equation.DSMT4">
                  <p:embed/>
                </p:oleObj>
              </mc:Choice>
              <mc:Fallback>
                <p:oleObj name="Equation" r:id="rId23" imgW="1295400" imgH="203200" progId="Equation.DSMT4">
                  <p:embed/>
                  <p:pic>
                    <p:nvPicPr>
                      <p:cNvPr id="14545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5715000"/>
                        <a:ext cx="18542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0F285-DC8A-453D-90ED-B2005B5FA02C}" type="slidenum">
              <a:rPr lang="pt-BR"/>
              <a:pPr>
                <a:defRPr/>
              </a:pPr>
              <a:t>29</a:t>
            </a:fld>
            <a:endParaRPr lang="pt-BR"/>
          </a:p>
        </p:txBody>
      </p:sp>
      <p:sp>
        <p:nvSpPr>
          <p:cNvPr id="39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/>
              <a:t>Intervalo de Confiança para </a:t>
            </a:r>
            <a:r>
              <a:rPr lang="pt-BR" sz="2800" i="1" dirty="0">
                <a:sym typeface="Symbol" pitchFamily="18" charset="2"/>
              </a:rPr>
              <a:t></a:t>
            </a:r>
            <a:r>
              <a:rPr lang="pt-BR" sz="2800" dirty="0"/>
              <a:t> com </a:t>
            </a:r>
            <a:r>
              <a:rPr lang="pt-BR" sz="2800" i="1" dirty="0">
                <a:sym typeface="Symbol" pitchFamily="18" charset="2"/>
              </a:rPr>
              <a:t></a:t>
            </a:r>
            <a:r>
              <a:rPr lang="pt-BR" sz="28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sz="2800" dirty="0"/>
              <a:t> desconhecida</a:t>
            </a:r>
            <a:endParaRPr lang="pt-BR" sz="2800" baseline="300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5" grpId="0" animBg="1"/>
      <p:bldP spid="145426" grpId="0" autoUpdateAnimBg="0"/>
      <p:bldP spid="145427" grpId="0" autoUpdateAnimBg="0"/>
      <p:bldP spid="145440" grpId="0" animBg="1"/>
      <p:bldP spid="145441" grpId="0" autoUpdateAnimBg="0"/>
      <p:bldP spid="14544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0"/>
          <p:cNvGraphicFramePr>
            <a:graphicFrameLocks noChangeAspect="1"/>
          </p:cNvGraphicFramePr>
          <p:nvPr/>
        </p:nvGraphicFramePr>
        <p:xfrm>
          <a:off x="2619697" y="3319587"/>
          <a:ext cx="10525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228600" progId="">
                  <p:embed/>
                </p:oleObj>
              </mc:Choice>
              <mc:Fallback>
                <p:oleObj name="Equation" r:id="rId2" imgW="736600" imgH="228600" progId="">
                  <p:embed/>
                  <p:pic>
                    <p:nvPicPr>
                      <p:cNvPr id="3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697" y="3319587"/>
                        <a:ext cx="1052513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2"/>
          <p:cNvGraphicFramePr>
            <a:graphicFrameLocks noChangeAspect="1"/>
          </p:cNvGraphicFramePr>
          <p:nvPr/>
        </p:nvGraphicFramePr>
        <p:xfrm>
          <a:off x="2619697" y="3174568"/>
          <a:ext cx="13239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7100" imgH="419100" progId="">
                  <p:embed/>
                </p:oleObj>
              </mc:Choice>
              <mc:Fallback>
                <p:oleObj name="Equation" r:id="rId4" imgW="927100" imgH="419100" progId="">
                  <p:embed/>
                  <p:pic>
                    <p:nvPicPr>
                      <p:cNvPr id="7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697" y="3174568"/>
                        <a:ext cx="1323975" cy="596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3"/>
          <p:cNvGraphicFramePr>
            <a:graphicFrameLocks noChangeAspect="1"/>
          </p:cNvGraphicFramePr>
          <p:nvPr/>
        </p:nvGraphicFramePr>
        <p:xfrm>
          <a:off x="803275" y="4733930"/>
          <a:ext cx="56356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93529" imgH="203112" progId="">
                  <p:embed/>
                </p:oleObj>
              </mc:Choice>
              <mc:Fallback>
                <p:oleObj name="Equation" r:id="rId6" imgW="393529" imgH="203112" progId="">
                  <p:embed/>
                  <p:pic>
                    <p:nvPicPr>
                      <p:cNvPr id="8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4733930"/>
                        <a:ext cx="563563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 </a:t>
            </a:r>
            <a:endParaRPr lang="pt-BR" i="1" dirty="0"/>
          </a:p>
        </p:txBody>
      </p:sp>
      <p:graphicFrame>
        <p:nvGraphicFramePr>
          <p:cNvPr id="114700" name="Object 12"/>
          <p:cNvGraphicFramePr>
            <a:graphicFrameLocks noChangeAspect="1"/>
          </p:cNvGraphicFramePr>
          <p:nvPr/>
        </p:nvGraphicFramePr>
        <p:xfrm>
          <a:off x="811213" y="2785939"/>
          <a:ext cx="5810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06048" imgH="203024" progId="">
                  <p:embed/>
                </p:oleObj>
              </mc:Choice>
              <mc:Fallback>
                <p:oleObj name="Equation" r:id="rId8" imgW="406048" imgH="203024" progId="">
                  <p:embed/>
                  <p:pic>
                    <p:nvPicPr>
                      <p:cNvPr id="1147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2785939"/>
                        <a:ext cx="5810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39"/>
          <p:cNvGraphicFramePr>
            <a:graphicFrameLocks noChangeAspect="1"/>
          </p:cNvGraphicFramePr>
          <p:nvPr/>
        </p:nvGraphicFramePr>
        <p:xfrm>
          <a:off x="811213" y="2132856"/>
          <a:ext cx="123507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63225" imgH="241195" progId="">
                  <p:embed/>
                </p:oleObj>
              </mc:Choice>
              <mc:Fallback>
                <p:oleObj name="Equation" r:id="rId10" imgW="863225" imgH="241195" progId="">
                  <p:embed/>
                  <p:pic>
                    <p:nvPicPr>
                      <p:cNvPr id="5126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2132856"/>
                        <a:ext cx="1235075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41"/>
          <p:cNvSpPr txBox="1">
            <a:spLocks noChangeArrowheads="1"/>
          </p:cNvSpPr>
          <p:nvPr/>
        </p:nvSpPr>
        <p:spPr bwMode="auto">
          <a:xfrm>
            <a:off x="2368550" y="2137390"/>
            <a:ext cx="59642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distribuição desconhecida,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desconhecido, mas </a:t>
            </a:r>
            <a:r>
              <a:rPr lang="pt-BR" altLang="pt-BR" sz="1600" i="1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0000"/>
                </a:solidFill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 conhecido</a:t>
            </a:r>
            <a:endParaRPr lang="pt-BR" altLang="pt-BR" sz="16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22900" name="Object 20"/>
          <p:cNvGraphicFramePr>
            <a:graphicFrameLocks noChangeAspect="1"/>
          </p:cNvGraphicFramePr>
          <p:nvPr/>
        </p:nvGraphicFramePr>
        <p:xfrm>
          <a:off x="1062038" y="2647826"/>
          <a:ext cx="180181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56755" imgH="393529" progId="">
                  <p:embed/>
                </p:oleObj>
              </mc:Choice>
              <mc:Fallback>
                <p:oleObj name="Equation" r:id="rId12" imgW="1256755" imgH="393529" progId="">
                  <p:embed/>
                  <p:pic>
                    <p:nvPicPr>
                      <p:cNvPr id="1229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8" y="2647826"/>
                        <a:ext cx="1801812" cy="565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upo 32"/>
          <p:cNvGrpSpPr>
            <a:grpSpLocks/>
          </p:cNvGrpSpPr>
          <p:nvPr/>
        </p:nvGrpSpPr>
        <p:grpSpPr bwMode="auto">
          <a:xfrm>
            <a:off x="771525" y="3328980"/>
            <a:ext cx="1889043" cy="343081"/>
            <a:chOff x="838200" y="2943454"/>
            <a:chExt cx="1889715" cy="343505"/>
          </a:xfrm>
        </p:grpSpPr>
        <p:sp>
          <p:nvSpPr>
            <p:cNvPr id="5138" name="Text Box 41"/>
            <p:cNvSpPr txBox="1">
              <a:spLocks noChangeArrowheads="1"/>
            </p:cNvSpPr>
            <p:nvPr/>
          </p:nvSpPr>
          <p:spPr bwMode="auto">
            <a:xfrm>
              <a:off x="838200" y="2947987"/>
              <a:ext cx="1889715" cy="338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Se                      :</a:t>
              </a: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5139" name="Object 29"/>
            <p:cNvGraphicFramePr>
              <a:graphicFrameLocks noChangeAspect="1"/>
            </p:cNvGraphicFramePr>
            <p:nvPr/>
          </p:nvGraphicFramePr>
          <p:xfrm>
            <a:off x="1214572" y="2943454"/>
            <a:ext cx="1324446" cy="3417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927000" imgH="241200" progId="">
                    <p:embed/>
                  </p:oleObj>
                </mc:Choice>
                <mc:Fallback>
                  <p:oleObj name="Equation" r:id="rId14" imgW="927000" imgH="241200" progId="">
                    <p:embed/>
                    <p:pic>
                      <p:nvPicPr>
                        <p:cNvPr id="5139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4572" y="2943454"/>
                          <a:ext cx="1324446" cy="3417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Text Box 41"/>
          <p:cNvSpPr txBox="1">
            <a:spLocks noChangeArrowheads="1"/>
          </p:cNvSpPr>
          <p:nvPr/>
        </p:nvSpPr>
        <p:spPr bwMode="auto">
          <a:xfrm>
            <a:off x="771525" y="3954958"/>
            <a:ext cx="5786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Se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for grande (ou seja, adotando-se o TLC):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graphicFrame>
        <p:nvGraphicFramePr>
          <p:cNvPr id="34" name="Object 32"/>
          <p:cNvGraphicFramePr>
            <a:graphicFrameLocks noChangeAspect="1"/>
          </p:cNvGraphicFramePr>
          <p:nvPr/>
        </p:nvGraphicFramePr>
        <p:xfrm>
          <a:off x="4300190" y="3192140"/>
          <a:ext cx="24320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701800" imgH="419100" progId="">
                  <p:embed/>
                </p:oleObj>
              </mc:Choice>
              <mc:Fallback>
                <p:oleObj name="Equation" r:id="rId16" imgW="1701800" imgH="419100" progId="">
                  <p:embed/>
                  <p:pic>
                    <p:nvPicPr>
                      <p:cNvPr id="3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190" y="3192140"/>
                        <a:ext cx="243205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4572000" y="4770791"/>
            <a:ext cx="33762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se </a:t>
            </a:r>
            <a:r>
              <a:rPr lang="pt-BR" altLang="pt-BR" sz="1600" i="1" dirty="0">
                <a:solidFill>
                  <a:srgbClr val="FF0000"/>
                </a:solidFill>
                <a:latin typeface="Times New Roman" charset="0"/>
                <a:cs typeface="Times New Roman" charset="0"/>
                <a:sym typeface="Symbol" pitchFamily="18" charset="2"/>
              </a:rPr>
              <a:t>X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 tiver distribuição Normal ou se </a:t>
            </a:r>
            <a:r>
              <a:rPr lang="pt-BR" altLang="pt-BR" sz="1600" i="1" dirty="0">
                <a:solidFill>
                  <a:srgbClr val="FF0000"/>
                </a:solidFill>
                <a:latin typeface="Times New Roman" charset="0"/>
                <a:cs typeface="Times New Roman" charset="0"/>
                <a:sym typeface="Symbol" pitchFamily="18" charset="2"/>
              </a:rPr>
              <a:t>n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 for grande (TLC válida)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E2FC2-25DE-4CC1-BC5E-87F8878921B9}" type="slidenum">
              <a:rPr lang="pt-BR"/>
              <a:pPr>
                <a:defRPr/>
              </a:pPr>
              <a:t>3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37" name="CaixaDeTexto 4"/>
              <p:cNvSpPr txBox="1">
                <a:spLocks noChangeArrowheads="1"/>
              </p:cNvSpPr>
              <p:nvPr/>
            </p:nvSpPr>
            <p:spPr bwMode="auto">
              <a:xfrm>
                <a:off x="811213" y="1483669"/>
                <a:ext cx="469347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pt-BR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pt-BR" sz="1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pt-BR" sz="1600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  amostra aleatória</a:t>
                </a:r>
              </a:p>
            </p:txBody>
          </p:sp>
        </mc:Choice>
        <mc:Fallback xmlns="">
          <p:sp>
            <p:nvSpPr>
              <p:cNvPr id="5137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1213" y="1483669"/>
                <a:ext cx="4693470" cy="338554"/>
              </a:xfrm>
              <a:prstGeom prst="rect">
                <a:avLst/>
              </a:prstGeom>
              <a:blipFill>
                <a:blip r:embed="rId18"/>
                <a:stretch>
                  <a:fillRect t="-5357" b="-214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4" name="Objeto 10"/>
          <p:cNvGraphicFramePr>
            <a:graphicFrameLocks noChangeAspect="1"/>
          </p:cNvGraphicFramePr>
          <p:nvPr/>
        </p:nvGraphicFramePr>
        <p:xfrm>
          <a:off x="7812360" y="679048"/>
          <a:ext cx="456363" cy="488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77480" imgH="190440" progId="">
                  <p:embed/>
                </p:oleObj>
              </mc:Choice>
              <mc:Fallback>
                <p:oleObj name="Equation" r:id="rId19" imgW="177480" imgH="190440" progId="">
                  <p:embed/>
                  <p:pic>
                    <p:nvPicPr>
                      <p:cNvPr id="54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679048"/>
                        <a:ext cx="456363" cy="488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4"/>
          <p:cNvGraphicFramePr>
            <a:graphicFrameLocks noChangeAspect="1"/>
          </p:cNvGraphicFramePr>
          <p:nvPr/>
        </p:nvGraphicFramePr>
        <p:xfrm>
          <a:off x="803275" y="4581435"/>
          <a:ext cx="13239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7100" imgH="419100" progId="">
                  <p:embed/>
                </p:oleObj>
              </mc:Choice>
              <mc:Fallback>
                <p:oleObj name="Equation" r:id="rId4" imgW="927100" imgH="419100" progId="">
                  <p:embed/>
                  <p:pic>
                    <p:nvPicPr>
                      <p:cNvPr id="9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4581435"/>
                        <a:ext cx="1323975" cy="596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2802864" y="4537119"/>
            <a:ext cx="1512000" cy="10521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graphicFrame>
        <p:nvGraphicFramePr>
          <p:cNvPr id="70" name="Object 34"/>
          <p:cNvGraphicFramePr>
            <a:graphicFrameLocks noChangeAspect="1"/>
          </p:cNvGraphicFramePr>
          <p:nvPr/>
        </p:nvGraphicFramePr>
        <p:xfrm>
          <a:off x="2852738" y="4635500"/>
          <a:ext cx="14319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002960" imgH="622080" progId="">
                  <p:embed/>
                </p:oleObj>
              </mc:Choice>
              <mc:Fallback>
                <p:oleObj name="Equation" r:id="rId21" imgW="1002960" imgH="622080" progId="">
                  <p:embed/>
                  <p:pic>
                    <p:nvPicPr>
                      <p:cNvPr id="7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4635500"/>
                        <a:ext cx="1431925" cy="887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o 9"/>
          <p:cNvGrpSpPr/>
          <p:nvPr/>
        </p:nvGrpSpPr>
        <p:grpSpPr>
          <a:xfrm>
            <a:off x="1244650" y="5202483"/>
            <a:ext cx="1810243" cy="799609"/>
            <a:chOff x="1244650" y="5202483"/>
            <a:chExt cx="1810243" cy="799609"/>
          </a:xfrm>
        </p:grpSpPr>
        <p:sp>
          <p:nvSpPr>
            <p:cNvPr id="6" name="Seta para baixo 5"/>
            <p:cNvSpPr/>
            <p:nvPr/>
          </p:nvSpPr>
          <p:spPr>
            <a:xfrm rot="-7380000">
              <a:off x="2730757" y="5022563"/>
              <a:ext cx="144215" cy="504056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1244650" y="5417317"/>
              <a:ext cx="140240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  <a:sym typeface="Symbol" pitchFamily="18" charset="2"/>
                </a:rPr>
                <a:t>é necessário conhecer </a:t>
              </a:r>
              <a:r>
                <a:rPr lang="pt-BR" altLang="pt-BR" sz="1600" i="1" dirty="0">
                  <a:solidFill>
                    <a:srgbClr val="FF0000"/>
                  </a:solidFill>
                  <a:latin typeface="Tahoma" panose="020B0604030504040204" pitchFamily="34" charset="0"/>
                  <a:sym typeface="Symbol" pitchFamily="18" charset="2"/>
                </a:rPr>
                <a:t></a:t>
              </a:r>
              <a:r>
                <a:rPr lang="pt-BR" altLang="pt-BR" sz="1600" baseline="30000" dirty="0">
                  <a:solidFill>
                    <a:srgbClr val="FF0000"/>
                  </a:solidFill>
                  <a:latin typeface="Times New Roman" charset="0"/>
                  <a:sym typeface="Symbol" pitchFamily="18" charset="2"/>
                </a:rPr>
                <a:t>2</a:t>
              </a:r>
              <a:endParaRPr lang="pt-BR" altLang="pt-BR" sz="1600" i="1" dirty="0">
                <a:solidFill>
                  <a:srgbClr val="FF0000"/>
                </a:solidFill>
                <a:latin typeface="Times New Roman" charset="0"/>
                <a:cs typeface="Times New Roman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41"/>
              <p:cNvSpPr txBox="1">
                <a:spLocks noChangeArrowheads="1"/>
              </p:cNvSpPr>
              <p:nvPr/>
            </p:nvSpPr>
            <p:spPr bwMode="auto">
              <a:xfrm>
                <a:off x="771524" y="6084585"/>
                <a:ext cx="76889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marL="177800" indent="-177800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Conclusão: sempre que precisarmos entender a relação entre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</a:t>
                </a:r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, iremos usar a distribuição Normal Padrão, desde que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altLang="pt-BR" sz="1600" b="0" i="1" smtClean="0">
                            <a:latin typeface="Cambria Math" panose="02040503050406030204" pitchFamily="18" charset="0"/>
                            <a:ea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pt-BR" altLang="pt-BR" sz="1600" i="1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e>
                      <m:sup>
                        <m:r>
                          <a:rPr lang="pt-BR" altLang="pt-BR" sz="1600" b="0" i="1" smtClean="0">
                            <a:latin typeface="Cambria Math"/>
                            <a:ea typeface="Cambria Math"/>
                            <a:sym typeface="Symbol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 seja conhecida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.</a:t>
                </a: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6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1524" y="6084585"/>
                <a:ext cx="7688907" cy="584775"/>
              </a:xfrm>
              <a:prstGeom prst="rect">
                <a:avLst/>
              </a:prstGeom>
              <a:blipFill>
                <a:blip r:embed="rId23"/>
                <a:stretch>
                  <a:fillRect l="-476" t="-3125" b="-125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10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37" grpId="0"/>
      <p:bldP spid="5" grpId="0" animBg="1"/>
      <p:bldP spid="26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608" name="Text Box 4"/>
              <p:cNvSpPr txBox="1">
                <a:spLocks noChangeArrowheads="1"/>
              </p:cNvSpPr>
              <p:nvPr/>
            </p:nvSpPr>
            <p:spPr bwMode="auto">
              <a:xfrm>
                <a:off x="250825" y="1512889"/>
                <a:ext cx="8664575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85763" indent="-385763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Exemplo: uma </a:t>
                </a:r>
                <a:r>
                  <a:rPr lang="pt-BR" altLang="pt-BR" sz="1600" dirty="0" err="1">
                    <a:latin typeface="Tahoma" panose="020B0604030504040204" pitchFamily="34" charset="0"/>
                  </a:rPr>
                  <a:t>v.a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. qualquer tem uma distribuição normal com média </a:t>
                </a:r>
                <a:r>
                  <a:rPr lang="pt-BR" altLang="pt-BR" sz="1600" i="1" dirty="0">
                    <a:latin typeface="Symbol" pitchFamily="18" charset="2"/>
                  </a:rPr>
                  <a:t>m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e variância </a:t>
                </a:r>
                <a:r>
                  <a:rPr lang="pt-BR" altLang="pt-BR" sz="1600" i="1" dirty="0">
                    <a:latin typeface="Symbol" pitchFamily="18" charset="2"/>
                  </a:rPr>
                  <a:t>s</a:t>
                </a:r>
                <a:r>
                  <a:rPr lang="pt-BR" altLang="pt-BR" sz="1600" baseline="30000" dirty="0">
                    <a:latin typeface="Times New Roman" charset="0"/>
                  </a:rPr>
                  <a:t>2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desconhecidas. Retira-se uma amostra de </a:t>
                </a:r>
                <a:r>
                  <a:rPr lang="pt-BR" altLang="pt-BR" sz="1600" dirty="0">
                    <a:latin typeface="Times New Roman" charset="0"/>
                  </a:rPr>
                  <a:t>25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valores e calcula-se a média amostral e a variância amostral. Construa um IC de </a:t>
                </a:r>
                <a:r>
                  <a:rPr lang="pt-BR" altLang="pt-BR" sz="1600" dirty="0">
                    <a:latin typeface="Times New Roman" charset="0"/>
                  </a:rPr>
                  <a:t>95%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para </a:t>
                </a:r>
                <a:r>
                  <a:rPr lang="pt-BR" altLang="pt-BR" sz="1600" i="1" dirty="0">
                    <a:latin typeface="Symbol" pitchFamily="18" charset="2"/>
                  </a:rPr>
                  <a:t>m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supondo que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</a:t>
                </a:r>
                <a:r>
                  <a:rPr lang="pt-BR" altLang="pt-BR" sz="16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12,7</a:t>
                </a:r>
                <a:r>
                  <a:rPr lang="pt-BR" altLang="pt-BR" sz="1600">
                    <a:latin typeface="Tahoma" panose="020B0604030504040204" pitchFamily="34" charset="0"/>
                  </a:rPr>
                  <a:t> 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e </a:t>
                </a:r>
                <a:r>
                  <a:rPr lang="pt-BR" altLang="pt-BR" sz="1600" i="1" dirty="0">
                    <a:latin typeface="Times New Roman" charset="0"/>
                  </a:rPr>
                  <a:t>s</a:t>
                </a:r>
                <a:r>
                  <a:rPr lang="pt-BR" altLang="pt-BR" sz="1600" baseline="30000" dirty="0">
                    <a:latin typeface="Times New Roman" charset="0"/>
                  </a:rPr>
                  <a:t>2</a:t>
                </a:r>
                <a:r>
                  <a:rPr lang="pt-BR" altLang="pt-BR" sz="1600" dirty="0">
                    <a:latin typeface="Times New Roman" charset="0"/>
                  </a:rPr>
                  <a:t> = 16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4608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512889"/>
                <a:ext cx="8664575" cy="830997"/>
              </a:xfrm>
              <a:prstGeom prst="rect">
                <a:avLst/>
              </a:prstGeom>
              <a:blipFill>
                <a:blip r:embed="rId2"/>
                <a:stretch>
                  <a:fillRect l="-352" t="-2206" b="-88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6438" name="Object 6"/>
          <p:cNvGraphicFramePr>
            <a:graphicFrameLocks noChangeAspect="1"/>
          </p:cNvGraphicFramePr>
          <p:nvPr/>
        </p:nvGraphicFramePr>
        <p:xfrm>
          <a:off x="609600" y="2895600"/>
          <a:ext cx="31591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09800" imgH="419100" progId="Equation.DSMT4">
                  <p:embed/>
                </p:oleObj>
              </mc:Choice>
              <mc:Fallback>
                <p:oleObj name="Equation" r:id="rId3" imgW="2209800" imgH="419100" progId="Equation.DSMT4">
                  <p:embed/>
                  <p:pic>
                    <p:nvPicPr>
                      <p:cNvPr id="146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95600"/>
                        <a:ext cx="315912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876800" y="2420938"/>
            <a:ext cx="4000500" cy="2660650"/>
            <a:chOff x="3072" y="1525"/>
            <a:chExt cx="2520" cy="1676"/>
          </a:xfrm>
        </p:grpSpPr>
        <p:grpSp>
          <p:nvGrpSpPr>
            <p:cNvPr id="24591" name="Group 36"/>
            <p:cNvGrpSpPr>
              <a:grpSpLocks/>
            </p:cNvGrpSpPr>
            <p:nvPr/>
          </p:nvGrpSpPr>
          <p:grpSpPr bwMode="auto">
            <a:xfrm>
              <a:off x="3072" y="1525"/>
              <a:ext cx="2520" cy="1676"/>
              <a:chOff x="3072" y="1525"/>
              <a:chExt cx="2520" cy="1676"/>
            </a:xfrm>
          </p:grpSpPr>
          <p:grpSp>
            <p:nvGrpSpPr>
              <p:cNvPr id="24600" name="Group 9"/>
              <p:cNvGrpSpPr>
                <a:grpSpLocks/>
              </p:cNvGrpSpPr>
              <p:nvPr/>
            </p:nvGrpSpPr>
            <p:grpSpPr bwMode="auto">
              <a:xfrm>
                <a:off x="3072" y="1584"/>
                <a:ext cx="2520" cy="1617"/>
                <a:chOff x="2988" y="1872"/>
                <a:chExt cx="2520" cy="1617"/>
              </a:xfrm>
            </p:grpSpPr>
            <p:pic>
              <p:nvPicPr>
                <p:cNvPr id="24603" name="Picture 10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460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460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460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24607" name="Line 14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24601" name="Line 15"/>
              <p:cNvSpPr>
                <a:spLocks noChangeShapeType="1"/>
              </p:cNvSpPr>
              <p:nvPr/>
            </p:nvSpPr>
            <p:spPr bwMode="auto">
              <a:xfrm flipH="1">
                <a:off x="4596" y="168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24602" name="Object 16"/>
              <p:cNvGraphicFramePr>
                <a:graphicFrameLocks noChangeAspect="1"/>
              </p:cNvGraphicFramePr>
              <p:nvPr/>
            </p:nvGraphicFramePr>
            <p:xfrm>
              <a:off x="4790" y="1525"/>
              <a:ext cx="160" cy="2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177646" imgH="228402" progId="Equation.DSMT4">
                      <p:embed/>
                    </p:oleObj>
                  </mc:Choice>
                  <mc:Fallback>
                    <p:oleObj name="Equation" r:id="rId6" imgW="177646" imgH="228402" progId="Equation.DSMT4">
                      <p:embed/>
                      <p:pic>
                        <p:nvPicPr>
                          <p:cNvPr id="24602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90" y="1525"/>
                            <a:ext cx="160" cy="205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4592" name="Freeform 17"/>
            <p:cNvSpPr>
              <a:spLocks/>
            </p:cNvSpPr>
            <p:nvPr/>
          </p:nvSpPr>
          <p:spPr bwMode="auto">
            <a:xfrm>
              <a:off x="3970" y="1628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593" name="Text Box 18"/>
            <p:cNvSpPr txBox="1">
              <a:spLocks noChangeArrowheads="1"/>
            </p:cNvSpPr>
            <p:nvPr/>
          </p:nvSpPr>
          <p:spPr bwMode="auto">
            <a:xfrm>
              <a:off x="4164" y="2352"/>
              <a:ext cx="3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95%</a:t>
              </a:r>
            </a:p>
          </p:txBody>
        </p:sp>
        <p:sp>
          <p:nvSpPr>
            <p:cNvPr id="24594" name="Text Box 19"/>
            <p:cNvSpPr txBox="1">
              <a:spLocks noChangeArrowheads="1"/>
            </p:cNvSpPr>
            <p:nvPr/>
          </p:nvSpPr>
          <p:spPr bwMode="auto">
            <a:xfrm>
              <a:off x="4613" y="2885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t</a:t>
              </a:r>
            </a:p>
          </p:txBody>
        </p:sp>
        <p:sp>
          <p:nvSpPr>
            <p:cNvPr id="24595" name="Text Box 20"/>
            <p:cNvSpPr txBox="1">
              <a:spLocks noChangeArrowheads="1"/>
            </p:cNvSpPr>
            <p:nvPr/>
          </p:nvSpPr>
          <p:spPr bwMode="auto">
            <a:xfrm>
              <a:off x="3840" y="2885"/>
              <a:ext cx="2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-t</a:t>
              </a:r>
            </a:p>
          </p:txBody>
        </p:sp>
        <p:sp>
          <p:nvSpPr>
            <p:cNvPr id="24596" name="Line 21"/>
            <p:cNvSpPr>
              <a:spLocks noChangeShapeType="1"/>
            </p:cNvSpPr>
            <p:nvPr/>
          </p:nvSpPr>
          <p:spPr bwMode="auto">
            <a:xfrm flipV="1">
              <a:off x="4884" y="254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597" name="Line 22"/>
            <p:cNvSpPr>
              <a:spLocks noChangeShapeType="1"/>
            </p:cNvSpPr>
            <p:nvPr/>
          </p:nvSpPr>
          <p:spPr bwMode="auto">
            <a:xfrm flipH="1" flipV="1">
              <a:off x="3636" y="253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598" name="Text Box 23"/>
            <p:cNvSpPr txBox="1">
              <a:spLocks noChangeArrowheads="1"/>
            </p:cNvSpPr>
            <p:nvPr/>
          </p:nvSpPr>
          <p:spPr bwMode="auto">
            <a:xfrm>
              <a:off x="4980" y="2329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  <p:sp>
          <p:nvSpPr>
            <p:cNvPr id="24599" name="Text Box 24"/>
            <p:cNvSpPr txBox="1">
              <a:spLocks noChangeArrowheads="1"/>
            </p:cNvSpPr>
            <p:nvPr/>
          </p:nvSpPr>
          <p:spPr bwMode="auto">
            <a:xfrm>
              <a:off x="3408" y="2329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327900" y="4953000"/>
            <a:ext cx="290513" cy="706438"/>
            <a:chOff x="4616" y="3120"/>
            <a:chExt cx="183" cy="445"/>
          </a:xfrm>
        </p:grpSpPr>
        <p:sp>
          <p:nvSpPr>
            <p:cNvPr id="24589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590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3300"/>
                  </a:solidFill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98E50-C440-4B3E-82BF-206630FAD803}" type="slidenum">
              <a:rPr lang="pt-BR"/>
              <a:pPr>
                <a:defRPr/>
              </a:pPr>
              <a:t>30</a:t>
            </a:fld>
            <a:endParaRPr lang="pt-BR"/>
          </a:p>
        </p:txBody>
      </p:sp>
      <p:sp>
        <p:nvSpPr>
          <p:cNvPr id="38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/>
              <a:t>Intervalo de Confiança para </a:t>
            </a:r>
            <a:r>
              <a:rPr lang="pt-BR" sz="2800" i="1" dirty="0">
                <a:sym typeface="Symbol" pitchFamily="18" charset="2"/>
              </a:rPr>
              <a:t></a:t>
            </a:r>
            <a:r>
              <a:rPr lang="pt-BR" sz="2800" dirty="0"/>
              <a:t> com </a:t>
            </a:r>
            <a:r>
              <a:rPr lang="pt-BR" sz="2800" i="1" dirty="0">
                <a:sym typeface="Symbol" pitchFamily="18" charset="2"/>
              </a:rPr>
              <a:t></a:t>
            </a:r>
            <a:r>
              <a:rPr lang="pt-BR" sz="28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sz="2800" dirty="0"/>
              <a:t> desconhecida</a:t>
            </a:r>
            <a:endParaRPr lang="pt-BR" sz="2800" baseline="300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Distribuição </a:t>
            </a:r>
            <a:r>
              <a:rPr lang="pt-BR" sz="4000" i="1" dirty="0">
                <a:latin typeface="Times New Roman" pitchFamily="18" charset="0"/>
                <a:sym typeface="Symbol" pitchFamily="18" charset="2"/>
              </a:rPr>
              <a:t>t</a:t>
            </a:r>
            <a:r>
              <a:rPr lang="pt-BR" i="1" dirty="0">
                <a:latin typeface="Times New Roman" pitchFamily="18" charset="0"/>
                <a:sym typeface="Symbol" pitchFamily="18" charset="2"/>
              </a:rPr>
              <a:t> de </a:t>
            </a:r>
            <a:r>
              <a:rPr lang="pt-BR" i="1" dirty="0" err="1">
                <a:latin typeface="Times New Roman" pitchFamily="18" charset="0"/>
                <a:sym typeface="Symbol" pitchFamily="18" charset="2"/>
              </a:rPr>
              <a:t>Student</a:t>
            </a:r>
            <a:endParaRPr lang="pt-BR" i="1" dirty="0">
              <a:latin typeface="Times New Roman" pitchFamily="18" charset="0"/>
              <a:sym typeface="Symbol" pitchFamily="18" charset="2"/>
            </a:endParaRPr>
          </a:p>
        </p:txBody>
      </p:sp>
      <p:pic>
        <p:nvPicPr>
          <p:cNvPr id="21507" name="Picture 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6" t="9618" r="18376" b="11877"/>
          <a:stretch>
            <a:fillRect/>
          </a:stretch>
        </p:blipFill>
        <p:spPr bwMode="auto">
          <a:xfrm>
            <a:off x="1306513" y="1600200"/>
            <a:ext cx="2506662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Freeform 43" descr="Diagonal para cima clara"/>
          <p:cNvSpPr>
            <a:spLocks/>
          </p:cNvSpPr>
          <p:nvPr/>
        </p:nvSpPr>
        <p:spPr bwMode="auto">
          <a:xfrm>
            <a:off x="3067050" y="2327275"/>
            <a:ext cx="525463" cy="301625"/>
          </a:xfrm>
          <a:custGeom>
            <a:avLst/>
            <a:gdLst>
              <a:gd name="T0" fmla="*/ 0 w 331"/>
              <a:gd name="T1" fmla="*/ 2147483647 h 190"/>
              <a:gd name="T2" fmla="*/ 0 w 331"/>
              <a:gd name="T3" fmla="*/ 0 h 190"/>
              <a:gd name="T4" fmla="*/ 2147483647 w 331"/>
              <a:gd name="T5" fmla="*/ 2147483647 h 190"/>
              <a:gd name="T6" fmla="*/ 2147483647 w 331"/>
              <a:gd name="T7" fmla="*/ 2147483647 h 190"/>
              <a:gd name="T8" fmla="*/ 2147483647 w 331"/>
              <a:gd name="T9" fmla="*/ 2147483647 h 190"/>
              <a:gd name="T10" fmla="*/ 2147483647 w 331"/>
              <a:gd name="T11" fmla="*/ 2147483647 h 190"/>
              <a:gd name="T12" fmla="*/ 2147483647 w 331"/>
              <a:gd name="T13" fmla="*/ 2147483647 h 190"/>
              <a:gd name="T14" fmla="*/ 2147483647 w 331"/>
              <a:gd name="T15" fmla="*/ 2147483647 h 190"/>
              <a:gd name="T16" fmla="*/ 2147483647 w 331"/>
              <a:gd name="T17" fmla="*/ 2147483647 h 190"/>
              <a:gd name="T18" fmla="*/ 2147483647 w 331"/>
              <a:gd name="T19" fmla="*/ 2147483647 h 190"/>
              <a:gd name="T20" fmla="*/ 2147483647 w 331"/>
              <a:gd name="T21" fmla="*/ 2147483647 h 190"/>
              <a:gd name="T22" fmla="*/ 0 w 331"/>
              <a:gd name="T23" fmla="*/ 2147483647 h 19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1"/>
              <a:gd name="T37" fmla="*/ 0 h 190"/>
              <a:gd name="T38" fmla="*/ 331 w 331"/>
              <a:gd name="T39" fmla="*/ 190 h 19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1" h="190">
                <a:moveTo>
                  <a:pt x="0" y="190"/>
                </a:moveTo>
                <a:lnTo>
                  <a:pt x="0" y="0"/>
                </a:lnTo>
                <a:lnTo>
                  <a:pt x="24" y="36"/>
                </a:lnTo>
                <a:lnTo>
                  <a:pt x="53" y="77"/>
                </a:lnTo>
                <a:lnTo>
                  <a:pt x="77" y="104"/>
                </a:lnTo>
                <a:lnTo>
                  <a:pt x="108" y="123"/>
                </a:lnTo>
                <a:lnTo>
                  <a:pt x="137" y="144"/>
                </a:lnTo>
                <a:lnTo>
                  <a:pt x="173" y="159"/>
                </a:lnTo>
                <a:lnTo>
                  <a:pt x="221" y="176"/>
                </a:lnTo>
                <a:lnTo>
                  <a:pt x="269" y="183"/>
                </a:lnTo>
                <a:lnTo>
                  <a:pt x="331" y="190"/>
                </a:lnTo>
                <a:lnTo>
                  <a:pt x="0" y="190"/>
                </a:lnTo>
                <a:close/>
              </a:path>
            </a:pathLst>
          </a:custGeom>
          <a:pattFill prst="ltUpDiag">
            <a:fgClr>
              <a:schemeClr val="tx1"/>
            </a:fgClr>
            <a:bgClr>
              <a:schemeClr val="bg1"/>
            </a:bgClr>
          </a:pattFill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21509" name="Text Box 44"/>
          <p:cNvSpPr txBox="1">
            <a:spLocks noChangeArrowheads="1"/>
          </p:cNvSpPr>
          <p:nvPr/>
        </p:nvSpPr>
        <p:spPr bwMode="auto">
          <a:xfrm>
            <a:off x="1219200" y="2551113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</a:rPr>
              <a:t>-</a:t>
            </a:r>
            <a:r>
              <a:rPr lang="pt-BR" altLang="pt-BR" sz="1600">
                <a:latin typeface="Times New Roman" charset="0"/>
                <a:sym typeface="Symbol" pitchFamily="18" charset="2"/>
              </a:rPr>
              <a:t></a:t>
            </a:r>
            <a:endParaRPr lang="pt-BR" altLang="pt-BR" sz="1600">
              <a:latin typeface="Times New Roman" charset="0"/>
            </a:endParaRPr>
          </a:p>
        </p:txBody>
      </p:sp>
      <p:sp>
        <p:nvSpPr>
          <p:cNvPr id="21510" name="Text Box 45"/>
          <p:cNvSpPr txBox="1">
            <a:spLocks noChangeArrowheads="1"/>
          </p:cNvSpPr>
          <p:nvPr/>
        </p:nvSpPr>
        <p:spPr bwMode="auto">
          <a:xfrm>
            <a:off x="3475038" y="2551113"/>
            <a:ext cx="442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</a:rPr>
              <a:t>+</a:t>
            </a:r>
            <a:r>
              <a:rPr lang="pt-BR" altLang="pt-BR" sz="1600">
                <a:latin typeface="Times New Roman" charset="0"/>
                <a:sym typeface="Symbol" pitchFamily="18" charset="2"/>
              </a:rPr>
              <a:t></a:t>
            </a:r>
            <a:endParaRPr lang="pt-BR" altLang="pt-BR" sz="1600">
              <a:latin typeface="Times New Roman" charset="0"/>
            </a:endParaRPr>
          </a:p>
        </p:txBody>
      </p:sp>
      <p:sp>
        <p:nvSpPr>
          <p:cNvPr id="21511" name="Text Box 46"/>
          <p:cNvSpPr txBox="1">
            <a:spLocks noChangeArrowheads="1"/>
          </p:cNvSpPr>
          <p:nvPr/>
        </p:nvSpPr>
        <p:spPr bwMode="auto">
          <a:xfrm>
            <a:off x="2435225" y="2551113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</a:rPr>
              <a:t>0</a:t>
            </a:r>
          </a:p>
        </p:txBody>
      </p:sp>
      <p:sp>
        <p:nvSpPr>
          <p:cNvPr id="21512" name="Text Box 47"/>
          <p:cNvSpPr txBox="1">
            <a:spLocks noChangeArrowheads="1"/>
          </p:cNvSpPr>
          <p:nvPr/>
        </p:nvSpPr>
        <p:spPr bwMode="auto">
          <a:xfrm>
            <a:off x="2932113" y="2551113"/>
            <a:ext cx="241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>
                <a:latin typeface="Times New Roman" charset="0"/>
              </a:rPr>
              <a:t>t</a:t>
            </a:r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725739" y="2574925"/>
            <a:ext cx="852488" cy="998538"/>
            <a:chOff x="1717" y="1622"/>
            <a:chExt cx="537" cy="629"/>
          </a:xfrm>
        </p:grpSpPr>
        <p:graphicFrame>
          <p:nvGraphicFramePr>
            <p:cNvPr id="21534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3040950"/>
                </p:ext>
              </p:extLst>
            </p:nvPr>
          </p:nvGraphicFramePr>
          <p:xfrm>
            <a:off x="1717" y="2032"/>
            <a:ext cx="537" cy="2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96900" imgH="241300" progId="Equation.DSMT4">
                    <p:embed/>
                  </p:oleObj>
                </mc:Choice>
                <mc:Fallback>
                  <p:oleObj name="Equation" r:id="rId3" imgW="596900" imgH="241300" progId="Equation.DSMT4">
                    <p:embed/>
                    <p:pic>
                      <p:nvPicPr>
                        <p:cNvPr id="21534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7" y="2032"/>
                          <a:ext cx="537" cy="2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35" name="Line 52"/>
            <p:cNvSpPr>
              <a:spLocks noChangeShapeType="1"/>
            </p:cNvSpPr>
            <p:nvPr/>
          </p:nvSpPr>
          <p:spPr bwMode="auto">
            <a:xfrm flipH="1">
              <a:off x="1978" y="1622"/>
              <a:ext cx="16" cy="369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  <p:pic>
        <p:nvPicPr>
          <p:cNvPr id="21514" name="Picture 5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22" r="28639"/>
          <a:stretch>
            <a:fillRect/>
          </a:stretch>
        </p:blipFill>
        <p:spPr bwMode="auto">
          <a:xfrm>
            <a:off x="5105400" y="1371600"/>
            <a:ext cx="2362200" cy="548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435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666096"/>
              </p:ext>
            </p:extLst>
          </p:nvPr>
        </p:nvGraphicFramePr>
        <p:xfrm>
          <a:off x="762497" y="5480645"/>
          <a:ext cx="161448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30040" imgH="228600" progId="Equation.DSMT4">
                  <p:embed/>
                </p:oleObj>
              </mc:Choice>
              <mc:Fallback>
                <p:oleObj name="Equation" r:id="rId6" imgW="1130040" imgH="228600" progId="Equation.DSMT4">
                  <p:embed/>
                  <p:pic>
                    <p:nvPicPr>
                      <p:cNvPr id="143435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497" y="5480645"/>
                        <a:ext cx="1614488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6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188059"/>
              </p:ext>
            </p:extLst>
          </p:nvPr>
        </p:nvGraphicFramePr>
        <p:xfrm>
          <a:off x="762497" y="5979120"/>
          <a:ext cx="20685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47560" imgH="228600" progId="Equation.DSMT4">
                  <p:embed/>
                </p:oleObj>
              </mc:Choice>
              <mc:Fallback>
                <p:oleObj name="Equation" r:id="rId8" imgW="1447560" imgH="228600" progId="Equation.DSMT4">
                  <p:embed/>
                  <p:pic>
                    <p:nvPicPr>
                      <p:cNvPr id="143436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497" y="5979120"/>
                        <a:ext cx="206851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7" name="AutoShape 77"/>
          <p:cNvSpPr>
            <a:spLocks noChangeArrowheads="1"/>
          </p:cNvSpPr>
          <p:nvPr/>
        </p:nvSpPr>
        <p:spPr bwMode="auto">
          <a:xfrm>
            <a:off x="4635500" y="4870232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43438" name="Rectangle 78"/>
          <p:cNvSpPr>
            <a:spLocks noChangeArrowheads="1"/>
          </p:cNvSpPr>
          <p:nvPr/>
        </p:nvSpPr>
        <p:spPr bwMode="auto">
          <a:xfrm>
            <a:off x="6200888" y="4917548"/>
            <a:ext cx="347663" cy="153988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43439" name="AutoShape 79"/>
          <p:cNvSpPr>
            <a:spLocks noChangeArrowheads="1"/>
          </p:cNvSpPr>
          <p:nvPr/>
        </p:nvSpPr>
        <p:spPr bwMode="auto">
          <a:xfrm rot="5400000" flipV="1">
            <a:off x="6051332" y="211455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43440" name="Rectangle 80"/>
          <p:cNvSpPr>
            <a:spLocks noChangeArrowheads="1"/>
          </p:cNvSpPr>
          <p:nvPr/>
        </p:nvSpPr>
        <p:spPr bwMode="auto">
          <a:xfrm>
            <a:off x="6169823" y="1377950"/>
            <a:ext cx="324000" cy="1460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BBF69-1A08-4462-9DC2-528202869134}" type="slidenum">
              <a:rPr lang="pt-BR"/>
              <a:pPr>
                <a:defRPr/>
              </a:pPr>
              <a:t>31</a:t>
            </a:fld>
            <a:endParaRPr lang="pt-BR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74" y="4005064"/>
            <a:ext cx="2127250" cy="1426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54354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7" grpId="0" animBg="1"/>
      <p:bldP spid="143438" grpId="0" animBg="1"/>
      <p:bldP spid="143439" grpId="0" animBg="1"/>
      <p:bldP spid="14344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38"/>
          <p:cNvGrpSpPr>
            <a:grpSpLocks/>
          </p:cNvGrpSpPr>
          <p:nvPr/>
        </p:nvGrpSpPr>
        <p:grpSpPr bwMode="auto">
          <a:xfrm>
            <a:off x="250825" y="1512889"/>
            <a:ext cx="8664575" cy="830263"/>
            <a:chOff x="158" y="953"/>
            <a:chExt cx="5458" cy="523"/>
          </a:xfrm>
        </p:grpSpPr>
        <p:sp>
          <p:nvSpPr>
            <p:cNvPr id="24608" name="Text Box 4"/>
            <p:cNvSpPr txBox="1">
              <a:spLocks noChangeArrowheads="1"/>
            </p:cNvSpPr>
            <p:nvPr/>
          </p:nvSpPr>
          <p:spPr bwMode="auto">
            <a:xfrm>
              <a:off x="158" y="953"/>
              <a:ext cx="545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85763" indent="-385763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Exemplo: uma </a:t>
              </a:r>
              <a:r>
                <a:rPr lang="pt-BR" altLang="pt-BR" sz="1600" dirty="0" err="1">
                  <a:latin typeface="Tahoma" panose="020B0604030504040204" pitchFamily="34" charset="0"/>
                </a:rPr>
                <a:t>v.a</a:t>
              </a:r>
              <a:r>
                <a:rPr lang="pt-BR" altLang="pt-BR" sz="1600" dirty="0">
                  <a:latin typeface="Tahoma" panose="020B0604030504040204" pitchFamily="34" charset="0"/>
                </a:rPr>
                <a:t>. qualquer tem uma distribuição normal com média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>
                  <a:latin typeface="Tahoma" panose="020B0604030504040204" pitchFamily="34" charset="0"/>
                </a:rPr>
                <a:t> e variância </a:t>
              </a:r>
              <a:r>
                <a:rPr lang="pt-BR" altLang="pt-BR" sz="1600" i="1" dirty="0">
                  <a:latin typeface="Symbol" pitchFamily="18" charset="2"/>
                </a:rPr>
                <a:t>s</a:t>
              </a:r>
              <a:r>
                <a:rPr lang="pt-BR" altLang="pt-BR" sz="1600" baseline="30000" dirty="0">
                  <a:latin typeface="Times New Roman" charset="0"/>
                </a:rPr>
                <a:t>2</a:t>
              </a:r>
              <a:r>
                <a:rPr lang="pt-BR" altLang="pt-BR" sz="1600" dirty="0">
                  <a:latin typeface="Tahoma" panose="020B0604030504040204" pitchFamily="34" charset="0"/>
                </a:rPr>
                <a:t> desconhecidas. Retira-se uma amostra de </a:t>
              </a:r>
              <a:r>
                <a:rPr lang="pt-BR" altLang="pt-BR" sz="1600" dirty="0">
                  <a:latin typeface="Times New Roman" charset="0"/>
                </a:rPr>
                <a:t>25</a:t>
              </a:r>
              <a:r>
                <a:rPr lang="pt-BR" altLang="pt-BR" sz="1600" dirty="0">
                  <a:latin typeface="Tahoma" panose="020B0604030504040204" pitchFamily="34" charset="0"/>
                </a:rPr>
                <a:t> valores e calcula-se a média amostral e a variância amostral. Construa um IC de </a:t>
              </a:r>
              <a:r>
                <a:rPr lang="pt-BR" altLang="pt-BR" sz="1600" dirty="0">
                  <a:latin typeface="Times New Roman" charset="0"/>
                </a:rPr>
                <a:t>95%</a:t>
              </a:r>
              <a:r>
                <a:rPr lang="pt-BR" altLang="pt-BR" sz="1600" dirty="0">
                  <a:latin typeface="Tahoma" panose="020B0604030504040204" pitchFamily="34" charset="0"/>
                </a:rPr>
                <a:t> para </a:t>
              </a:r>
              <a:r>
                <a:rPr lang="pt-BR" altLang="pt-BR" sz="1600" i="1" dirty="0">
                  <a:latin typeface="Symbol" pitchFamily="18" charset="2"/>
                </a:rPr>
                <a:t>m</a:t>
              </a:r>
              <a:r>
                <a:rPr lang="pt-BR" altLang="pt-BR" sz="1600" dirty="0">
                  <a:latin typeface="Tahoma" panose="020B0604030504040204" pitchFamily="34" charset="0"/>
                </a:rPr>
                <a:t> supondo que                e </a:t>
              </a:r>
              <a:r>
                <a:rPr lang="pt-BR" altLang="pt-BR" sz="1600" i="1" dirty="0">
                  <a:latin typeface="Times New Roman" charset="0"/>
                </a:rPr>
                <a:t>s</a:t>
              </a:r>
              <a:r>
                <a:rPr lang="pt-BR" altLang="pt-BR" sz="1600" baseline="30000" dirty="0">
                  <a:latin typeface="Times New Roman" charset="0"/>
                </a:rPr>
                <a:t>2</a:t>
              </a:r>
              <a:r>
                <a:rPr lang="pt-BR" altLang="pt-BR" sz="1600" dirty="0">
                  <a:latin typeface="Times New Roman" charset="0"/>
                </a:rPr>
                <a:t> = 16</a:t>
              </a:r>
              <a:r>
                <a:rPr lang="pt-BR" altLang="pt-BR" sz="1600" dirty="0">
                  <a:latin typeface="Tahoma" panose="020B0604030504040204" pitchFamily="34" charset="0"/>
                </a:rPr>
                <a:t>.</a:t>
              </a:r>
            </a:p>
          </p:txBody>
        </p:sp>
        <p:graphicFrame>
          <p:nvGraphicFramePr>
            <p:cNvPr id="2460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8978771"/>
                </p:ext>
              </p:extLst>
            </p:nvPr>
          </p:nvGraphicFramePr>
          <p:xfrm>
            <a:off x="4177" y="1263"/>
            <a:ext cx="537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596641" imgH="215806" progId="Equation.DSMT4">
                    <p:embed/>
                  </p:oleObj>
                </mc:Choice>
                <mc:Fallback>
                  <p:oleObj name="Equation" r:id="rId2" imgW="596641" imgH="215806" progId="Equation.DSMT4">
                    <p:embed/>
                    <p:pic>
                      <p:nvPicPr>
                        <p:cNvPr id="24609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7" y="1263"/>
                          <a:ext cx="537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6438" name="Object 6"/>
          <p:cNvGraphicFramePr>
            <a:graphicFrameLocks noChangeAspect="1"/>
          </p:cNvGraphicFramePr>
          <p:nvPr/>
        </p:nvGraphicFramePr>
        <p:xfrm>
          <a:off x="609600" y="2895600"/>
          <a:ext cx="31591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09800" imgH="419100" progId="Equation.DSMT4">
                  <p:embed/>
                </p:oleObj>
              </mc:Choice>
              <mc:Fallback>
                <p:oleObj name="Equation" r:id="rId4" imgW="2209800" imgH="419100" progId="Equation.DSMT4">
                  <p:embed/>
                  <p:pic>
                    <p:nvPicPr>
                      <p:cNvPr id="146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95600"/>
                        <a:ext cx="315912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876800" y="2420938"/>
            <a:ext cx="4000500" cy="2660650"/>
            <a:chOff x="3072" y="1525"/>
            <a:chExt cx="2520" cy="1676"/>
          </a:xfrm>
        </p:grpSpPr>
        <p:grpSp>
          <p:nvGrpSpPr>
            <p:cNvPr id="24591" name="Group 36"/>
            <p:cNvGrpSpPr>
              <a:grpSpLocks/>
            </p:cNvGrpSpPr>
            <p:nvPr/>
          </p:nvGrpSpPr>
          <p:grpSpPr bwMode="auto">
            <a:xfrm>
              <a:off x="3072" y="1525"/>
              <a:ext cx="2520" cy="1676"/>
              <a:chOff x="3072" y="1525"/>
              <a:chExt cx="2520" cy="1676"/>
            </a:xfrm>
          </p:grpSpPr>
          <p:grpSp>
            <p:nvGrpSpPr>
              <p:cNvPr id="24600" name="Group 9"/>
              <p:cNvGrpSpPr>
                <a:grpSpLocks/>
              </p:cNvGrpSpPr>
              <p:nvPr/>
            </p:nvGrpSpPr>
            <p:grpSpPr bwMode="auto">
              <a:xfrm>
                <a:off x="3072" y="1584"/>
                <a:ext cx="2520" cy="1617"/>
                <a:chOff x="2988" y="1872"/>
                <a:chExt cx="2520" cy="1617"/>
              </a:xfrm>
            </p:grpSpPr>
            <p:pic>
              <p:nvPicPr>
                <p:cNvPr id="24603" name="Picture 10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460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460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460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24607" name="Line 14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24601" name="Line 15"/>
              <p:cNvSpPr>
                <a:spLocks noChangeShapeType="1"/>
              </p:cNvSpPr>
              <p:nvPr/>
            </p:nvSpPr>
            <p:spPr bwMode="auto">
              <a:xfrm flipH="1">
                <a:off x="4596" y="168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24602" name="Object 16"/>
              <p:cNvGraphicFramePr>
                <a:graphicFrameLocks noChangeAspect="1"/>
              </p:cNvGraphicFramePr>
              <p:nvPr/>
            </p:nvGraphicFramePr>
            <p:xfrm>
              <a:off x="4790" y="1525"/>
              <a:ext cx="160" cy="2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177646" imgH="228402" progId="Equation.DSMT4">
                      <p:embed/>
                    </p:oleObj>
                  </mc:Choice>
                  <mc:Fallback>
                    <p:oleObj name="Equation" r:id="rId7" imgW="177646" imgH="228402" progId="Equation.DSMT4">
                      <p:embed/>
                      <p:pic>
                        <p:nvPicPr>
                          <p:cNvPr id="24602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90" y="1525"/>
                            <a:ext cx="160" cy="205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4592" name="Freeform 17"/>
            <p:cNvSpPr>
              <a:spLocks/>
            </p:cNvSpPr>
            <p:nvPr/>
          </p:nvSpPr>
          <p:spPr bwMode="auto">
            <a:xfrm>
              <a:off x="3970" y="1628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593" name="Text Box 18"/>
            <p:cNvSpPr txBox="1">
              <a:spLocks noChangeArrowheads="1"/>
            </p:cNvSpPr>
            <p:nvPr/>
          </p:nvSpPr>
          <p:spPr bwMode="auto">
            <a:xfrm>
              <a:off x="4164" y="2352"/>
              <a:ext cx="3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95%</a:t>
              </a:r>
            </a:p>
          </p:txBody>
        </p:sp>
        <p:sp>
          <p:nvSpPr>
            <p:cNvPr id="24594" name="Text Box 19"/>
            <p:cNvSpPr txBox="1">
              <a:spLocks noChangeArrowheads="1"/>
            </p:cNvSpPr>
            <p:nvPr/>
          </p:nvSpPr>
          <p:spPr bwMode="auto">
            <a:xfrm>
              <a:off x="4613" y="2885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t</a:t>
              </a:r>
            </a:p>
          </p:txBody>
        </p:sp>
        <p:sp>
          <p:nvSpPr>
            <p:cNvPr id="24595" name="Text Box 20"/>
            <p:cNvSpPr txBox="1">
              <a:spLocks noChangeArrowheads="1"/>
            </p:cNvSpPr>
            <p:nvPr/>
          </p:nvSpPr>
          <p:spPr bwMode="auto">
            <a:xfrm>
              <a:off x="3840" y="2885"/>
              <a:ext cx="2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-t</a:t>
              </a:r>
            </a:p>
          </p:txBody>
        </p:sp>
        <p:sp>
          <p:nvSpPr>
            <p:cNvPr id="24596" name="Line 21"/>
            <p:cNvSpPr>
              <a:spLocks noChangeShapeType="1"/>
            </p:cNvSpPr>
            <p:nvPr/>
          </p:nvSpPr>
          <p:spPr bwMode="auto">
            <a:xfrm flipV="1">
              <a:off x="4884" y="254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597" name="Line 22"/>
            <p:cNvSpPr>
              <a:spLocks noChangeShapeType="1"/>
            </p:cNvSpPr>
            <p:nvPr/>
          </p:nvSpPr>
          <p:spPr bwMode="auto">
            <a:xfrm flipH="1" flipV="1">
              <a:off x="3636" y="253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598" name="Text Box 23"/>
            <p:cNvSpPr txBox="1">
              <a:spLocks noChangeArrowheads="1"/>
            </p:cNvSpPr>
            <p:nvPr/>
          </p:nvSpPr>
          <p:spPr bwMode="auto">
            <a:xfrm>
              <a:off x="4980" y="2329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  <p:sp>
          <p:nvSpPr>
            <p:cNvPr id="24599" name="Text Box 24"/>
            <p:cNvSpPr txBox="1">
              <a:spLocks noChangeArrowheads="1"/>
            </p:cNvSpPr>
            <p:nvPr/>
          </p:nvSpPr>
          <p:spPr bwMode="auto">
            <a:xfrm>
              <a:off x="3408" y="2329"/>
              <a:ext cx="3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charset="0"/>
                </a:rPr>
                <a:t>2,5%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327900" y="4953000"/>
            <a:ext cx="290513" cy="706438"/>
            <a:chOff x="4616" y="3120"/>
            <a:chExt cx="183" cy="445"/>
          </a:xfrm>
        </p:grpSpPr>
        <p:sp>
          <p:nvSpPr>
            <p:cNvPr id="24589" name="Line 26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590" name="Text Box 27"/>
            <p:cNvSpPr txBox="1">
              <a:spLocks noChangeArrowheads="1"/>
            </p:cNvSpPr>
            <p:nvPr/>
          </p:nvSpPr>
          <p:spPr bwMode="auto">
            <a:xfrm>
              <a:off x="4616" y="3353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3300"/>
                  </a:solidFill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146460" name="Text Box 28"/>
          <p:cNvSpPr txBox="1">
            <a:spLocks noChangeArrowheads="1"/>
          </p:cNvSpPr>
          <p:nvPr/>
        </p:nvSpPr>
        <p:spPr bwMode="auto">
          <a:xfrm>
            <a:off x="7156450" y="5394325"/>
            <a:ext cx="64135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imes New Roman" charset="0"/>
              </a:rPr>
              <a:t>2,064</a:t>
            </a:r>
          </a:p>
        </p:txBody>
      </p:sp>
      <p:graphicFrame>
        <p:nvGraphicFramePr>
          <p:cNvPr id="146461" name="Object 29"/>
          <p:cNvGraphicFramePr>
            <a:graphicFrameLocks noChangeAspect="1"/>
          </p:cNvGraphicFramePr>
          <p:nvPr/>
        </p:nvGraphicFramePr>
        <p:xfrm>
          <a:off x="609600" y="3602038"/>
          <a:ext cx="46291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238500" imgH="419100" progId="Equation.DSMT4">
                  <p:embed/>
                </p:oleObj>
              </mc:Choice>
              <mc:Fallback>
                <p:oleObj name="Equation" r:id="rId9" imgW="3238500" imgH="419100" progId="Equation.DSMT4">
                  <p:embed/>
                  <p:pic>
                    <p:nvPicPr>
                      <p:cNvPr id="14646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02038"/>
                        <a:ext cx="462915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62" name="Object 30"/>
          <p:cNvGraphicFramePr>
            <a:graphicFrameLocks noChangeAspect="1"/>
          </p:cNvGraphicFramePr>
          <p:nvPr/>
        </p:nvGraphicFramePr>
        <p:xfrm>
          <a:off x="609600" y="4441825"/>
          <a:ext cx="390366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730500" imgH="203200" progId="Equation.DSMT4">
                  <p:embed/>
                </p:oleObj>
              </mc:Choice>
              <mc:Fallback>
                <p:oleObj name="Equation" r:id="rId11" imgW="2730500" imgH="203200" progId="Equation.DSMT4">
                  <p:embed/>
                  <p:pic>
                    <p:nvPicPr>
                      <p:cNvPr id="14646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41825"/>
                        <a:ext cx="390366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63" name="Object 31"/>
          <p:cNvGraphicFramePr>
            <a:graphicFrameLocks noChangeAspect="1"/>
          </p:cNvGraphicFramePr>
          <p:nvPr/>
        </p:nvGraphicFramePr>
        <p:xfrm>
          <a:off x="609600" y="5167313"/>
          <a:ext cx="29575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070100" imgH="203200" progId="Equation.DSMT4">
                  <p:embed/>
                </p:oleObj>
              </mc:Choice>
              <mc:Fallback>
                <p:oleObj name="Equation" r:id="rId13" imgW="2070100" imgH="203200" progId="Equation.DSMT4">
                  <p:embed/>
                  <p:pic>
                    <p:nvPicPr>
                      <p:cNvPr id="14646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67313"/>
                        <a:ext cx="29575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64" name="Rectangle 32"/>
          <p:cNvSpPr>
            <a:spLocks noChangeArrowheads="1"/>
          </p:cNvSpPr>
          <p:nvPr/>
        </p:nvSpPr>
        <p:spPr bwMode="auto">
          <a:xfrm>
            <a:off x="533400" y="5029200"/>
            <a:ext cx="3105150" cy="5334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98E50-C440-4B3E-82BF-206630FAD803}" type="slidenum">
              <a:rPr lang="pt-BR"/>
              <a:pPr>
                <a:defRPr/>
              </a:pPr>
              <a:t>32</a:t>
            </a:fld>
            <a:endParaRPr lang="pt-BR"/>
          </a:p>
        </p:txBody>
      </p:sp>
      <p:sp>
        <p:nvSpPr>
          <p:cNvPr id="38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/>
              <a:t>Intervalo de Confiança para </a:t>
            </a:r>
            <a:r>
              <a:rPr lang="pt-BR" sz="2800" i="1" dirty="0">
                <a:sym typeface="Symbol" pitchFamily="18" charset="2"/>
              </a:rPr>
              <a:t></a:t>
            </a:r>
            <a:r>
              <a:rPr lang="pt-BR" sz="2800" dirty="0"/>
              <a:t> com </a:t>
            </a:r>
            <a:r>
              <a:rPr lang="pt-BR" sz="2800" i="1" dirty="0">
                <a:sym typeface="Symbol" pitchFamily="18" charset="2"/>
              </a:rPr>
              <a:t></a:t>
            </a:r>
            <a:r>
              <a:rPr lang="pt-BR" sz="28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sz="2800" dirty="0"/>
              <a:t> desconhecida</a:t>
            </a:r>
            <a:endParaRPr lang="pt-BR" sz="2800" baseline="30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765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6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35"/>
          <p:cNvGraphicFramePr>
            <a:graphicFrameLocks noChangeAspect="1"/>
          </p:cNvGraphicFramePr>
          <p:nvPr/>
        </p:nvGraphicFramePr>
        <p:xfrm>
          <a:off x="885825" y="1570038"/>
          <a:ext cx="127317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614" imgH="393529" progId="Equation.DSMT4">
                  <p:embed/>
                </p:oleObj>
              </mc:Choice>
              <mc:Fallback>
                <p:oleObj name="Equation" r:id="rId2" imgW="888614" imgH="393529" progId="Equation.DSMT4">
                  <p:embed/>
                  <p:pic>
                    <p:nvPicPr>
                      <p:cNvPr id="2662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1570038"/>
                        <a:ext cx="127317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8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 de Confiança para </a:t>
            </a:r>
            <a:r>
              <a:rPr lang="pt-BR">
                <a:sym typeface="Symbol" pitchFamily="18" charset="2"/>
              </a:rPr>
              <a:t>proporção</a:t>
            </a:r>
            <a:r>
              <a:rPr lang="pt-BR" i="1">
                <a:sym typeface="Symbol" pitchFamily="18" charset="2"/>
              </a:rPr>
              <a:t> </a:t>
            </a:r>
            <a:r>
              <a:rPr lang="pt-BR" i="1">
                <a:latin typeface="Times New Roman" pitchFamily="18" charset="0"/>
                <a:sym typeface="Symbol" pitchFamily="18" charset="2"/>
              </a:rPr>
              <a:t>p</a:t>
            </a:r>
          </a:p>
        </p:txBody>
      </p:sp>
      <p:graphicFrame>
        <p:nvGraphicFramePr>
          <p:cNvPr id="1659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358093"/>
              </p:ext>
            </p:extLst>
          </p:nvPr>
        </p:nvGraphicFramePr>
        <p:xfrm>
          <a:off x="919163" y="2396952"/>
          <a:ext cx="908050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34725" imgH="622030" progId="Equation.DSMT4">
                  <p:embed/>
                </p:oleObj>
              </mc:Choice>
              <mc:Fallback>
                <p:oleObj name="Equation" r:id="rId4" imgW="634725" imgH="622030" progId="Equation.DSMT4">
                  <p:embed/>
                  <p:pic>
                    <p:nvPicPr>
                      <p:cNvPr id="165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2396952"/>
                        <a:ext cx="908050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90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411989"/>
              </p:ext>
            </p:extLst>
          </p:nvPr>
        </p:nvGraphicFramePr>
        <p:xfrm>
          <a:off x="1692275" y="2557289"/>
          <a:ext cx="6540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002" imgH="203112" progId="Equation.DSMT4">
                  <p:embed/>
                </p:oleObj>
              </mc:Choice>
              <mc:Fallback>
                <p:oleObj name="Equation" r:id="rId6" imgW="457002" imgH="203112" progId="Equation.DSMT4">
                  <p:embed/>
                  <p:pic>
                    <p:nvPicPr>
                      <p:cNvPr id="16590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557289"/>
                        <a:ext cx="654050" cy="2889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912" name="Object 24"/>
          <p:cNvGraphicFramePr>
            <a:graphicFrameLocks noChangeAspect="1"/>
          </p:cNvGraphicFramePr>
          <p:nvPr/>
        </p:nvGraphicFramePr>
        <p:xfrm>
          <a:off x="865188" y="3505200"/>
          <a:ext cx="230505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12900" imgH="622300" progId="Equation.DSMT4">
                  <p:embed/>
                </p:oleObj>
              </mc:Choice>
              <mc:Fallback>
                <p:oleObj name="Equation" r:id="rId8" imgW="1612900" imgH="622300" progId="Equation.DSMT4">
                  <p:embed/>
                  <p:pic>
                    <p:nvPicPr>
                      <p:cNvPr id="16591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3505200"/>
                        <a:ext cx="230505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915" name="Rectangle 27"/>
          <p:cNvSpPr>
            <a:spLocks noChangeArrowheads="1"/>
          </p:cNvSpPr>
          <p:nvPr/>
        </p:nvSpPr>
        <p:spPr bwMode="auto">
          <a:xfrm>
            <a:off x="685800" y="5348288"/>
            <a:ext cx="3657600" cy="762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65916" name="Text Box 28"/>
          <p:cNvSpPr txBox="1">
            <a:spLocks noChangeArrowheads="1"/>
          </p:cNvSpPr>
          <p:nvPr/>
        </p:nvSpPr>
        <p:spPr bwMode="auto">
          <a:xfrm>
            <a:off x="1752600" y="6186488"/>
            <a:ext cx="1120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solidFill>
                  <a:srgbClr val="FF3300"/>
                </a:solidFill>
                <a:latin typeface="Tahoma" panose="020B0604030504040204" pitchFamily="34" charset="0"/>
              </a:rPr>
              <a:t>IC para </a:t>
            </a:r>
            <a:r>
              <a:rPr lang="pt-BR" altLang="pt-BR" sz="1800" i="1" dirty="0">
                <a:solidFill>
                  <a:srgbClr val="FF3300"/>
                </a:solidFill>
                <a:latin typeface="Times New Roman" charset="0"/>
              </a:rPr>
              <a:t>p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17525" y="2204864"/>
            <a:ext cx="1127125" cy="1208088"/>
            <a:chOff x="326" y="1314"/>
            <a:chExt cx="710" cy="761"/>
          </a:xfrm>
        </p:grpSpPr>
        <p:sp>
          <p:nvSpPr>
            <p:cNvPr id="26658" name="Oval 32"/>
            <p:cNvSpPr>
              <a:spLocks noChangeArrowheads="1"/>
            </p:cNvSpPr>
            <p:nvPr/>
          </p:nvSpPr>
          <p:spPr bwMode="auto">
            <a:xfrm>
              <a:off x="460" y="1314"/>
              <a:ext cx="576" cy="72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26659" name="Text Box 33"/>
            <p:cNvSpPr txBox="1">
              <a:spLocks noChangeArrowheads="1"/>
            </p:cNvSpPr>
            <p:nvPr/>
          </p:nvSpPr>
          <p:spPr bwMode="auto">
            <a:xfrm>
              <a:off x="326" y="1863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solidFill>
                    <a:srgbClr val="FF3300"/>
                  </a:solidFill>
                  <a:latin typeface="Times New Roman" charset="0"/>
                </a:rPr>
                <a:t>Z</a:t>
              </a: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743450" y="2895600"/>
            <a:ext cx="4000500" cy="3108325"/>
            <a:chOff x="2988" y="1824"/>
            <a:chExt cx="2520" cy="1958"/>
          </a:xfrm>
        </p:grpSpPr>
        <p:grpSp>
          <p:nvGrpSpPr>
            <p:cNvPr id="26638" name="Group 36"/>
            <p:cNvGrpSpPr>
              <a:grpSpLocks/>
            </p:cNvGrpSpPr>
            <p:nvPr/>
          </p:nvGrpSpPr>
          <p:grpSpPr bwMode="auto">
            <a:xfrm>
              <a:off x="2988" y="1824"/>
              <a:ext cx="2520" cy="1665"/>
              <a:chOff x="2988" y="1824"/>
              <a:chExt cx="2520" cy="1665"/>
            </a:xfrm>
          </p:grpSpPr>
          <p:grpSp>
            <p:nvGrpSpPr>
              <p:cNvPr id="26650" name="Group 3"/>
              <p:cNvGrpSpPr>
                <a:grpSpLocks/>
              </p:cNvGrpSpPr>
              <p:nvPr/>
            </p:nvGrpSpPr>
            <p:grpSpPr bwMode="auto">
              <a:xfrm>
                <a:off x="2988" y="1872"/>
                <a:ext cx="2520" cy="1617"/>
                <a:chOff x="2988" y="1872"/>
                <a:chExt cx="2520" cy="1617"/>
              </a:xfrm>
            </p:grpSpPr>
            <p:pic>
              <p:nvPicPr>
                <p:cNvPr id="26653" name="Picture 4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296" t="9618" r="18376" b="11877"/>
                <a:stretch>
                  <a:fillRect/>
                </a:stretch>
              </p:blipFill>
              <p:spPr bwMode="auto">
                <a:xfrm>
                  <a:off x="3026" y="1872"/>
                  <a:ext cx="2432" cy="1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65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988" y="3158"/>
                  <a:ext cx="28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-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665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188" y="3160"/>
                  <a:ext cx="32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+</a:t>
                  </a:r>
                  <a:r>
                    <a:rPr lang="pt-BR" altLang="pt-BR" sz="2000">
                      <a:latin typeface="Times New Roman" charset="0"/>
                      <a:sym typeface="Symbol" pitchFamily="18" charset="2"/>
                    </a:rPr>
                    <a:t></a:t>
                  </a:r>
                  <a:endParaRPr lang="pt-BR" altLang="pt-BR" sz="2000">
                    <a:latin typeface="Times New Roman" charset="0"/>
                  </a:endParaRPr>
                </a:p>
              </p:txBody>
            </p:sp>
            <p:sp>
              <p:nvSpPr>
                <p:cNvPr id="2665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158" y="323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2000">
                      <a:latin typeface="Times New Roman" charset="0"/>
                    </a:rPr>
                    <a:t>0</a:t>
                  </a:r>
                </a:p>
              </p:txBody>
            </p:sp>
            <p:sp>
              <p:nvSpPr>
                <p:cNvPr id="26657" name="Line 8"/>
                <p:cNvSpPr>
                  <a:spLocks noChangeShapeType="1"/>
                </p:cNvSpPr>
                <p:nvPr/>
              </p:nvSpPr>
              <p:spPr bwMode="auto">
                <a:xfrm>
                  <a:off x="3024" y="3226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26651" name="Line 9"/>
              <p:cNvSpPr>
                <a:spLocks noChangeShapeType="1"/>
              </p:cNvSpPr>
              <p:nvPr/>
            </p:nvSpPr>
            <p:spPr bwMode="auto">
              <a:xfrm flipH="1">
                <a:off x="4512" y="1968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26652" name="Object 10"/>
              <p:cNvGraphicFramePr>
                <a:graphicFrameLocks noChangeAspect="1"/>
              </p:cNvGraphicFramePr>
              <p:nvPr/>
            </p:nvGraphicFramePr>
            <p:xfrm>
              <a:off x="4587" y="1824"/>
              <a:ext cx="412" cy="1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457002" imgH="203112" progId="Equation.DSMT4">
                      <p:embed/>
                    </p:oleObj>
                  </mc:Choice>
                  <mc:Fallback>
                    <p:oleObj name="Equation" r:id="rId11" imgW="457002" imgH="203112" progId="Equation.DSMT4">
                      <p:embed/>
                      <p:pic>
                        <p:nvPicPr>
                          <p:cNvPr id="26652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87" y="1824"/>
                            <a:ext cx="412" cy="18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6639" name="Freeform 14"/>
            <p:cNvSpPr>
              <a:spLocks/>
            </p:cNvSpPr>
            <p:nvPr/>
          </p:nvSpPr>
          <p:spPr bwMode="auto">
            <a:xfrm>
              <a:off x="3886" y="1916"/>
              <a:ext cx="746" cy="1306"/>
            </a:xfrm>
            <a:custGeom>
              <a:avLst/>
              <a:gdLst>
                <a:gd name="T0" fmla="*/ 0 w 440"/>
                <a:gd name="T1" fmla="*/ 614384451 h 771"/>
                <a:gd name="T2" fmla="*/ 34014962 w 440"/>
                <a:gd name="T3" fmla="*/ 534417666 h 771"/>
                <a:gd name="T4" fmla="*/ 64206596 w 440"/>
                <a:gd name="T5" fmla="*/ 450946936 h 771"/>
                <a:gd name="T6" fmla="*/ 97778257 w 440"/>
                <a:gd name="T7" fmla="*/ 363478463 h 771"/>
                <a:gd name="T8" fmla="*/ 138208417 w 440"/>
                <a:gd name="T9" fmla="*/ 272823781 h 771"/>
                <a:gd name="T10" fmla="*/ 172156422 w 440"/>
                <a:gd name="T11" fmla="*/ 196874523 h 771"/>
                <a:gd name="T12" fmla="*/ 204949340 w 440"/>
                <a:gd name="T13" fmla="*/ 123904385 h 771"/>
                <a:gd name="T14" fmla="*/ 242008356 w 440"/>
                <a:gd name="T15" fmla="*/ 66943553 h 771"/>
                <a:gd name="T16" fmla="*/ 272436889 w 440"/>
                <a:gd name="T17" fmla="*/ 30475183 h 771"/>
                <a:gd name="T18" fmla="*/ 310376438 w 440"/>
                <a:gd name="T19" fmla="*/ 4409615 h 771"/>
                <a:gd name="T20" fmla="*/ 335072899 w 440"/>
                <a:gd name="T21" fmla="*/ 0 h 771"/>
                <a:gd name="T22" fmla="*/ 366089560 w 440"/>
                <a:gd name="T23" fmla="*/ 0 h 771"/>
                <a:gd name="T24" fmla="*/ 390908742 w 440"/>
                <a:gd name="T25" fmla="*/ 17991092 h 771"/>
                <a:gd name="T26" fmla="*/ 427871813 w 440"/>
                <a:gd name="T27" fmla="*/ 51622035 h 771"/>
                <a:gd name="T28" fmla="*/ 470072341 w 440"/>
                <a:gd name="T29" fmla="*/ 109350076 h 771"/>
                <a:gd name="T30" fmla="*/ 502194218 w 440"/>
                <a:gd name="T31" fmla="*/ 185678760 h 771"/>
                <a:gd name="T32" fmla="*/ 536925781 w 440"/>
                <a:gd name="T33" fmla="*/ 261554499 h 771"/>
                <a:gd name="T34" fmla="*/ 581806456 w 440"/>
                <a:gd name="T35" fmla="*/ 368040550 h 771"/>
                <a:gd name="T36" fmla="*/ 614132696 w 440"/>
                <a:gd name="T37" fmla="*/ 450946936 h 771"/>
                <a:gd name="T38" fmla="*/ 651378526 w 440"/>
                <a:gd name="T39" fmla="*/ 526467313 h 771"/>
                <a:gd name="T40" fmla="*/ 669724531 w 440"/>
                <a:gd name="T41" fmla="*/ 578367986 h 771"/>
                <a:gd name="T42" fmla="*/ 682772273 w 440"/>
                <a:gd name="T43" fmla="*/ 611233847 h 771"/>
                <a:gd name="T44" fmla="*/ 682772273 w 440"/>
                <a:gd name="T45" fmla="*/ 1166826532 h 771"/>
                <a:gd name="T46" fmla="*/ 0 w 440"/>
                <a:gd name="T47" fmla="*/ 1166826532 h 771"/>
                <a:gd name="T48" fmla="*/ 0 w 440"/>
                <a:gd name="T49" fmla="*/ 614384451 h 7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0"/>
                <a:gd name="T76" fmla="*/ 0 h 771"/>
                <a:gd name="T77" fmla="*/ 440 w 440"/>
                <a:gd name="T78" fmla="*/ 771 h 7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0" h="771">
                  <a:moveTo>
                    <a:pt x="0" y="406"/>
                  </a:moveTo>
                  <a:lnTo>
                    <a:pt x="22" y="353"/>
                  </a:lnTo>
                  <a:lnTo>
                    <a:pt x="41" y="298"/>
                  </a:lnTo>
                  <a:lnTo>
                    <a:pt x="63" y="240"/>
                  </a:lnTo>
                  <a:lnTo>
                    <a:pt x="89" y="180"/>
                  </a:lnTo>
                  <a:lnTo>
                    <a:pt x="111" y="130"/>
                  </a:lnTo>
                  <a:lnTo>
                    <a:pt x="132" y="82"/>
                  </a:lnTo>
                  <a:lnTo>
                    <a:pt x="156" y="44"/>
                  </a:lnTo>
                  <a:lnTo>
                    <a:pt x="176" y="20"/>
                  </a:lnTo>
                  <a:lnTo>
                    <a:pt x="200" y="3"/>
                  </a:lnTo>
                  <a:lnTo>
                    <a:pt x="216" y="0"/>
                  </a:lnTo>
                  <a:lnTo>
                    <a:pt x="236" y="0"/>
                  </a:lnTo>
                  <a:lnTo>
                    <a:pt x="252" y="12"/>
                  </a:lnTo>
                  <a:lnTo>
                    <a:pt x="276" y="34"/>
                  </a:lnTo>
                  <a:lnTo>
                    <a:pt x="303" y="72"/>
                  </a:lnTo>
                  <a:lnTo>
                    <a:pt x="324" y="123"/>
                  </a:lnTo>
                  <a:lnTo>
                    <a:pt x="346" y="173"/>
                  </a:lnTo>
                  <a:lnTo>
                    <a:pt x="375" y="243"/>
                  </a:lnTo>
                  <a:lnTo>
                    <a:pt x="396" y="298"/>
                  </a:lnTo>
                  <a:lnTo>
                    <a:pt x="420" y="348"/>
                  </a:lnTo>
                  <a:lnTo>
                    <a:pt x="432" y="382"/>
                  </a:lnTo>
                  <a:lnTo>
                    <a:pt x="440" y="404"/>
                  </a:lnTo>
                  <a:lnTo>
                    <a:pt x="440" y="771"/>
                  </a:lnTo>
                  <a:lnTo>
                    <a:pt x="0" y="771"/>
                  </a:lnTo>
                  <a:lnTo>
                    <a:pt x="0" y="406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6640" name="Text Box 15"/>
            <p:cNvSpPr txBox="1">
              <a:spLocks noChangeArrowheads="1"/>
            </p:cNvSpPr>
            <p:nvPr/>
          </p:nvSpPr>
          <p:spPr bwMode="auto">
            <a:xfrm>
              <a:off x="4529" y="3173"/>
              <a:ext cx="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z</a:t>
              </a:r>
            </a:p>
          </p:txBody>
        </p:sp>
        <p:sp>
          <p:nvSpPr>
            <p:cNvPr id="26641" name="Text Box 16"/>
            <p:cNvSpPr txBox="1">
              <a:spLocks noChangeArrowheads="1"/>
            </p:cNvSpPr>
            <p:nvPr/>
          </p:nvSpPr>
          <p:spPr bwMode="auto">
            <a:xfrm>
              <a:off x="3756" y="3173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i="1">
                  <a:latin typeface="Times New Roman" charset="0"/>
                </a:rPr>
                <a:t>-z</a:t>
              </a:r>
            </a:p>
          </p:txBody>
        </p:sp>
        <p:grpSp>
          <p:nvGrpSpPr>
            <p:cNvPr id="26642" name="Group 17"/>
            <p:cNvGrpSpPr>
              <a:grpSpLocks/>
            </p:cNvGrpSpPr>
            <p:nvPr/>
          </p:nvGrpSpPr>
          <p:grpSpPr bwMode="auto">
            <a:xfrm>
              <a:off x="4800" y="2602"/>
              <a:ext cx="385" cy="470"/>
              <a:chOff x="4800" y="2602"/>
              <a:chExt cx="385" cy="470"/>
            </a:xfrm>
          </p:grpSpPr>
          <p:sp>
            <p:nvSpPr>
              <p:cNvPr id="26648" name="Line 18"/>
              <p:cNvSpPr>
                <a:spLocks noChangeShapeType="1"/>
              </p:cNvSpPr>
              <p:nvPr/>
            </p:nvSpPr>
            <p:spPr bwMode="auto">
              <a:xfrm flipV="1">
                <a:off x="4800" y="2832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26649" name="Object 19"/>
              <p:cNvGraphicFramePr>
                <a:graphicFrameLocks noChangeAspect="1"/>
              </p:cNvGraphicFramePr>
              <p:nvPr/>
            </p:nvGraphicFramePr>
            <p:xfrm>
              <a:off x="5025" y="2602"/>
              <a:ext cx="160" cy="3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2" imgW="177646" imgH="393359" progId="Equation.DSMT4">
                      <p:embed/>
                    </p:oleObj>
                  </mc:Choice>
                  <mc:Fallback>
                    <p:oleObj name="Equation" r:id="rId12" imgW="177646" imgH="393359" progId="Equation.DSMT4">
                      <p:embed/>
                      <p:pic>
                        <p:nvPicPr>
                          <p:cNvPr id="26649" name="Object 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25" y="2602"/>
                            <a:ext cx="160" cy="3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6643" name="Group 20"/>
            <p:cNvGrpSpPr>
              <a:grpSpLocks/>
            </p:cNvGrpSpPr>
            <p:nvPr/>
          </p:nvGrpSpPr>
          <p:grpSpPr bwMode="auto">
            <a:xfrm>
              <a:off x="3393" y="2592"/>
              <a:ext cx="351" cy="470"/>
              <a:chOff x="2769" y="2544"/>
              <a:chExt cx="351" cy="470"/>
            </a:xfrm>
          </p:grpSpPr>
          <p:sp>
            <p:nvSpPr>
              <p:cNvPr id="26646" name="Line 21"/>
              <p:cNvSpPr>
                <a:spLocks noChangeShapeType="1"/>
              </p:cNvSpPr>
              <p:nvPr/>
            </p:nvSpPr>
            <p:spPr bwMode="auto">
              <a:xfrm flipH="1" flipV="1">
                <a:off x="2928" y="2774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26647" name="Object 22"/>
              <p:cNvGraphicFramePr>
                <a:graphicFrameLocks noChangeAspect="1"/>
              </p:cNvGraphicFramePr>
              <p:nvPr/>
            </p:nvGraphicFramePr>
            <p:xfrm>
              <a:off x="2769" y="2544"/>
              <a:ext cx="160" cy="3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177646" imgH="393359" progId="Equation.DSMT4">
                      <p:embed/>
                    </p:oleObj>
                  </mc:Choice>
                  <mc:Fallback>
                    <p:oleObj name="Equation" r:id="rId14" imgW="177646" imgH="393359" progId="Equation.DSMT4">
                      <p:embed/>
                      <p:pic>
                        <p:nvPicPr>
                          <p:cNvPr id="26647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69" y="2544"/>
                            <a:ext cx="160" cy="3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6644" name="Object 23"/>
            <p:cNvGraphicFramePr>
              <a:graphicFrameLocks noChangeAspect="1"/>
            </p:cNvGraphicFramePr>
            <p:nvPr/>
          </p:nvGraphicFramePr>
          <p:xfrm>
            <a:off x="4111" y="2686"/>
            <a:ext cx="309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342603" imgH="177646" progId="Equation.DSMT4">
                    <p:embed/>
                  </p:oleObj>
                </mc:Choice>
                <mc:Fallback>
                  <p:oleObj name="Equation" r:id="rId16" imgW="342603" imgH="177646" progId="Equation.DSMT4">
                    <p:embed/>
                    <p:pic>
                      <p:nvPicPr>
                        <p:cNvPr id="26644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1" y="2686"/>
                          <a:ext cx="309" cy="1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45" name="Object 34"/>
            <p:cNvGraphicFramePr>
              <a:graphicFrameLocks noChangeAspect="1"/>
            </p:cNvGraphicFramePr>
            <p:nvPr/>
          </p:nvGraphicFramePr>
          <p:xfrm>
            <a:off x="4281" y="3600"/>
            <a:ext cx="1214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346200" imgH="203200" progId="Equation.DSMT4">
                    <p:embed/>
                  </p:oleObj>
                </mc:Choice>
                <mc:Fallback>
                  <p:oleObj name="Equation" r:id="rId18" imgW="1346200" imgH="203200" progId="Equation.DSMT4">
                    <p:embed/>
                    <p:pic>
                      <p:nvPicPr>
                        <p:cNvPr id="26645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1" y="3600"/>
                          <a:ext cx="1214" cy="1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5927" name="Object 39"/>
          <p:cNvGraphicFramePr>
            <a:graphicFrameLocks noChangeAspect="1"/>
          </p:cNvGraphicFramePr>
          <p:nvPr/>
        </p:nvGraphicFramePr>
        <p:xfrm>
          <a:off x="865188" y="4478338"/>
          <a:ext cx="3394075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374900" imgH="444500" progId="Equation.DSMT4">
                  <p:embed/>
                </p:oleObj>
              </mc:Choice>
              <mc:Fallback>
                <p:oleObj name="Equation" r:id="rId20" imgW="2374900" imgH="444500" progId="Equation.DSMT4">
                  <p:embed/>
                  <p:pic>
                    <p:nvPicPr>
                      <p:cNvPr id="16592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4478338"/>
                        <a:ext cx="3394075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928" name="Object 40"/>
          <p:cNvGraphicFramePr>
            <a:graphicFrameLocks noChangeAspect="1"/>
          </p:cNvGraphicFramePr>
          <p:nvPr/>
        </p:nvGraphicFramePr>
        <p:xfrm>
          <a:off x="838200" y="5410200"/>
          <a:ext cx="339407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374900" imgH="444500" progId="Equation.DSMT4">
                  <p:embed/>
                </p:oleObj>
              </mc:Choice>
              <mc:Fallback>
                <p:oleObj name="Equation" r:id="rId22" imgW="2374900" imgH="444500" progId="Equation.DSMT4">
                  <p:embed/>
                  <p:pic>
                    <p:nvPicPr>
                      <p:cNvPr id="16592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10200"/>
                        <a:ext cx="339407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25067-B5B8-4B7A-A647-247F196518D8}" type="slidenum">
              <a:rPr lang="pt-BR"/>
              <a:pPr>
                <a:defRPr/>
              </a:pPr>
              <a:t>33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5" grpId="0" animBg="1"/>
      <p:bldP spid="165916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Intervalos de Confiança (Resumo)</a:t>
            </a:r>
            <a:endParaRPr lang="pt-BR" i="1" baseline="-2500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331913" y="1552575"/>
            <a:ext cx="4002087" cy="890588"/>
            <a:chOff x="839" y="978"/>
            <a:chExt cx="2521" cy="561"/>
          </a:xfrm>
        </p:grpSpPr>
        <p:sp>
          <p:nvSpPr>
            <p:cNvPr id="19496" name="Text Box 33"/>
            <p:cNvSpPr txBox="1">
              <a:spLocks noChangeArrowheads="1"/>
            </p:cNvSpPr>
            <p:nvPr/>
          </p:nvSpPr>
          <p:spPr bwMode="auto">
            <a:xfrm>
              <a:off x="839" y="1167"/>
              <a:ext cx="49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para </a:t>
              </a: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</a:t>
              </a:r>
              <a:endParaRPr lang="pt-BR" altLang="pt-BR" sz="1600" i="1" dirty="0">
                <a:latin typeface="Tahoma" panose="020B0604030504040204" pitchFamily="34" charset="0"/>
              </a:endParaRPr>
            </a:p>
          </p:txBody>
        </p:sp>
        <p:grpSp>
          <p:nvGrpSpPr>
            <p:cNvPr id="19497" name="Group 37"/>
            <p:cNvGrpSpPr>
              <a:grpSpLocks/>
            </p:cNvGrpSpPr>
            <p:nvPr/>
          </p:nvGrpSpPr>
          <p:grpSpPr bwMode="auto">
            <a:xfrm>
              <a:off x="1473" y="1008"/>
              <a:ext cx="413" cy="531"/>
              <a:chOff x="1056" y="1008"/>
              <a:chExt cx="413" cy="531"/>
            </a:xfrm>
          </p:grpSpPr>
          <p:graphicFrame>
            <p:nvGraphicFramePr>
              <p:cNvPr id="19501" name="Object 35"/>
              <p:cNvGraphicFramePr>
                <a:graphicFrameLocks noChangeAspect="1"/>
              </p:cNvGraphicFramePr>
              <p:nvPr/>
            </p:nvGraphicFramePr>
            <p:xfrm>
              <a:off x="1056" y="1008"/>
              <a:ext cx="413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457002" imgH="203112" progId="Equation.DSMT4">
                      <p:embed/>
                    </p:oleObj>
                  </mc:Choice>
                  <mc:Fallback>
                    <p:oleObj name="Equation" r:id="rId2" imgW="457002" imgH="203112" progId="Equation.DSMT4">
                      <p:embed/>
                      <p:pic>
                        <p:nvPicPr>
                          <p:cNvPr id="19501" name="Object 3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1008"/>
                            <a:ext cx="413" cy="18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502" name="Object 36"/>
              <p:cNvGraphicFramePr>
                <a:graphicFrameLocks noChangeAspect="1"/>
              </p:cNvGraphicFramePr>
              <p:nvPr/>
            </p:nvGraphicFramePr>
            <p:xfrm>
              <a:off x="1056" y="1333"/>
              <a:ext cx="207" cy="2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228600" imgH="228600" progId="Equation.DSMT4">
                      <p:embed/>
                    </p:oleObj>
                  </mc:Choice>
                  <mc:Fallback>
                    <p:oleObj name="Equation" r:id="rId4" imgW="228600" imgH="228600" progId="Equation.DSMT4">
                      <p:embed/>
                      <p:pic>
                        <p:nvPicPr>
                          <p:cNvPr id="19502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1333"/>
                            <a:ext cx="207" cy="20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>
                                <a:solidFill>
                                  <a:srgbClr val="FF33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9498" name="Text Box 38"/>
            <p:cNvSpPr txBox="1">
              <a:spLocks noChangeArrowheads="1"/>
            </p:cNvSpPr>
            <p:nvPr/>
          </p:nvSpPr>
          <p:spPr bwMode="auto">
            <a:xfrm>
              <a:off x="2013" y="978"/>
              <a:ext cx="11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se </a:t>
              </a: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</a:t>
              </a:r>
              <a:r>
                <a:rPr lang="pt-BR" altLang="pt-BR" sz="1600" baseline="30000" dirty="0">
                  <a:latin typeface="Times New Roman" charset="0"/>
                  <a:sym typeface="Symbol" pitchFamily="18" charset="2"/>
                </a:rPr>
                <a:t>2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é conhecida</a:t>
              </a: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9499" name="Text Box 39"/>
            <p:cNvSpPr txBox="1">
              <a:spLocks noChangeArrowheads="1"/>
            </p:cNvSpPr>
            <p:nvPr/>
          </p:nvSpPr>
          <p:spPr bwMode="auto">
            <a:xfrm>
              <a:off x="2013" y="1319"/>
              <a:ext cx="134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se </a:t>
              </a: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</a:t>
              </a:r>
              <a:r>
                <a:rPr lang="pt-BR" altLang="pt-BR" sz="1600" baseline="30000" dirty="0">
                  <a:latin typeface="Times New Roman" charset="0"/>
                  <a:sym typeface="Symbol" pitchFamily="18" charset="2"/>
                </a:rPr>
                <a:t>2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é desconhecida</a:t>
              </a: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9500" name="AutoShape 40"/>
            <p:cNvSpPr>
              <a:spLocks/>
            </p:cNvSpPr>
            <p:nvPr/>
          </p:nvSpPr>
          <p:spPr bwMode="auto">
            <a:xfrm>
              <a:off x="1337" y="1008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1331913" y="2636838"/>
            <a:ext cx="1419225" cy="457200"/>
            <a:chOff x="839" y="1824"/>
            <a:chExt cx="894" cy="288"/>
          </a:xfrm>
        </p:grpSpPr>
        <p:sp>
          <p:nvSpPr>
            <p:cNvPr id="19493" name="Text Box 43"/>
            <p:cNvSpPr txBox="1">
              <a:spLocks noChangeArrowheads="1"/>
            </p:cNvSpPr>
            <p:nvPr/>
          </p:nvSpPr>
          <p:spPr bwMode="auto">
            <a:xfrm>
              <a:off x="839" y="1869"/>
              <a:ext cx="57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para </a:t>
              </a: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</a:t>
              </a:r>
              <a:r>
                <a:rPr lang="pt-BR" altLang="pt-BR" sz="1600" baseline="30000" dirty="0">
                  <a:latin typeface="Times New Roman" charset="0"/>
                  <a:sym typeface="Symbol" pitchFamily="18" charset="2"/>
                </a:rPr>
                <a:t>2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</a:t>
              </a:r>
            </a:p>
          </p:txBody>
        </p:sp>
        <p:graphicFrame>
          <p:nvGraphicFramePr>
            <p:cNvPr id="19494" name="Object 45"/>
            <p:cNvGraphicFramePr>
              <a:graphicFrameLocks noChangeAspect="1"/>
            </p:cNvGraphicFramePr>
            <p:nvPr/>
          </p:nvGraphicFramePr>
          <p:xfrm>
            <a:off x="1480" y="1854"/>
            <a:ext cx="253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79279" imgH="241195" progId="Equation.DSMT4">
                    <p:embed/>
                  </p:oleObj>
                </mc:Choice>
                <mc:Fallback>
                  <p:oleObj name="Equation" r:id="rId6" imgW="279279" imgH="241195" progId="Equation.DSMT4">
                    <p:embed/>
                    <p:pic>
                      <p:nvPicPr>
                        <p:cNvPr id="19494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0" y="1854"/>
                          <a:ext cx="253" cy="2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95" name="AutoShape 65"/>
            <p:cNvSpPr>
              <a:spLocks/>
            </p:cNvSpPr>
            <p:nvPr/>
          </p:nvSpPr>
          <p:spPr bwMode="auto">
            <a:xfrm>
              <a:off x="1379" y="1824"/>
              <a:ext cx="96" cy="288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6" name="Group 88"/>
          <p:cNvGrpSpPr>
            <a:grpSpLocks/>
          </p:cNvGrpSpPr>
          <p:nvPr/>
        </p:nvGrpSpPr>
        <p:grpSpPr bwMode="auto">
          <a:xfrm>
            <a:off x="1331913" y="3356992"/>
            <a:ext cx="1676400" cy="457200"/>
            <a:chOff x="839" y="3360"/>
            <a:chExt cx="1056" cy="288"/>
          </a:xfrm>
        </p:grpSpPr>
        <p:sp>
          <p:nvSpPr>
            <p:cNvPr id="19486" name="Text Box 76"/>
            <p:cNvSpPr txBox="1">
              <a:spLocks noChangeArrowheads="1"/>
            </p:cNvSpPr>
            <p:nvPr/>
          </p:nvSpPr>
          <p:spPr bwMode="auto">
            <a:xfrm>
              <a:off x="839" y="3398"/>
              <a:ext cx="5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para  </a:t>
              </a:r>
              <a:r>
                <a:rPr lang="pt-BR" altLang="pt-BR" sz="1600" i="1" dirty="0">
                  <a:latin typeface="Times New Roman" charset="0"/>
                  <a:sym typeface="Symbol" pitchFamily="18" charset="2"/>
                </a:rPr>
                <a:t>p</a:t>
              </a:r>
              <a:r>
                <a:rPr lang="pt-BR" altLang="pt-BR" sz="1600" dirty="0">
                  <a:latin typeface="Times New Roman" charset="0"/>
                  <a:sym typeface="Symbol" pitchFamily="18" charset="2"/>
                </a:rPr>
                <a:t> </a:t>
              </a:r>
            </a:p>
          </p:txBody>
        </p:sp>
        <p:graphicFrame>
          <p:nvGraphicFramePr>
            <p:cNvPr id="19487" name="Object 77"/>
            <p:cNvGraphicFramePr>
              <a:graphicFrameLocks noChangeAspect="1"/>
            </p:cNvGraphicFramePr>
            <p:nvPr/>
          </p:nvGraphicFramePr>
          <p:xfrm>
            <a:off x="1481" y="3412"/>
            <a:ext cx="414" cy="1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457002" imgH="203112" progId="Equation.DSMT4">
                    <p:embed/>
                  </p:oleObj>
                </mc:Choice>
                <mc:Fallback>
                  <p:oleObj name="Equation" r:id="rId8" imgW="457002" imgH="203112" progId="Equation.DSMT4">
                    <p:embed/>
                    <p:pic>
                      <p:nvPicPr>
                        <p:cNvPr id="19487" name="Object 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1" y="3412"/>
                          <a:ext cx="414" cy="1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FF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8" name="AutoShape 78"/>
            <p:cNvSpPr>
              <a:spLocks/>
            </p:cNvSpPr>
            <p:nvPr/>
          </p:nvSpPr>
          <p:spPr bwMode="auto">
            <a:xfrm>
              <a:off x="1379" y="3360"/>
              <a:ext cx="96" cy="288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48F2C-2B6E-4A78-AD22-346810D7EAD2}" type="slidenum">
              <a:rPr lang="pt-BR"/>
              <a:pPr>
                <a:defRPr/>
              </a:pPr>
              <a:t>34</a:t>
            </a:fld>
            <a:endParaRPr lang="pt-BR"/>
          </a:p>
        </p:txBody>
      </p:sp>
      <p:sp>
        <p:nvSpPr>
          <p:cNvPr id="47" name="Text Box 51"/>
          <p:cNvSpPr txBox="1">
            <a:spLocks noChangeArrowheads="1"/>
          </p:cNvSpPr>
          <p:nvPr/>
        </p:nvSpPr>
        <p:spPr bwMode="auto">
          <a:xfrm>
            <a:off x="762000" y="3961507"/>
            <a:ext cx="8001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É possível também construir IC de modo a comparar parâmetros de 2 populações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(ver o material extra desse tema)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No entanto, esse propósito será melhor abordado em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Testes de Hipótese</a:t>
            </a:r>
          </a:p>
        </p:txBody>
      </p:sp>
    </p:spTree>
    <p:extLst>
      <p:ext uri="{BB962C8B-B14F-4D97-AF65-F5344CB8AC3E}">
        <p14:creationId xmlns:p14="http://schemas.microsoft.com/office/powerpoint/2010/main" val="20714901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Intervalos de Confiança (Resumo)</a:t>
            </a:r>
            <a:endParaRPr lang="pt-BR" i="1" baseline="-250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762000" y="1360488"/>
            <a:ext cx="80010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Observações importantes: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0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Os </a:t>
            </a:r>
            <a:r>
              <a:rPr lang="pt-BR" altLang="pt-BR" sz="1600" dirty="0" err="1">
                <a:latin typeface="Tahoma" panose="020B0604030504040204" pitchFamily="34" charset="0"/>
              </a:rPr>
              <a:t>ICs</a:t>
            </a:r>
            <a:r>
              <a:rPr lang="pt-BR" altLang="pt-BR" sz="1600" dirty="0">
                <a:latin typeface="Tahoma" panose="020B0604030504040204" pitchFamily="34" charset="0"/>
              </a:rPr>
              <a:t> são construídos a partir de uma distribuição que relaciona o estimador pontual ao seu parâmetro;</a:t>
            </a:r>
          </a:p>
          <a:p>
            <a:pPr eaLnBrk="1" hangingPunct="1">
              <a:spcBef>
                <a:spcPct val="0"/>
              </a:spcBef>
            </a:pPr>
            <a:endParaRPr lang="pt-BR" altLang="pt-BR" sz="10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Para se conseguir </a:t>
            </a:r>
            <a:r>
              <a:rPr lang="pt-BR" altLang="pt-BR" sz="1600" dirty="0" err="1">
                <a:latin typeface="Tahoma" panose="020B0604030504040204" pitchFamily="34" charset="0"/>
              </a:rPr>
              <a:t>ICs</a:t>
            </a:r>
            <a:r>
              <a:rPr lang="pt-BR" altLang="pt-BR" sz="1600" dirty="0">
                <a:latin typeface="Tahoma" panose="020B0604030504040204" pitchFamily="34" charset="0"/>
              </a:rPr>
              <a:t> mais estreitos, conservando-se o mesmo nível de confiança, deve-se aumentar o tamanho da amostra;</a:t>
            </a:r>
          </a:p>
          <a:p>
            <a:pPr eaLnBrk="1" hangingPunct="1">
              <a:spcBef>
                <a:spcPct val="0"/>
              </a:spcBef>
            </a:pPr>
            <a:endParaRPr lang="pt-BR" altLang="pt-BR" sz="10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Caso o IC seja utilizado para verificar se o parâmetro para o qual o IC foi construído tem um determinado valor, deve-se aceitar qualquer valor presente dentro do intervalo, considerando o nível de confiança adotado;</a:t>
            </a:r>
          </a:p>
          <a:p>
            <a:pPr eaLnBrk="1" hangingPunct="1">
              <a:spcBef>
                <a:spcPct val="0"/>
              </a:spcBef>
            </a:pPr>
            <a:endParaRPr lang="pt-BR" altLang="pt-BR" sz="10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dirty="0" err="1">
                <a:latin typeface="Tahoma" panose="020B0604030504040204" pitchFamily="34" charset="0"/>
              </a:rPr>
              <a:t>Ex</a:t>
            </a:r>
            <a:r>
              <a:rPr lang="pt-BR" altLang="pt-BR" sz="1600" dirty="0">
                <a:latin typeface="Tahoma" panose="020B0604030504040204" pitchFamily="34" charset="0"/>
              </a:rPr>
              <a:t>: se o IC para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 for 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P(20,3 &lt; </a:t>
            </a: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imes New Roman" charset="0"/>
                <a:cs typeface="Times New Roman" charset="0"/>
              </a:rPr>
              <a:t> &lt; 43,8) = 0,95</a:t>
            </a:r>
          </a:p>
        </p:txBody>
      </p:sp>
      <p:sp>
        <p:nvSpPr>
          <p:cNvPr id="3" name="Retângulo 2"/>
          <p:cNvSpPr>
            <a:spLocks noChangeArrowheads="1"/>
          </p:cNvSpPr>
          <p:nvPr/>
        </p:nvSpPr>
        <p:spPr bwMode="auto">
          <a:xfrm>
            <a:off x="1115616" y="4426173"/>
            <a:ext cx="1537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 pode ser 30?</a:t>
            </a: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115616" y="4873848"/>
            <a:ext cx="1571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 pode ser 21?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115616" y="5321523"/>
            <a:ext cx="1537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 pode ser 45?</a:t>
            </a:r>
          </a:p>
        </p:txBody>
      </p:sp>
      <p:sp>
        <p:nvSpPr>
          <p:cNvPr id="24" name="Retângulo 23"/>
          <p:cNvSpPr>
            <a:spLocks noChangeArrowheads="1"/>
          </p:cNvSpPr>
          <p:nvPr/>
        </p:nvSpPr>
        <p:spPr bwMode="auto">
          <a:xfrm>
            <a:off x="2718991" y="4426173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SIM</a:t>
            </a:r>
          </a:p>
        </p:txBody>
      </p:sp>
      <p:sp>
        <p:nvSpPr>
          <p:cNvPr id="25" name="Retângulo 24"/>
          <p:cNvSpPr>
            <a:spLocks noChangeArrowheads="1"/>
          </p:cNvSpPr>
          <p:nvPr/>
        </p:nvSpPr>
        <p:spPr bwMode="auto">
          <a:xfrm>
            <a:off x="2718991" y="4873848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SIM</a:t>
            </a:r>
          </a:p>
        </p:txBody>
      </p:sp>
      <p:sp>
        <p:nvSpPr>
          <p:cNvPr id="26" name="Retângulo 25"/>
          <p:cNvSpPr>
            <a:spLocks noChangeArrowheads="1"/>
          </p:cNvSpPr>
          <p:nvPr/>
        </p:nvSpPr>
        <p:spPr bwMode="auto">
          <a:xfrm>
            <a:off x="2718991" y="5321523"/>
            <a:ext cx="5902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NÃO</a:t>
            </a:r>
          </a:p>
        </p:txBody>
      </p:sp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3646091" y="4426173"/>
            <a:ext cx="3336925" cy="1235075"/>
            <a:chOff x="3347864" y="4836342"/>
            <a:chExt cx="3337519" cy="1235468"/>
          </a:xfrm>
        </p:grpSpPr>
        <p:sp>
          <p:nvSpPr>
            <p:cNvPr id="28685" name="AutoShape 78"/>
            <p:cNvSpPr>
              <a:spLocks/>
            </p:cNvSpPr>
            <p:nvPr/>
          </p:nvSpPr>
          <p:spPr bwMode="auto">
            <a:xfrm flipH="1">
              <a:off x="3347864" y="4836342"/>
              <a:ext cx="152400" cy="1235468"/>
            </a:xfrm>
            <a:prstGeom prst="leftBrace">
              <a:avLst>
                <a:gd name="adj1" fmla="val 2499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28686" name="Retângulo 27"/>
            <p:cNvSpPr>
              <a:spLocks noChangeArrowheads="1"/>
            </p:cNvSpPr>
            <p:nvPr/>
          </p:nvSpPr>
          <p:spPr bwMode="auto">
            <a:xfrm>
              <a:off x="3491880" y="5284799"/>
              <a:ext cx="31935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considerando 95% de confiança</a:t>
              </a:r>
            </a:p>
          </p:txBody>
        </p:sp>
      </p:grpSp>
      <p:sp>
        <p:nvSpPr>
          <p:cNvPr id="30" name="Retângulo 29"/>
          <p:cNvSpPr>
            <a:spLocks noChangeArrowheads="1"/>
          </p:cNvSpPr>
          <p:nvPr/>
        </p:nvSpPr>
        <p:spPr bwMode="auto">
          <a:xfrm>
            <a:off x="3709591" y="4412183"/>
            <a:ext cx="5303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778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1778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1778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1778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1778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1450" indent="-171450" eaLnBrk="1" hangingPunct="1">
              <a:spcBef>
                <a:spcPct val="0"/>
              </a:spcBef>
              <a:buFont typeface="Arial" charset="0"/>
              <a:buChar char="•"/>
            </a:pPr>
            <a:r>
              <a:rPr lang="pt-BR" altLang="pt-BR" sz="1200" dirty="0">
                <a:latin typeface="Tahoma" panose="020B0604030504040204" pitchFamily="34" charset="0"/>
              </a:rPr>
              <a:t>“não se pode negar que ela seja 30” 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	“não há razões para discordar que a verdadeira média </a:t>
            </a:r>
            <a:r>
              <a:rPr lang="pt-BR" altLang="pt-BR" sz="1200" i="1" dirty="0">
                <a:latin typeface="Times New Roman" charset="0"/>
                <a:cs typeface="Times New Roman" charset="0"/>
                <a:sym typeface="Symbol" pitchFamily="18" charset="2"/>
              </a:rPr>
              <a:t></a:t>
            </a:r>
            <a:r>
              <a:rPr lang="pt-BR" altLang="pt-BR" sz="1200" dirty="0">
                <a:latin typeface="Tahoma" panose="020B0604030504040204" pitchFamily="34" charset="0"/>
              </a:rPr>
              <a:t> seja de fato 30”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F63F5-CCAE-4482-8CB9-552AD40C3F6A}" type="slidenum">
              <a:rPr lang="pt-BR"/>
              <a:pPr>
                <a:defRPr/>
              </a:pPr>
              <a:t>35</a:t>
            </a:fld>
            <a:endParaRPr lang="pt-BR" dirty="0"/>
          </a:p>
        </p:txBody>
      </p:sp>
      <p:sp>
        <p:nvSpPr>
          <p:cNvPr id="4" name="Text Box 51">
            <a:extLst>
              <a:ext uri="{FF2B5EF4-FFF2-40B4-BE49-F238E27FC236}">
                <a16:creationId xmlns:a16="http://schemas.microsoft.com/office/drawing/2014/main" id="{5282AACC-0B5C-627C-D7A4-B44239557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87261"/>
            <a:ext cx="8001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Intervalo de Confiança (estimação de parâmetro)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pt-BR" altLang="pt-BR" sz="2400" b="1" dirty="0">
                <a:solidFill>
                  <a:srgbClr val="FF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   </a:t>
            </a:r>
            <a:endParaRPr lang="pt-BR" altLang="pt-BR" sz="1600" dirty="0">
              <a:latin typeface="Tahoma" panose="020B0604030504040204" pitchFamily="34" charset="0"/>
              <a:sym typeface="Symbol" panose="05050102010706020507" pitchFamily="18" charset="2"/>
            </a:endParaRPr>
          </a:p>
          <a:p>
            <a:pPr marL="385763" indent="0"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Intervalo de Credibilidade (ocorrência de valores simulados)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9F17962-FF42-933E-6623-A6365AE81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258" y="5222591"/>
            <a:ext cx="4373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778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1778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1778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1778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1778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177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(se mudar o nível de confiança, pode-se mudar a conclusão)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autoUpdateAnimBg="0"/>
      <p:bldP spid="3" grpId="0"/>
      <p:bldP spid="21" grpId="0"/>
      <p:bldP spid="22" grpId="0"/>
      <p:bldP spid="24" grpId="0"/>
      <p:bldP spid="25" grpId="0"/>
      <p:bldP spid="26" grpId="0"/>
      <p:bldP spid="30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pt-BR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339" name="Grupo 5"/>
          <p:cNvGrpSpPr>
            <a:grpSpLocks/>
          </p:cNvGrpSpPr>
          <p:nvPr/>
        </p:nvGrpSpPr>
        <p:grpSpPr bwMode="auto">
          <a:xfrm>
            <a:off x="853349" y="2035175"/>
            <a:ext cx="1761264" cy="349250"/>
            <a:chOff x="853349" y="2035076"/>
            <a:chExt cx="1761264" cy="349250"/>
          </a:xfrm>
        </p:grpSpPr>
        <p:graphicFrame>
          <p:nvGraphicFramePr>
            <p:cNvPr id="14359" name="Object 3"/>
            <p:cNvGraphicFramePr>
              <a:graphicFrameLocks noChangeAspect="1"/>
            </p:cNvGraphicFramePr>
            <p:nvPr/>
          </p:nvGraphicFramePr>
          <p:xfrm>
            <a:off x="1284288" y="2035076"/>
            <a:ext cx="1330325" cy="349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927100" imgH="241300" progId="">
                    <p:embed/>
                  </p:oleObj>
                </mc:Choice>
                <mc:Fallback>
                  <p:oleObj name="Equation" r:id="rId2" imgW="927100" imgH="241300" progId="">
                    <p:embed/>
                    <p:pic>
                      <p:nvPicPr>
                        <p:cNvPr id="14359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4288" y="2035076"/>
                          <a:ext cx="1330325" cy="349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0" name="Text Box 4"/>
            <p:cNvSpPr txBox="1">
              <a:spLocks noChangeArrowheads="1"/>
            </p:cNvSpPr>
            <p:nvPr/>
          </p:nvSpPr>
          <p:spPr bwMode="auto">
            <a:xfrm>
              <a:off x="853349" y="2041426"/>
              <a:ext cx="4062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Se</a:t>
              </a:r>
            </a:p>
          </p:txBody>
        </p:sp>
      </p:grpSp>
      <p:graphicFrame>
        <p:nvGraphicFramePr>
          <p:cNvPr id="138245" name="Object 5"/>
          <p:cNvGraphicFramePr>
            <a:graphicFrameLocks noChangeAspect="1"/>
          </p:cNvGraphicFramePr>
          <p:nvPr/>
        </p:nvGraphicFramePr>
        <p:xfrm>
          <a:off x="2824163" y="2532063"/>
          <a:ext cx="1258887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300" imgH="419100" progId="">
                  <p:embed/>
                </p:oleObj>
              </mc:Choice>
              <mc:Fallback>
                <p:oleObj name="Equation" r:id="rId4" imgW="876300" imgH="419100" progId="">
                  <p:embed/>
                  <p:pic>
                    <p:nvPicPr>
                      <p:cNvPr id="138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2532063"/>
                        <a:ext cx="1258887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6" name="Object 6"/>
          <p:cNvGraphicFramePr>
            <a:graphicFrameLocks noChangeAspect="1"/>
          </p:cNvGraphicFramePr>
          <p:nvPr/>
        </p:nvGraphicFramePr>
        <p:xfrm>
          <a:off x="928688" y="2573338"/>
          <a:ext cx="1003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98197" imgH="393529" progId="">
                  <p:embed/>
                </p:oleObj>
              </mc:Choice>
              <mc:Fallback>
                <p:oleObj name="Equation" r:id="rId6" imgW="698197" imgH="393529" progId="">
                  <p:embed/>
                  <p:pic>
                    <p:nvPicPr>
                      <p:cNvPr id="1382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573338"/>
                        <a:ext cx="10033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7" name="Object 7"/>
          <p:cNvGraphicFramePr>
            <a:graphicFrameLocks noChangeAspect="1"/>
          </p:cNvGraphicFramePr>
          <p:nvPr/>
        </p:nvGraphicFramePr>
        <p:xfrm>
          <a:off x="928688" y="2573338"/>
          <a:ext cx="15144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54100" imgH="393700" progId="">
                  <p:embed/>
                </p:oleObj>
              </mc:Choice>
              <mc:Fallback>
                <p:oleObj name="Equation" r:id="rId8" imgW="1054100" imgH="393700" progId="">
                  <p:embed/>
                  <p:pic>
                    <p:nvPicPr>
                      <p:cNvPr id="1382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573338"/>
                        <a:ext cx="1514475" cy="571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8" name="Object 8"/>
          <p:cNvGraphicFramePr>
            <a:graphicFrameLocks noChangeAspect="1"/>
          </p:cNvGraphicFramePr>
          <p:nvPr/>
        </p:nvGraphicFramePr>
        <p:xfrm>
          <a:off x="2827338" y="2533650"/>
          <a:ext cx="138747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65200" imgH="419100" progId="">
                  <p:embed/>
                </p:oleObj>
              </mc:Choice>
              <mc:Fallback>
                <p:oleObj name="Equation" r:id="rId10" imgW="965200" imgH="419100" progId="">
                  <p:embed/>
                  <p:pic>
                    <p:nvPicPr>
                      <p:cNvPr id="1382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38" y="2533650"/>
                        <a:ext cx="1387475" cy="608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9" name="Object 9"/>
          <p:cNvGraphicFramePr>
            <a:graphicFrameLocks noChangeAspect="1"/>
          </p:cNvGraphicFramePr>
          <p:nvPr/>
        </p:nvGraphicFramePr>
        <p:xfrm>
          <a:off x="922338" y="3213100"/>
          <a:ext cx="151606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54100" imgH="609600" progId="">
                  <p:embed/>
                </p:oleObj>
              </mc:Choice>
              <mc:Fallback>
                <p:oleObj name="Equation" r:id="rId12" imgW="1054100" imgH="609600" progId="">
                  <p:embed/>
                  <p:pic>
                    <p:nvPicPr>
                      <p:cNvPr id="1382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3213100"/>
                        <a:ext cx="1516062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0" name="Object 10"/>
          <p:cNvGraphicFramePr>
            <a:graphicFrameLocks noChangeAspect="1"/>
          </p:cNvGraphicFramePr>
          <p:nvPr/>
        </p:nvGraphicFramePr>
        <p:xfrm>
          <a:off x="922338" y="3213100"/>
          <a:ext cx="164306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143000" imgH="609600" progId="">
                  <p:embed/>
                </p:oleObj>
              </mc:Choice>
              <mc:Fallback>
                <p:oleObj name="Equation" r:id="rId14" imgW="1143000" imgH="609600" progId="">
                  <p:embed/>
                  <p:pic>
                    <p:nvPicPr>
                      <p:cNvPr id="1382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3213100"/>
                        <a:ext cx="1643062" cy="884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357" name="Text Box 12"/>
              <p:cNvSpPr txBox="1">
                <a:spLocks noChangeArrowheads="1"/>
              </p:cNvSpPr>
              <p:nvPr/>
            </p:nvSpPr>
            <p:spPr bwMode="auto">
              <a:xfrm>
                <a:off x="838200" y="4077079"/>
                <a:ext cx="347620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Substituindo-se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 pitchFamily="18" charset="2"/>
                  </a:rPr>
                  <a:t>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por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tem-se que</a:t>
                </a: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4357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4077079"/>
                <a:ext cx="3476208" cy="338554"/>
              </a:xfrm>
              <a:prstGeom prst="rect">
                <a:avLst/>
              </a:prstGeom>
              <a:blipFill>
                <a:blip r:embed="rId16"/>
                <a:stretch>
                  <a:fillRect l="-1053" t="-5455" b="-236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8254" name="Object 14"/>
          <p:cNvGraphicFramePr>
            <a:graphicFrameLocks noChangeAspect="1"/>
          </p:cNvGraphicFramePr>
          <p:nvPr/>
        </p:nvGraphicFramePr>
        <p:xfrm>
          <a:off x="922338" y="4458072"/>
          <a:ext cx="178911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44600" imgH="609600" progId="">
                  <p:embed/>
                </p:oleObj>
              </mc:Choice>
              <mc:Fallback>
                <p:oleObj name="Equation" r:id="rId17" imgW="1244600" imgH="609600" progId="">
                  <p:embed/>
                  <p:pic>
                    <p:nvPicPr>
                      <p:cNvPr id="1382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4458072"/>
                        <a:ext cx="1789112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2955925" y="4827960"/>
            <a:ext cx="3052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(perde-se 1 grau de liberdade)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898525" y="5220072"/>
            <a:ext cx="4587875" cy="920750"/>
            <a:chOff x="566" y="3235"/>
            <a:chExt cx="2890" cy="580"/>
          </a:xfrm>
        </p:grpSpPr>
        <p:sp>
          <p:nvSpPr>
            <p:cNvPr id="14355" name="Text Box 17"/>
            <p:cNvSpPr txBox="1">
              <a:spLocks noChangeArrowheads="1"/>
            </p:cNvSpPr>
            <p:nvPr/>
          </p:nvSpPr>
          <p:spPr bwMode="auto">
            <a:xfrm>
              <a:off x="566" y="3497"/>
              <a:ext cx="35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mas</a:t>
              </a:r>
            </a:p>
          </p:txBody>
        </p:sp>
        <p:graphicFrame>
          <p:nvGraphicFramePr>
            <p:cNvPr id="14356" name="Object 18"/>
            <p:cNvGraphicFramePr>
              <a:graphicFrameLocks noChangeAspect="1"/>
            </p:cNvGraphicFramePr>
            <p:nvPr/>
          </p:nvGraphicFramePr>
          <p:xfrm>
            <a:off x="926" y="3235"/>
            <a:ext cx="2530" cy="5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2794000" imgH="635000" progId="">
                    <p:embed/>
                  </p:oleObj>
                </mc:Choice>
                <mc:Fallback>
                  <p:oleObj name="Equation" r:id="rId19" imgW="2794000" imgH="635000" progId="">
                    <p:embed/>
                    <p:pic>
                      <p:nvPicPr>
                        <p:cNvPr id="14356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6" y="3235"/>
                          <a:ext cx="2530" cy="5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8259" name="Object 19"/>
          <p:cNvGraphicFramePr>
            <a:graphicFrameLocks noChangeAspect="1"/>
          </p:cNvGraphicFramePr>
          <p:nvPr/>
        </p:nvGraphicFramePr>
        <p:xfrm>
          <a:off x="5572125" y="5494710"/>
          <a:ext cx="16414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143000" imgH="419100" progId="">
                  <p:embed/>
                </p:oleObj>
              </mc:Choice>
              <mc:Fallback>
                <p:oleObj name="Equation" r:id="rId21" imgW="1143000" imgH="419100" progId="">
                  <p:embed/>
                  <p:pic>
                    <p:nvPicPr>
                      <p:cNvPr id="13825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5494710"/>
                        <a:ext cx="164147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7DC53-5890-4B99-8897-586AF6C762FE}" type="slidenum">
              <a:rPr lang="pt-BR"/>
              <a:pPr>
                <a:defRPr/>
              </a:pPr>
              <a:t>4</a:t>
            </a:fld>
            <a:endParaRPr lang="pt-BR"/>
          </a:p>
        </p:txBody>
      </p:sp>
      <p:graphicFrame>
        <p:nvGraphicFramePr>
          <p:cNvPr id="14353" name="Objeto 4"/>
          <p:cNvGraphicFramePr>
            <a:graphicFrameLocks noChangeAspect="1"/>
          </p:cNvGraphicFramePr>
          <p:nvPr/>
        </p:nvGraphicFramePr>
        <p:xfrm>
          <a:off x="928688" y="1484313"/>
          <a:ext cx="185578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95400" imgH="254000" progId="">
                  <p:embed/>
                </p:oleObj>
              </mc:Choice>
              <mc:Fallback>
                <p:oleObj name="Equation" r:id="rId23" imgW="1295400" imgH="254000" progId="">
                  <p:embed/>
                  <p:pic>
                    <p:nvPicPr>
                      <p:cNvPr id="14353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484313"/>
                        <a:ext cx="1855787" cy="363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4" name="CaixaDeTexto 4"/>
          <p:cNvSpPr txBox="1">
            <a:spLocks noChangeArrowheads="1"/>
          </p:cNvSpPr>
          <p:nvPr/>
        </p:nvSpPr>
        <p:spPr bwMode="auto">
          <a:xfrm>
            <a:off x="2955925" y="1497013"/>
            <a:ext cx="17568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amostra aleatória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5806958" y="5419179"/>
            <a:ext cx="1485605" cy="7701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26" name="Text Box 41"/>
          <p:cNvSpPr txBox="1">
            <a:spLocks noChangeArrowheads="1"/>
          </p:cNvSpPr>
          <p:nvPr/>
        </p:nvSpPr>
        <p:spPr bwMode="auto">
          <a:xfrm>
            <a:off x="2817972" y="2024903"/>
            <a:ext cx="44903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distribuição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normal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com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e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desconhecidos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27" name="CaixaDeTexto 4"/>
          <p:cNvSpPr txBox="1">
            <a:spLocks noChangeArrowheads="1"/>
          </p:cNvSpPr>
          <p:nvPr/>
        </p:nvSpPr>
        <p:spPr bwMode="auto">
          <a:xfrm>
            <a:off x="2817972" y="3501008"/>
            <a:ext cx="24855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/>
              </a:rPr>
              <a:t> precisaria conhecer </a:t>
            </a:r>
            <a:r>
              <a:rPr lang="pt-BR" altLang="pt-BR" sz="1600" i="1" dirty="0">
                <a:solidFill>
                  <a:srgbClr val="FF0000"/>
                </a:solidFill>
                <a:latin typeface="Tahoma" panose="020B0604030504040204" pitchFamily="34" charset="0"/>
                <a:sym typeface="Symbol"/>
              </a:rPr>
              <a:t>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/>
              </a:rPr>
              <a:t>!</a:t>
            </a:r>
            <a:endParaRPr lang="pt-BR" altLang="pt-BR" sz="16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41"/>
              <p:cNvSpPr txBox="1">
                <a:spLocks noChangeArrowheads="1"/>
              </p:cNvSpPr>
              <p:nvPr/>
            </p:nvSpPr>
            <p:spPr bwMode="auto">
              <a:xfrm>
                <a:off x="771524" y="6156593"/>
                <a:ext cx="7688907" cy="606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marL="177800" indent="-177800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Conclusão: sempre que precisarmos entender a relação entre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itchFamily="18" charset="2"/>
                  </a:rPr>
                  <a:t>s</a:t>
                </a:r>
                <a:r>
                  <a:rPr lang="pt-BR" altLang="pt-BR" sz="1600" baseline="30000" dirty="0">
                    <a:latin typeface="Times New Roman" charset="0"/>
                    <a:sym typeface="Symbol" pitchFamily="18" charset="2"/>
                  </a:rPr>
                  <a:t>2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 pitchFamily="18" charset="2"/>
                  </a:rPr>
                  <a:t></a:t>
                </a:r>
                <a:r>
                  <a:rPr lang="pt-BR" altLang="pt-BR" sz="1600" baseline="30000" dirty="0">
                    <a:latin typeface="Times New Roman" charset="0"/>
                    <a:sym typeface="Symbol" pitchFamily="18" charset="2"/>
                  </a:rPr>
                  <a:t>2</a:t>
                </a:r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, iremos usar a distribuição </a:t>
                </a:r>
                <a:r>
                  <a:rPr lang="pt-BR" altLang="pt-BR" sz="1600" dirty="0" err="1">
                    <a:latin typeface="Tahoma" panose="020B0604030504040204" pitchFamily="34" charset="0"/>
                    <a:sym typeface="Symbol"/>
                  </a:rPr>
                  <a:t>Qui</a:t>
                </a:r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-quadrado (neste caso</a:t>
                </a:r>
                <a:r>
                  <a:rPr lang="pt-BR" altLang="pt-BR" sz="1600" dirty="0">
                    <a:solidFill>
                      <a:srgbClr val="000000"/>
                    </a:solidFill>
                    <a:latin typeface="Tahoma" panose="020B0604030504040204" pitchFamily="34" charset="0"/>
                    <a:sym typeface="Symbol"/>
                  </a:rPr>
                  <a:t>, é necessário que </a:t>
                </a:r>
                <a14:m>
                  <m:oMath xmlns:m="http://schemas.openxmlformats.org/officeDocument/2006/math">
                    <m:r>
                      <a:rPr lang="pt-BR" altLang="pt-BR" sz="16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𝑋</m:t>
                    </m:r>
                    <m:r>
                      <a:rPr lang="pt-BR" altLang="pt-BR" sz="16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~</m:t>
                    </m:r>
                    <m:r>
                      <a:rPr lang="pt-BR" altLang="pt-BR" sz="16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𝑁𝑜𝑟𝑚𝑎𝑙</m:t>
                    </m:r>
                  </m:oMath>
                </a14:m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)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.</a:t>
                </a: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8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1524" y="6156593"/>
                <a:ext cx="7688907" cy="606576"/>
              </a:xfrm>
              <a:prstGeom prst="rect">
                <a:avLst/>
              </a:prstGeom>
              <a:blipFill>
                <a:blip r:embed="rId26"/>
                <a:stretch>
                  <a:fillRect l="-476" t="-4040" r="-793" b="-90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1536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7" grpId="0"/>
      <p:bldP spid="138255" grpId="0" autoUpdateAnimBg="0"/>
      <p:bldP spid="25" grpId="0" animBg="1"/>
      <p:bldP spid="27" grpId="0"/>
      <p:bldP spid="2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o 37"/>
          <p:cNvGrpSpPr>
            <a:grpSpLocks/>
          </p:cNvGrpSpPr>
          <p:nvPr/>
        </p:nvGrpSpPr>
        <p:grpSpPr bwMode="auto">
          <a:xfrm>
            <a:off x="3276600" y="5805488"/>
            <a:ext cx="1366838" cy="360362"/>
            <a:chOff x="3275856" y="5805264"/>
            <a:chExt cx="1368152" cy="360040"/>
          </a:xfrm>
        </p:grpSpPr>
        <p:grpSp>
          <p:nvGrpSpPr>
            <p:cNvPr id="17425" name="Grupo 33"/>
            <p:cNvGrpSpPr>
              <a:grpSpLocks/>
            </p:cNvGrpSpPr>
            <p:nvPr/>
          </p:nvGrpSpPr>
          <p:grpSpPr bwMode="auto">
            <a:xfrm>
              <a:off x="3275856" y="6165304"/>
              <a:ext cx="1368152" cy="0"/>
              <a:chOff x="3275856" y="6165304"/>
              <a:chExt cx="1368152" cy="0"/>
            </a:xfrm>
          </p:grpSpPr>
          <p:cxnSp>
            <p:nvCxnSpPr>
              <p:cNvPr id="25" name="Conector reto 24"/>
              <p:cNvCxnSpPr/>
              <p:nvPr/>
            </p:nvCxnSpPr>
            <p:spPr>
              <a:xfrm>
                <a:off x="3275856" y="6165304"/>
                <a:ext cx="36070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to 31"/>
              <p:cNvCxnSpPr/>
              <p:nvPr/>
            </p:nvCxnSpPr>
            <p:spPr>
              <a:xfrm>
                <a:off x="3779578" y="6165304"/>
                <a:ext cx="36070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to 32"/>
              <p:cNvCxnSpPr/>
              <p:nvPr/>
            </p:nvCxnSpPr>
            <p:spPr>
              <a:xfrm>
                <a:off x="4283299" y="6165304"/>
                <a:ext cx="36070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426" name="Grupo 30"/>
            <p:cNvGrpSpPr>
              <a:grpSpLocks/>
            </p:cNvGrpSpPr>
            <p:nvPr/>
          </p:nvGrpSpPr>
          <p:grpSpPr bwMode="auto">
            <a:xfrm>
              <a:off x="3309842" y="5805264"/>
              <a:ext cx="1300180" cy="338554"/>
              <a:chOff x="3309842" y="5805264"/>
              <a:chExt cx="1300180" cy="338554"/>
            </a:xfrm>
          </p:grpSpPr>
          <p:sp>
            <p:nvSpPr>
              <p:cNvPr id="17427" name="CaixaDeTexto 29"/>
              <p:cNvSpPr txBox="1">
                <a:spLocks noChangeArrowheads="1"/>
              </p:cNvSpPr>
              <p:nvPr/>
            </p:nvSpPr>
            <p:spPr bwMode="auto">
              <a:xfrm>
                <a:off x="3309842" y="5805264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?</a:t>
                </a:r>
              </a:p>
            </p:txBody>
          </p:sp>
          <p:sp>
            <p:nvSpPr>
              <p:cNvPr id="17428" name="CaixaDeTexto 34"/>
              <p:cNvSpPr txBox="1">
                <a:spLocks noChangeArrowheads="1"/>
              </p:cNvSpPr>
              <p:nvPr/>
            </p:nvSpPr>
            <p:spPr bwMode="auto">
              <a:xfrm>
                <a:off x="3813898" y="5805264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?</a:t>
                </a:r>
              </a:p>
            </p:txBody>
          </p:sp>
          <p:sp>
            <p:nvSpPr>
              <p:cNvPr id="17429" name="CaixaDeTexto 35"/>
              <p:cNvSpPr txBox="1">
                <a:spLocks noChangeArrowheads="1"/>
              </p:cNvSpPr>
              <p:nvPr/>
            </p:nvSpPr>
            <p:spPr bwMode="auto">
              <a:xfrm>
                <a:off x="4317954" y="5805264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?</a:t>
                </a:r>
              </a:p>
            </p:txBody>
          </p:sp>
        </p:grpSp>
      </p:grpSp>
      <p:sp>
        <p:nvSpPr>
          <p:cNvPr id="37" name="CaixaDeTexto 36"/>
          <p:cNvSpPr txBox="1">
            <a:spLocks noChangeArrowheads="1"/>
          </p:cNvSpPr>
          <p:nvPr/>
        </p:nvSpPr>
        <p:spPr bwMode="auto">
          <a:xfrm>
            <a:off x="3200400" y="5799138"/>
            <a:ext cx="511175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  <a:cs typeface="Times New Roman" charset="0"/>
              </a:rPr>
              <a:t>-3,5</a:t>
            </a:r>
          </a:p>
        </p:txBody>
      </p:sp>
      <p:sp>
        <p:nvSpPr>
          <p:cNvPr id="40" name="CaixaDeTexto 39"/>
          <p:cNvSpPr txBox="1">
            <a:spLocks noChangeArrowheads="1"/>
          </p:cNvSpPr>
          <p:nvPr/>
        </p:nvSpPr>
        <p:spPr bwMode="auto">
          <a:xfrm>
            <a:off x="3740150" y="5799138"/>
            <a:ext cx="439738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  <a:cs typeface="Times New Roman" charset="0"/>
              </a:rPr>
              <a:t>0,5</a:t>
            </a:r>
          </a:p>
        </p:txBody>
      </p:sp>
      <p:sp>
        <p:nvSpPr>
          <p:cNvPr id="41" name="CaixaDeTexto 40"/>
          <p:cNvSpPr txBox="1">
            <a:spLocks noChangeArrowheads="1"/>
          </p:cNvSpPr>
          <p:nvPr/>
        </p:nvSpPr>
        <p:spPr bwMode="auto">
          <a:xfrm>
            <a:off x="4140200" y="5799138"/>
            <a:ext cx="647700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  <a:cs typeface="Times New Roman" charset="0"/>
              </a:rPr>
              <a:t>100,9</a:t>
            </a:r>
          </a:p>
        </p:txBody>
      </p:sp>
      <p:sp>
        <p:nvSpPr>
          <p:cNvPr id="13927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Graus de liberdade</a:t>
            </a:r>
            <a:endParaRPr lang="pt-BR" baseline="30000" dirty="0">
              <a:latin typeface="Times New Roman" pitchFamily="18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F0A05-6CAA-499D-A5DD-2CF8C35A9910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17416" name="Text Box 41"/>
          <p:cNvSpPr txBox="1">
            <a:spLocks noChangeArrowheads="1"/>
          </p:cNvSpPr>
          <p:nvPr/>
        </p:nvSpPr>
        <p:spPr bwMode="auto">
          <a:xfrm>
            <a:off x="250825" y="1557338"/>
            <a:ext cx="8497888" cy="1150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De modo geral, pode-se entender “grau de liberdade” como o número de valores que, no final de um cálculo de uma estatística, estão “livres para variarem”, ou seja, que têm o comportamento de variáveis aleatórias.</a:t>
            </a:r>
            <a:endParaRPr lang="pt-BR" altLang="pt-BR" sz="1600" baseline="30000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/>
        </p:nvGraphicFramePr>
        <p:xfrm>
          <a:off x="644525" y="3946525"/>
          <a:ext cx="132556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7100" imgH="279400" progId="">
                  <p:embed/>
                </p:oleObj>
              </mc:Choice>
              <mc:Fallback>
                <p:oleObj name="Equation" r:id="rId2" imgW="927100" imgH="279400" progId="">
                  <p:embed/>
                  <p:pic>
                    <p:nvPicPr>
                      <p:cNvPr id="2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3946525"/>
                        <a:ext cx="1325563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250825" y="2933700"/>
            <a:ext cx="8137525" cy="79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Por exemplo: deseja-se avaliar os desvios em torno da média a partir de uma amostra de 3 valores retirados de uma população normalmente distribuída.</a:t>
            </a:r>
            <a:endParaRPr lang="pt-BR" altLang="pt-BR" sz="1600" baseline="30000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</p:txBody>
      </p:sp>
      <p:grpSp>
        <p:nvGrpSpPr>
          <p:cNvPr id="3" name="Grupo 2"/>
          <p:cNvGrpSpPr>
            <a:grpSpLocks/>
          </p:cNvGrpSpPr>
          <p:nvPr/>
        </p:nvGrpSpPr>
        <p:grpSpPr bwMode="auto">
          <a:xfrm>
            <a:off x="2051050" y="3914777"/>
            <a:ext cx="3168650" cy="412073"/>
            <a:chOff x="2195736" y="4149080"/>
            <a:chExt cx="3168352" cy="411807"/>
          </a:xfrm>
        </p:grpSpPr>
        <p:graphicFrame>
          <p:nvGraphicFramePr>
            <p:cNvPr id="17423" name="Objeto 6"/>
            <p:cNvGraphicFramePr>
              <a:graphicFrameLocks noChangeAspect="1"/>
            </p:cNvGraphicFramePr>
            <p:nvPr/>
          </p:nvGraphicFramePr>
          <p:xfrm>
            <a:off x="3203500" y="4198937"/>
            <a:ext cx="2160588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511300" imgH="254000" progId="">
                    <p:embed/>
                  </p:oleObj>
                </mc:Choice>
                <mc:Fallback>
                  <p:oleObj name="Equation" r:id="rId4" imgW="1511300" imgH="254000" progId="">
                    <p:embed/>
                    <p:pic>
                      <p:nvPicPr>
                        <p:cNvPr id="17423" name="Objeto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3500" y="4198937"/>
                          <a:ext cx="2160588" cy="361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24" name="Text Box 41"/>
            <p:cNvSpPr txBox="1">
              <a:spLocks noChangeArrowheads="1"/>
            </p:cNvSpPr>
            <p:nvPr/>
          </p:nvSpPr>
          <p:spPr bwMode="auto">
            <a:xfrm>
              <a:off x="2195736" y="4149080"/>
              <a:ext cx="1152128" cy="411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63538" indent="-363538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Amostra:</a:t>
              </a:r>
              <a:endParaRPr lang="pt-BR" altLang="pt-BR" sz="1600" baseline="30000" dirty="0">
                <a:solidFill>
                  <a:srgbClr val="FF0000"/>
                </a:solidFill>
                <a:latin typeface="Times New Roman" charset="0"/>
                <a:cs typeface="Times New Roman" charset="0"/>
              </a:endParaRPr>
            </a:p>
          </p:txBody>
        </p:sp>
      </p:grp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250825" y="4518025"/>
            <a:ext cx="63373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Quais são os valores possíveis de serem obtidos nesta amostra?</a:t>
            </a:r>
          </a:p>
        </p:txBody>
      </p:sp>
      <p:sp>
        <p:nvSpPr>
          <p:cNvPr id="11" name="Text Box 41"/>
          <p:cNvSpPr txBox="1">
            <a:spLocks noChangeArrowheads="1"/>
          </p:cNvSpPr>
          <p:nvPr/>
        </p:nvSpPr>
        <p:spPr bwMode="auto">
          <a:xfrm>
            <a:off x="625475" y="5157788"/>
            <a:ext cx="7777163" cy="41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R: Neste caso, posso escolher “livremente” quaisquer 3 valores entre - e +</a:t>
            </a:r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5292725" y="3935413"/>
            <a:ext cx="17272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(</a:t>
            </a:r>
            <a:r>
              <a:rPr lang="pt-BR" altLang="pt-BR" sz="1600" i="1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 é conhecida)</a:t>
            </a:r>
            <a:endParaRPr lang="pt-BR" altLang="pt-BR" sz="1600" baseline="30000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7182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6" grpId="0"/>
      <p:bldP spid="10" grpId="0"/>
      <p:bldP spid="1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Graus de liberdade</a:t>
            </a:r>
            <a:endParaRPr lang="pt-BR" baseline="30000" dirty="0">
              <a:latin typeface="Times New Roman" pitchFamily="18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89A4C-3685-4041-BB6A-7D5840319C6F}" type="slidenum">
              <a:rPr lang="pt-BR"/>
              <a:pPr>
                <a:defRPr/>
              </a:pPr>
              <a:t>6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61" name="Text Box 41"/>
              <p:cNvSpPr txBox="1">
                <a:spLocks noChangeArrowheads="1"/>
              </p:cNvSpPr>
              <p:nvPr/>
            </p:nvSpPr>
            <p:spPr bwMode="auto">
              <a:xfrm>
                <a:off x="250825" y="1552575"/>
                <a:ext cx="5761038" cy="419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63538" indent="-363538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Agora, se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 pitchFamily="18" charset="2"/>
                  </a:rPr>
                  <a:t>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é desconhecido e o substituímos por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...</a:t>
                </a:r>
              </a:p>
            </p:txBody>
          </p:sp>
        </mc:Choice>
        <mc:Fallback xmlns="">
          <p:sp>
            <p:nvSpPr>
              <p:cNvPr id="18461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552575"/>
                <a:ext cx="5761038" cy="419346"/>
              </a:xfrm>
              <a:prstGeom prst="rect">
                <a:avLst/>
              </a:prstGeom>
              <a:blipFill>
                <a:blip r:embed="rId2"/>
                <a:stretch>
                  <a:fillRect l="-529" b="-176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437" name="Grupo 13"/>
          <p:cNvGrpSpPr>
            <a:grpSpLocks/>
          </p:cNvGrpSpPr>
          <p:nvPr/>
        </p:nvGrpSpPr>
        <p:grpSpPr bwMode="auto">
          <a:xfrm>
            <a:off x="611188" y="2133595"/>
            <a:ext cx="3233737" cy="428796"/>
            <a:chOff x="2195736" y="4149080"/>
            <a:chExt cx="3232578" cy="429998"/>
          </a:xfrm>
        </p:grpSpPr>
        <p:graphicFrame>
          <p:nvGraphicFramePr>
            <p:cNvPr id="18459" name="Objeto 14"/>
            <p:cNvGraphicFramePr>
              <a:graphicFrameLocks noChangeAspect="1"/>
            </p:cNvGraphicFramePr>
            <p:nvPr/>
          </p:nvGraphicFramePr>
          <p:xfrm>
            <a:off x="3140727" y="4182203"/>
            <a:ext cx="2287587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00200" imgH="279400" progId="">
                    <p:embed/>
                  </p:oleObj>
                </mc:Choice>
                <mc:Fallback>
                  <p:oleObj name="Equation" r:id="rId3" imgW="1600200" imgH="279400" progId="">
                    <p:embed/>
                    <p:pic>
                      <p:nvPicPr>
                        <p:cNvPr id="18459" name="Objeto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0727" y="4182203"/>
                          <a:ext cx="2287587" cy="396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60" name="Text Box 41"/>
            <p:cNvSpPr txBox="1">
              <a:spLocks noChangeArrowheads="1"/>
            </p:cNvSpPr>
            <p:nvPr/>
          </p:nvSpPr>
          <p:spPr bwMode="auto">
            <a:xfrm>
              <a:off x="2195736" y="4149080"/>
              <a:ext cx="1152128" cy="412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63538" indent="-363538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Amostra:</a:t>
              </a:r>
              <a:endParaRPr lang="pt-BR" altLang="pt-BR" sz="1600" baseline="30000" dirty="0">
                <a:solidFill>
                  <a:srgbClr val="FF0000"/>
                </a:solidFill>
                <a:latin typeface="Times New Roman" charset="0"/>
                <a:cs typeface="Times New Roman" charset="0"/>
              </a:endParaRPr>
            </a:p>
          </p:txBody>
        </p:sp>
      </p:grpSp>
      <p:grpSp>
        <p:nvGrpSpPr>
          <p:cNvPr id="9" name="Grupo 8"/>
          <p:cNvGrpSpPr>
            <a:grpSpLocks/>
          </p:cNvGrpSpPr>
          <p:nvPr/>
        </p:nvGrpSpPr>
        <p:grpSpPr bwMode="auto">
          <a:xfrm>
            <a:off x="250825" y="2636838"/>
            <a:ext cx="5257800" cy="612775"/>
            <a:chOff x="4427984" y="5203099"/>
            <a:chExt cx="5256510" cy="612775"/>
          </a:xfrm>
        </p:grpSpPr>
        <p:sp>
          <p:nvSpPr>
            <p:cNvPr id="18456" name="Text Box 41"/>
            <p:cNvSpPr txBox="1">
              <a:spLocks noChangeArrowheads="1"/>
            </p:cNvSpPr>
            <p:nvPr/>
          </p:nvSpPr>
          <p:spPr bwMode="auto">
            <a:xfrm>
              <a:off x="4427984" y="5273526"/>
              <a:ext cx="5256510" cy="420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63538" indent="-363538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Como                                   então  </a:t>
              </a:r>
            </a:p>
          </p:txBody>
        </p:sp>
        <p:graphicFrame>
          <p:nvGraphicFramePr>
            <p:cNvPr id="18457" name="Objeto 18"/>
            <p:cNvGraphicFramePr>
              <a:graphicFrameLocks noChangeAspect="1"/>
            </p:cNvGraphicFramePr>
            <p:nvPr/>
          </p:nvGraphicFramePr>
          <p:xfrm>
            <a:off x="5043026" y="5349484"/>
            <a:ext cx="2014537" cy="363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409088" imgH="253890" progId="">
                    <p:embed/>
                  </p:oleObj>
                </mc:Choice>
                <mc:Fallback>
                  <p:oleObj name="Equation" r:id="rId5" imgW="1409088" imgH="253890" progId="">
                    <p:embed/>
                    <p:pic>
                      <p:nvPicPr>
                        <p:cNvPr id="18457" name="Objeto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3026" y="5349484"/>
                          <a:ext cx="2014537" cy="363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8" name="Objeto 20"/>
            <p:cNvGraphicFramePr>
              <a:graphicFrameLocks noChangeAspect="1"/>
            </p:cNvGraphicFramePr>
            <p:nvPr/>
          </p:nvGraphicFramePr>
          <p:xfrm>
            <a:off x="7708900" y="5203099"/>
            <a:ext cx="1435100" cy="612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002865" imgH="431613" progId="">
                    <p:embed/>
                  </p:oleObj>
                </mc:Choice>
                <mc:Fallback>
                  <p:oleObj name="Equation" r:id="rId7" imgW="1002865" imgH="431613" progId="">
                    <p:embed/>
                    <p:pic>
                      <p:nvPicPr>
                        <p:cNvPr id="18458" name="Objeto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08900" y="5203099"/>
                          <a:ext cx="1435100" cy="612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Text Box 41"/>
          <p:cNvSpPr txBox="1">
            <a:spLocks noChangeArrowheads="1"/>
          </p:cNvSpPr>
          <p:nvPr/>
        </p:nvSpPr>
        <p:spPr bwMode="auto">
          <a:xfrm>
            <a:off x="250825" y="3389313"/>
            <a:ext cx="8497888" cy="78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Assim, ao se escolher os dois primeiros valores, o terceiro é necessariamente conhecido. Neste caso, perde-se 1 grau de liberdade</a:t>
            </a:r>
          </a:p>
        </p:txBody>
      </p:sp>
      <p:sp>
        <p:nvSpPr>
          <p:cNvPr id="18440" name="Text Box 41"/>
          <p:cNvSpPr txBox="1">
            <a:spLocks noChangeArrowheads="1"/>
          </p:cNvSpPr>
          <p:nvPr/>
        </p:nvSpPr>
        <p:spPr bwMode="auto">
          <a:xfrm>
            <a:off x="250825" y="5407025"/>
            <a:ext cx="8497888" cy="78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As perdas de graus de liberdade acontecem sempre que um parâmetro é substituído por seu estimador </a:t>
            </a:r>
          </a:p>
        </p:txBody>
      </p:sp>
      <p:grpSp>
        <p:nvGrpSpPr>
          <p:cNvPr id="25" name="Grupo 24"/>
          <p:cNvGrpSpPr>
            <a:grpSpLocks/>
          </p:cNvGrpSpPr>
          <p:nvPr/>
        </p:nvGrpSpPr>
        <p:grpSpPr bwMode="auto">
          <a:xfrm>
            <a:off x="3276600" y="4586288"/>
            <a:ext cx="1366838" cy="360362"/>
            <a:chOff x="3275856" y="5805264"/>
            <a:chExt cx="1368152" cy="360040"/>
          </a:xfrm>
        </p:grpSpPr>
        <p:grpSp>
          <p:nvGrpSpPr>
            <p:cNvPr id="18448" name="Grupo 26"/>
            <p:cNvGrpSpPr>
              <a:grpSpLocks/>
            </p:cNvGrpSpPr>
            <p:nvPr/>
          </p:nvGrpSpPr>
          <p:grpSpPr bwMode="auto">
            <a:xfrm>
              <a:off x="3275856" y="6165304"/>
              <a:ext cx="1368152" cy="0"/>
              <a:chOff x="3275856" y="6165304"/>
              <a:chExt cx="1368152" cy="0"/>
            </a:xfrm>
          </p:grpSpPr>
          <p:cxnSp>
            <p:nvCxnSpPr>
              <p:cNvPr id="32" name="Conector reto 31"/>
              <p:cNvCxnSpPr/>
              <p:nvPr/>
            </p:nvCxnSpPr>
            <p:spPr>
              <a:xfrm>
                <a:off x="3275856" y="6165304"/>
                <a:ext cx="36070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to 32"/>
              <p:cNvCxnSpPr/>
              <p:nvPr/>
            </p:nvCxnSpPr>
            <p:spPr>
              <a:xfrm>
                <a:off x="3779578" y="6165304"/>
                <a:ext cx="36070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to 33"/>
              <p:cNvCxnSpPr/>
              <p:nvPr/>
            </p:nvCxnSpPr>
            <p:spPr>
              <a:xfrm>
                <a:off x="4283299" y="6165304"/>
                <a:ext cx="36070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49" name="Grupo 27"/>
            <p:cNvGrpSpPr>
              <a:grpSpLocks/>
            </p:cNvGrpSpPr>
            <p:nvPr/>
          </p:nvGrpSpPr>
          <p:grpSpPr bwMode="auto">
            <a:xfrm>
              <a:off x="3309842" y="5805264"/>
              <a:ext cx="1300180" cy="338554"/>
              <a:chOff x="3309842" y="5805264"/>
              <a:chExt cx="1300180" cy="338554"/>
            </a:xfrm>
          </p:grpSpPr>
          <p:sp>
            <p:nvSpPr>
              <p:cNvPr id="18450" name="CaixaDeTexto 28"/>
              <p:cNvSpPr txBox="1">
                <a:spLocks noChangeArrowheads="1"/>
              </p:cNvSpPr>
              <p:nvPr/>
            </p:nvSpPr>
            <p:spPr bwMode="auto">
              <a:xfrm>
                <a:off x="3309842" y="5805264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?</a:t>
                </a:r>
              </a:p>
            </p:txBody>
          </p:sp>
          <p:sp>
            <p:nvSpPr>
              <p:cNvPr id="18451" name="CaixaDeTexto 29"/>
              <p:cNvSpPr txBox="1">
                <a:spLocks noChangeArrowheads="1"/>
              </p:cNvSpPr>
              <p:nvPr/>
            </p:nvSpPr>
            <p:spPr bwMode="auto">
              <a:xfrm>
                <a:off x="3813898" y="5805264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?</a:t>
                </a:r>
              </a:p>
            </p:txBody>
          </p:sp>
          <p:sp>
            <p:nvSpPr>
              <p:cNvPr id="18452" name="CaixaDeTexto 30"/>
              <p:cNvSpPr txBox="1">
                <a:spLocks noChangeArrowheads="1"/>
              </p:cNvSpPr>
              <p:nvPr/>
            </p:nvSpPr>
            <p:spPr bwMode="auto">
              <a:xfrm>
                <a:off x="4317954" y="5805264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?</a:t>
                </a:r>
              </a:p>
            </p:txBody>
          </p:sp>
        </p:grpSp>
      </p:grpSp>
      <p:sp>
        <p:nvSpPr>
          <p:cNvPr id="35" name="CaixaDeTexto 34"/>
          <p:cNvSpPr txBox="1">
            <a:spLocks noChangeArrowheads="1"/>
          </p:cNvSpPr>
          <p:nvPr/>
        </p:nvSpPr>
        <p:spPr bwMode="auto">
          <a:xfrm>
            <a:off x="3200400" y="4581525"/>
            <a:ext cx="5111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  <a:cs typeface="Times New Roman" charset="0"/>
              </a:rPr>
              <a:t>-1,5</a:t>
            </a:r>
          </a:p>
        </p:txBody>
      </p:sp>
      <p:sp>
        <p:nvSpPr>
          <p:cNvPr id="36" name="CaixaDeTexto 35"/>
          <p:cNvSpPr txBox="1">
            <a:spLocks noChangeArrowheads="1"/>
          </p:cNvSpPr>
          <p:nvPr/>
        </p:nvSpPr>
        <p:spPr bwMode="auto">
          <a:xfrm>
            <a:off x="3740150" y="4581525"/>
            <a:ext cx="43973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charset="0"/>
                <a:cs typeface="Times New Roman" charset="0"/>
              </a:rPr>
              <a:t>0,1</a:t>
            </a:r>
          </a:p>
        </p:txBody>
      </p:sp>
      <p:sp>
        <p:nvSpPr>
          <p:cNvPr id="37" name="CaixaDeTexto 36"/>
          <p:cNvSpPr txBox="1">
            <a:spLocks noChangeArrowheads="1"/>
          </p:cNvSpPr>
          <p:nvPr/>
        </p:nvSpPr>
        <p:spPr bwMode="auto">
          <a:xfrm>
            <a:off x="4243388" y="4581525"/>
            <a:ext cx="44132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1,4</a:t>
            </a:r>
          </a:p>
        </p:txBody>
      </p:sp>
      <p:grpSp>
        <p:nvGrpSpPr>
          <p:cNvPr id="20" name="Grupo 19"/>
          <p:cNvGrpSpPr>
            <a:grpSpLocks/>
          </p:cNvGrpSpPr>
          <p:nvPr/>
        </p:nvGrpSpPr>
        <p:grpSpPr bwMode="auto">
          <a:xfrm>
            <a:off x="4491022" y="4213225"/>
            <a:ext cx="2565326" cy="635000"/>
            <a:chOff x="4490894" y="4213156"/>
            <a:chExt cx="2565630" cy="634518"/>
          </a:xfrm>
        </p:grpSpPr>
        <p:graphicFrame>
          <p:nvGraphicFramePr>
            <p:cNvPr id="18446" name="Objeto 37"/>
            <p:cNvGraphicFramePr>
              <a:graphicFrameLocks noChangeAspect="1"/>
            </p:cNvGraphicFramePr>
            <p:nvPr/>
          </p:nvGraphicFramePr>
          <p:xfrm>
            <a:off x="4860758" y="4213156"/>
            <a:ext cx="2195766" cy="342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536480" imgH="241200" progId="">
                    <p:embed/>
                  </p:oleObj>
                </mc:Choice>
                <mc:Fallback>
                  <p:oleObj name="Equation" r:id="rId9" imgW="1536480" imgH="241200" progId="">
                    <p:embed/>
                    <p:pic>
                      <p:nvPicPr>
                        <p:cNvPr id="18446" name="Objeto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0758" y="4213156"/>
                          <a:ext cx="2195766" cy="3426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Arco 17"/>
            <p:cNvSpPr/>
            <p:nvPr/>
          </p:nvSpPr>
          <p:spPr>
            <a:xfrm flipH="1">
              <a:off x="4490894" y="4365440"/>
              <a:ext cx="657301" cy="482234"/>
            </a:xfrm>
            <a:prstGeom prst="arc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2875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440" grpId="0"/>
      <p:bldP spid="35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92" name="Object 8"/>
          <p:cNvGraphicFramePr>
            <a:graphicFrameLocks noChangeAspect="1"/>
          </p:cNvGraphicFramePr>
          <p:nvPr/>
        </p:nvGraphicFramePr>
        <p:xfrm>
          <a:off x="914400" y="2724150"/>
          <a:ext cx="96837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72808" imgH="609336" progId="">
                  <p:embed/>
                </p:oleObj>
              </mc:Choice>
              <mc:Fallback>
                <p:oleObj name="Equation" r:id="rId2" imgW="672808" imgH="609336" progId="">
                  <p:embed/>
                  <p:pic>
                    <p:nvPicPr>
                      <p:cNvPr id="14439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24150"/>
                        <a:ext cx="968375" cy="884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04" name="Object 20"/>
          <p:cNvGraphicFramePr>
            <a:graphicFrameLocks noChangeAspect="1"/>
          </p:cNvGraphicFramePr>
          <p:nvPr/>
        </p:nvGraphicFramePr>
        <p:xfrm>
          <a:off x="1741488" y="2894013"/>
          <a:ext cx="6572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7002" imgH="203112" progId="">
                  <p:embed/>
                </p:oleObj>
              </mc:Choice>
              <mc:Fallback>
                <p:oleObj name="Equation" r:id="rId4" imgW="457002" imgH="203112" progId="">
                  <p:embed/>
                  <p:pic>
                    <p:nvPicPr>
                      <p:cNvPr id="14440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2894013"/>
                        <a:ext cx="657225" cy="2952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05" name="Object 21"/>
          <p:cNvGraphicFramePr>
            <a:graphicFrameLocks noChangeAspect="1"/>
          </p:cNvGraphicFramePr>
          <p:nvPr/>
        </p:nvGraphicFramePr>
        <p:xfrm>
          <a:off x="900113" y="4167333"/>
          <a:ext cx="1150937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00100" imgH="419100" progId="">
                  <p:embed/>
                </p:oleObj>
              </mc:Choice>
              <mc:Fallback>
                <p:oleObj name="Equation" r:id="rId6" imgW="800100" imgH="419100" progId="">
                  <p:embed/>
                  <p:pic>
                    <p:nvPicPr>
                      <p:cNvPr id="14440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167333"/>
                        <a:ext cx="1150937" cy="608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06" name="Object 22"/>
          <p:cNvGraphicFramePr>
            <a:graphicFrameLocks noChangeAspect="1"/>
          </p:cNvGraphicFramePr>
          <p:nvPr/>
        </p:nvGraphicFramePr>
        <p:xfrm>
          <a:off x="1900238" y="4283220"/>
          <a:ext cx="401637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9279" imgH="241195" progId="">
                  <p:embed/>
                </p:oleObj>
              </mc:Choice>
              <mc:Fallback>
                <p:oleObj name="Equation" r:id="rId8" imgW="279279" imgH="241195" progId="">
                  <p:embed/>
                  <p:pic>
                    <p:nvPicPr>
                      <p:cNvPr id="14440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4283220"/>
                        <a:ext cx="401637" cy="3508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07" name="Object 23"/>
          <p:cNvGraphicFramePr>
            <a:graphicFrameLocks noChangeAspect="1"/>
          </p:cNvGraphicFramePr>
          <p:nvPr/>
        </p:nvGraphicFramePr>
        <p:xfrm>
          <a:off x="2729984" y="3789040"/>
          <a:ext cx="1277938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9000" imgH="1066800" progId="">
                  <p:embed/>
                </p:oleObj>
              </mc:Choice>
              <mc:Fallback>
                <p:oleObj name="Equation" r:id="rId10" imgW="889000" imgH="1066800" progId="">
                  <p:embed/>
                  <p:pic>
                    <p:nvPicPr>
                      <p:cNvPr id="14440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9984" y="3789040"/>
                        <a:ext cx="1277938" cy="154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08" name="Object 24"/>
          <p:cNvGraphicFramePr>
            <a:graphicFrameLocks noChangeAspect="1"/>
          </p:cNvGraphicFramePr>
          <p:nvPr/>
        </p:nvGraphicFramePr>
        <p:xfrm>
          <a:off x="4025384" y="3789040"/>
          <a:ext cx="858838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96900" imgH="977900" progId="">
                  <p:embed/>
                </p:oleObj>
              </mc:Choice>
              <mc:Fallback>
                <p:oleObj name="Equation" r:id="rId12" imgW="596900" imgH="977900" progId="">
                  <p:embed/>
                  <p:pic>
                    <p:nvPicPr>
                      <p:cNvPr id="14440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384" y="3789040"/>
                        <a:ext cx="858838" cy="14176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222234" y="4170040"/>
            <a:ext cx="244475" cy="990600"/>
            <a:chOff x="1420" y="2448"/>
            <a:chExt cx="154" cy="624"/>
          </a:xfrm>
        </p:grpSpPr>
        <p:sp>
          <p:nvSpPr>
            <p:cNvPr id="22550" name="Line 25"/>
            <p:cNvSpPr>
              <a:spLocks noChangeShapeType="1"/>
            </p:cNvSpPr>
            <p:nvPr/>
          </p:nvSpPr>
          <p:spPr bwMode="auto">
            <a:xfrm flipH="1">
              <a:off x="1420" y="2448"/>
              <a:ext cx="144" cy="9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2551" name="Line 26"/>
            <p:cNvSpPr>
              <a:spLocks noChangeShapeType="1"/>
            </p:cNvSpPr>
            <p:nvPr/>
          </p:nvSpPr>
          <p:spPr bwMode="auto">
            <a:xfrm flipH="1">
              <a:off x="1430" y="2976"/>
              <a:ext cx="144" cy="9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144412" name="Object 28"/>
          <p:cNvGraphicFramePr>
            <a:graphicFrameLocks noChangeAspect="1"/>
          </p:cNvGraphicFramePr>
          <p:nvPr/>
        </p:nvGraphicFramePr>
        <p:xfrm>
          <a:off x="4863584" y="4336728"/>
          <a:ext cx="9683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72808" imgH="609336" progId="">
                  <p:embed/>
                </p:oleObj>
              </mc:Choice>
              <mc:Fallback>
                <p:oleObj name="Equation" r:id="rId14" imgW="672808" imgH="609336" progId="">
                  <p:embed/>
                  <p:pic>
                    <p:nvPicPr>
                      <p:cNvPr id="14441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3584" y="4336728"/>
                        <a:ext cx="968375" cy="8842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13" name="Object 29"/>
          <p:cNvGraphicFramePr>
            <a:graphicFrameLocks noChangeAspect="1"/>
          </p:cNvGraphicFramePr>
          <p:nvPr/>
        </p:nvGraphicFramePr>
        <p:xfrm>
          <a:off x="4863584" y="4336728"/>
          <a:ext cx="111442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774364" imgH="609336" progId="">
                  <p:embed/>
                </p:oleObj>
              </mc:Choice>
              <mc:Fallback>
                <p:oleObj name="Equation" r:id="rId16" imgW="774364" imgH="609336" progId="">
                  <p:embed/>
                  <p:pic>
                    <p:nvPicPr>
                      <p:cNvPr id="14441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3584" y="4336728"/>
                        <a:ext cx="1114425" cy="8842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4B8F4-AE64-4FFD-829E-EBFCEC2F8181}" type="slidenum">
              <a:rPr lang="pt-BR"/>
              <a:pPr>
                <a:defRPr/>
              </a:pPr>
              <a:t>7</a:t>
            </a:fld>
            <a:endParaRPr lang="pt-BR"/>
          </a:p>
        </p:txBody>
      </p:sp>
      <p:grpSp>
        <p:nvGrpSpPr>
          <p:cNvPr id="22541" name="Grupo 5"/>
          <p:cNvGrpSpPr>
            <a:grpSpLocks/>
          </p:cNvGrpSpPr>
          <p:nvPr/>
        </p:nvGrpSpPr>
        <p:grpSpPr bwMode="auto">
          <a:xfrm>
            <a:off x="853349" y="2035175"/>
            <a:ext cx="1761264" cy="349250"/>
            <a:chOff x="853349" y="2035076"/>
            <a:chExt cx="1761264" cy="349250"/>
          </a:xfrm>
        </p:grpSpPr>
        <p:graphicFrame>
          <p:nvGraphicFramePr>
            <p:cNvPr id="22548" name="Object 3"/>
            <p:cNvGraphicFramePr>
              <a:graphicFrameLocks noChangeAspect="1"/>
            </p:cNvGraphicFramePr>
            <p:nvPr/>
          </p:nvGraphicFramePr>
          <p:xfrm>
            <a:off x="1284288" y="2035076"/>
            <a:ext cx="1330325" cy="349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927100" imgH="241300" progId="">
                    <p:embed/>
                  </p:oleObj>
                </mc:Choice>
                <mc:Fallback>
                  <p:oleObj name="Equation" r:id="rId18" imgW="927100" imgH="241300" progId="">
                    <p:embed/>
                    <p:pic>
                      <p:nvPicPr>
                        <p:cNvPr id="22548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4288" y="2035076"/>
                          <a:ext cx="1330325" cy="349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49" name="Text Box 4"/>
            <p:cNvSpPr txBox="1">
              <a:spLocks noChangeArrowheads="1"/>
            </p:cNvSpPr>
            <p:nvPr/>
          </p:nvSpPr>
          <p:spPr bwMode="auto">
            <a:xfrm>
              <a:off x="853349" y="2041426"/>
              <a:ext cx="4062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Se</a:t>
              </a:r>
            </a:p>
          </p:txBody>
        </p:sp>
      </p:grpSp>
      <p:graphicFrame>
        <p:nvGraphicFramePr>
          <p:cNvPr id="22543" name="Objeto 4"/>
          <p:cNvGraphicFramePr>
            <a:graphicFrameLocks noChangeAspect="1"/>
          </p:cNvGraphicFramePr>
          <p:nvPr/>
        </p:nvGraphicFramePr>
        <p:xfrm>
          <a:off x="928688" y="1484313"/>
          <a:ext cx="185578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295400" imgH="254000" progId="">
                  <p:embed/>
                </p:oleObj>
              </mc:Choice>
              <mc:Fallback>
                <p:oleObj name="Equation" r:id="rId20" imgW="1295400" imgH="254000" progId="">
                  <p:embed/>
                  <p:pic>
                    <p:nvPicPr>
                      <p:cNvPr id="22543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484313"/>
                        <a:ext cx="1855787" cy="363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4" name="CaixaDeTexto 4"/>
          <p:cNvSpPr txBox="1">
            <a:spLocks noChangeArrowheads="1"/>
          </p:cNvSpPr>
          <p:nvPr/>
        </p:nvSpPr>
        <p:spPr bwMode="auto">
          <a:xfrm>
            <a:off x="2955925" y="1497013"/>
            <a:ext cx="17568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amostra aleatória</a:t>
            </a:r>
          </a:p>
        </p:txBody>
      </p:sp>
      <p:grpSp>
        <p:nvGrpSpPr>
          <p:cNvPr id="5" name="Grupo 4"/>
          <p:cNvGrpSpPr>
            <a:grpSpLocks/>
          </p:cNvGrpSpPr>
          <p:nvPr/>
        </p:nvGrpSpPr>
        <p:grpSpPr bwMode="auto">
          <a:xfrm>
            <a:off x="3011488" y="2708275"/>
            <a:ext cx="2424112" cy="596900"/>
            <a:chOff x="5632132" y="2636912"/>
            <a:chExt cx="2424083" cy="596900"/>
          </a:xfrm>
        </p:grpSpPr>
        <p:graphicFrame>
          <p:nvGraphicFramePr>
            <p:cNvPr id="22546" name="Objeto 3"/>
            <p:cNvGraphicFramePr>
              <a:graphicFrameLocks noChangeAspect="1"/>
            </p:cNvGraphicFramePr>
            <p:nvPr/>
          </p:nvGraphicFramePr>
          <p:xfrm>
            <a:off x="6732240" y="2636912"/>
            <a:ext cx="1323975" cy="596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927100" imgH="419100" progId="">
                    <p:embed/>
                  </p:oleObj>
                </mc:Choice>
                <mc:Fallback>
                  <p:oleObj name="Equation" r:id="rId22" imgW="927100" imgH="419100" progId="">
                    <p:embed/>
                    <p:pic>
                      <p:nvPicPr>
                        <p:cNvPr id="22546" name="Objeto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32240" y="2636912"/>
                          <a:ext cx="1323975" cy="596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47" name="CaixaDeTexto 4"/>
            <p:cNvSpPr txBox="1">
              <a:spLocks noChangeArrowheads="1"/>
            </p:cNvSpPr>
            <p:nvPr/>
          </p:nvSpPr>
          <p:spPr bwMode="auto">
            <a:xfrm>
              <a:off x="5632132" y="2766085"/>
              <a:ext cx="111016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Lembrete:</a:t>
              </a:r>
            </a:p>
          </p:txBody>
        </p:sp>
      </p:grpSp>
      <p:sp>
        <p:nvSpPr>
          <p:cNvPr id="27" name="Retângulo 26"/>
          <p:cNvSpPr/>
          <p:nvPr/>
        </p:nvSpPr>
        <p:spPr>
          <a:xfrm>
            <a:off x="4874698" y="4246240"/>
            <a:ext cx="1172130" cy="10897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graphicFrame>
        <p:nvGraphicFramePr>
          <p:cNvPr id="56" name="Object 29"/>
          <p:cNvGraphicFramePr>
            <a:graphicFrameLocks noChangeAspect="1"/>
          </p:cNvGraphicFramePr>
          <p:nvPr/>
        </p:nvGraphicFramePr>
        <p:xfrm>
          <a:off x="7208064" y="4255492"/>
          <a:ext cx="14430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002960" imgH="622080" progId="">
                  <p:embed/>
                </p:oleObj>
              </mc:Choice>
              <mc:Fallback>
                <p:oleObj name="Equation" r:id="rId24" imgW="1002960" imgH="622080" progId="">
                  <p:embed/>
                  <p:pic>
                    <p:nvPicPr>
                      <p:cNvPr id="56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8064" y="4255492"/>
                        <a:ext cx="1443037" cy="901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CaixaDeTexto 4"/>
          <p:cNvSpPr txBox="1">
            <a:spLocks noChangeArrowheads="1"/>
          </p:cNvSpPr>
          <p:nvPr/>
        </p:nvSpPr>
        <p:spPr bwMode="auto">
          <a:xfrm>
            <a:off x="6418853" y="3776196"/>
            <a:ext cx="24016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é grande (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100</a:t>
            </a:r>
            <a:r>
              <a:rPr lang="pt-BR" altLang="pt-BR" sz="1600" dirty="0">
                <a:latin typeface="Tahoma" panose="020B0604030504040204" pitchFamily="34" charset="0"/>
              </a:rPr>
              <a:t>):</a:t>
            </a:r>
          </a:p>
        </p:txBody>
      </p:sp>
      <p:sp>
        <p:nvSpPr>
          <p:cNvPr id="62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</a:t>
            </a:r>
            <a:endParaRPr lang="pt-BR" i="1" dirty="0"/>
          </a:p>
        </p:txBody>
      </p:sp>
      <p:graphicFrame>
        <p:nvGraphicFramePr>
          <p:cNvPr id="63" name="Objeto 10"/>
          <p:cNvGraphicFramePr>
            <a:graphicFrameLocks noChangeAspect="1"/>
          </p:cNvGraphicFramePr>
          <p:nvPr/>
        </p:nvGraphicFramePr>
        <p:xfrm>
          <a:off x="7860053" y="679048"/>
          <a:ext cx="456363" cy="488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77480" imgH="190440" progId="">
                  <p:embed/>
                </p:oleObj>
              </mc:Choice>
              <mc:Fallback>
                <p:oleObj name="Equation" r:id="rId26" imgW="177480" imgH="190440" progId="">
                  <p:embed/>
                  <p:pic>
                    <p:nvPicPr>
                      <p:cNvPr id="63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0053" y="679048"/>
                        <a:ext cx="456363" cy="488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 Box 41"/>
          <p:cNvSpPr txBox="1">
            <a:spLocks noChangeArrowheads="1"/>
          </p:cNvSpPr>
          <p:nvPr/>
        </p:nvSpPr>
        <p:spPr bwMode="auto">
          <a:xfrm>
            <a:off x="2817972" y="2024903"/>
            <a:ext cx="44903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distribuição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normal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com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e </a:t>
            </a:r>
            <a:r>
              <a:rPr lang="pt-BR" altLang="pt-BR" sz="1600" i="1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0000"/>
                </a:solidFill>
                <a:latin typeface="Times New Roman" charset="0"/>
                <a:sym typeface="Symbol" pitchFamily="18" charset="2"/>
              </a:rPr>
              <a:t>2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 desconhecidos</a:t>
            </a:r>
            <a:endParaRPr lang="pt-BR" altLang="pt-BR" sz="16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41"/>
              <p:cNvSpPr txBox="1">
                <a:spLocks noChangeArrowheads="1"/>
              </p:cNvSpPr>
              <p:nvPr/>
            </p:nvSpPr>
            <p:spPr bwMode="auto">
              <a:xfrm>
                <a:off x="771524" y="5661248"/>
                <a:ext cx="7688907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marL="177800" indent="-177800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Conclusão: sempre que precisarmos entender a relação entre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i="1">
                            <a:latin typeface="Cambria Math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</a:t>
                </a:r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 mas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 pitchFamily="18" charset="2"/>
                  </a:rPr>
                  <a:t></a:t>
                </a:r>
                <a:r>
                  <a:rPr lang="pt-BR" altLang="pt-BR" sz="1600" baseline="30000" dirty="0">
                    <a:latin typeface="Times New Roman" charset="0"/>
                    <a:sym typeface="Symbol" pitchFamily="18" charset="2"/>
                  </a:rPr>
                  <a:t>2  </a:t>
                </a:r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for desconhecida, iremos usar a distribuição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t-</a:t>
                </a:r>
                <a:r>
                  <a:rPr lang="pt-BR" altLang="pt-BR" sz="1600" i="1" dirty="0" err="1">
                    <a:latin typeface="Tahoma" panose="020B0604030504040204" pitchFamily="34" charset="0"/>
                    <a:sym typeface="Symbol"/>
                  </a:rPr>
                  <a:t>Student</a:t>
                </a:r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 (neste caso</a:t>
                </a:r>
                <a:r>
                  <a:rPr lang="pt-BR" altLang="pt-BR" sz="1600" dirty="0">
                    <a:solidFill>
                      <a:srgbClr val="000000"/>
                    </a:solidFill>
                    <a:latin typeface="Tahoma" panose="020B0604030504040204" pitchFamily="34" charset="0"/>
                    <a:sym typeface="Symbol"/>
                  </a:rPr>
                  <a:t>, é necessário que </a:t>
                </a:r>
                <a14:m>
                  <m:oMath xmlns:m="http://schemas.openxmlformats.org/officeDocument/2006/math">
                    <m:r>
                      <a:rPr lang="pt-BR" altLang="pt-BR" sz="16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𝑋</m:t>
                    </m:r>
                    <m:r>
                      <a:rPr lang="pt-BR" altLang="pt-BR" sz="16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~</m:t>
                    </m:r>
                    <m:r>
                      <a:rPr lang="pt-BR" altLang="pt-BR" sz="16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𝑁𝑜𝑟𝑚𝑎𝑙</m:t>
                    </m:r>
                  </m:oMath>
                </a14:m>
                <a:r>
                  <a:rPr lang="pt-BR" altLang="pt-BR" sz="1600" dirty="0">
                    <a:latin typeface="Tahoma" panose="020B0604030504040204" pitchFamily="34" charset="0"/>
                    <a:sym typeface="Symbol"/>
                  </a:rPr>
                  <a:t>)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. Se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itchFamily="18" charset="2"/>
                  </a:rPr>
                  <a:t>n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for grande, pode-se usar a Normal Padrão.</a:t>
                </a: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8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1524" y="5661248"/>
                <a:ext cx="7688907" cy="830997"/>
              </a:xfrm>
              <a:prstGeom prst="rect">
                <a:avLst/>
              </a:prstGeom>
              <a:blipFill>
                <a:blip r:embed="rId28"/>
                <a:stretch>
                  <a:fillRect l="-476" t="-2206" b="-88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0116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60" grpId="0"/>
      <p:bldP spid="2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ct 12"/>
          <p:cNvGraphicFramePr>
            <a:graphicFrameLocks noChangeAspect="1"/>
          </p:cNvGraphicFramePr>
          <p:nvPr/>
        </p:nvGraphicFramePr>
        <p:xfrm>
          <a:off x="3018358" y="3649807"/>
          <a:ext cx="61753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1613" imgH="241195" progId="">
                  <p:embed/>
                </p:oleObj>
              </mc:Choice>
              <mc:Fallback>
                <p:oleObj name="Equation" r:id="rId2" imgW="431613" imgH="241195" progId="">
                  <p:embed/>
                  <p:pic>
                    <p:nvPicPr>
                      <p:cNvPr id="6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8358" y="3649807"/>
                        <a:ext cx="617538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38"/>
          <p:cNvGraphicFramePr>
            <a:graphicFrameLocks noChangeAspect="1"/>
          </p:cNvGraphicFramePr>
          <p:nvPr/>
        </p:nvGraphicFramePr>
        <p:xfrm>
          <a:off x="3018358" y="3501008"/>
          <a:ext cx="141446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0600" imgH="457200" progId="">
                  <p:embed/>
                </p:oleObj>
              </mc:Choice>
              <mc:Fallback>
                <p:oleObj name="Equation" r:id="rId4" imgW="990600" imgH="457200" progId="">
                  <p:embed/>
                  <p:pic>
                    <p:nvPicPr>
                      <p:cNvPr id="73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8358" y="3501008"/>
                        <a:ext cx="1414463" cy="652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     e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E2FC2-25DE-4CC1-BC5E-87F8878921B9}" type="slidenum">
              <a:rPr lang="pt-BR"/>
              <a:pPr>
                <a:defRPr/>
              </a:pPr>
              <a:t>8</a:t>
            </a:fld>
            <a:endParaRPr lang="pt-BR"/>
          </a:p>
        </p:txBody>
      </p:sp>
      <p:graphicFrame>
        <p:nvGraphicFramePr>
          <p:cNvPr id="70" name="Object 13"/>
          <p:cNvGraphicFramePr>
            <a:graphicFrameLocks noChangeAspect="1"/>
          </p:cNvGraphicFramePr>
          <p:nvPr/>
        </p:nvGraphicFramePr>
        <p:xfrm>
          <a:off x="2008704" y="5337225"/>
          <a:ext cx="22510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74800" imgH="698500" progId="">
                  <p:embed/>
                </p:oleObj>
              </mc:Choice>
              <mc:Fallback>
                <p:oleObj name="Equation" r:id="rId6" imgW="1574800" imgH="698500" progId="">
                  <p:embed/>
                  <p:pic>
                    <p:nvPicPr>
                      <p:cNvPr id="7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704" y="5337225"/>
                        <a:ext cx="2251075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15"/>
          <p:cNvGraphicFramePr>
            <a:graphicFrameLocks noChangeAspect="1"/>
          </p:cNvGraphicFramePr>
          <p:nvPr/>
        </p:nvGraphicFramePr>
        <p:xfrm>
          <a:off x="4110554" y="5507087"/>
          <a:ext cx="65246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57002" imgH="203112" progId="">
                  <p:embed/>
                </p:oleObj>
              </mc:Choice>
              <mc:Fallback>
                <p:oleObj name="Equation" r:id="rId8" imgW="457002" imgH="203112" progId="">
                  <p:embed/>
                  <p:pic>
                    <p:nvPicPr>
                      <p:cNvPr id="7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0554" y="5507087"/>
                        <a:ext cx="652463" cy="2889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36"/>
          <p:cNvGraphicFramePr>
            <a:graphicFrameLocks noChangeAspect="1"/>
          </p:cNvGraphicFramePr>
          <p:nvPr/>
        </p:nvGraphicFramePr>
        <p:xfrm>
          <a:off x="757238" y="2928938"/>
          <a:ext cx="14509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15920" imgH="253800" progId="">
                  <p:embed/>
                </p:oleObj>
              </mc:Choice>
              <mc:Fallback>
                <p:oleObj name="Equation" r:id="rId10" imgW="1015920" imgH="253800" progId="">
                  <p:embed/>
                  <p:pic>
                    <p:nvPicPr>
                      <p:cNvPr id="7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2928938"/>
                        <a:ext cx="14509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42"/>
          <p:cNvGraphicFramePr>
            <a:graphicFrameLocks noChangeAspect="1"/>
          </p:cNvGraphicFramePr>
          <p:nvPr/>
        </p:nvGraphicFramePr>
        <p:xfrm>
          <a:off x="2374900" y="2928938"/>
          <a:ext cx="15049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54080" imgH="253800" progId="">
                  <p:embed/>
                </p:oleObj>
              </mc:Choice>
              <mc:Fallback>
                <p:oleObj name="Equation" r:id="rId12" imgW="1054080" imgH="253800" progId="">
                  <p:embed/>
                  <p:pic>
                    <p:nvPicPr>
                      <p:cNvPr id="77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2928938"/>
                        <a:ext cx="15049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8" name="Group 46"/>
          <p:cNvGrpSpPr>
            <a:grpSpLocks/>
          </p:cNvGrpSpPr>
          <p:nvPr/>
        </p:nvGrpSpPr>
        <p:grpSpPr bwMode="auto">
          <a:xfrm>
            <a:off x="4102100" y="2929036"/>
            <a:ext cx="3635374" cy="361950"/>
            <a:chOff x="2584" y="946"/>
            <a:chExt cx="2290" cy="228"/>
          </a:xfrm>
        </p:grpSpPr>
        <p:sp>
          <p:nvSpPr>
            <p:cNvPr id="79" name="Text Box 37"/>
            <p:cNvSpPr txBox="1">
              <a:spLocks noChangeArrowheads="1"/>
            </p:cNvSpPr>
            <p:nvPr/>
          </p:nvSpPr>
          <p:spPr bwMode="auto">
            <a:xfrm>
              <a:off x="2705" y="946"/>
              <a:ext cx="21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desconhecidas, mas   </a:t>
              </a: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   </a:t>
              </a:r>
              <a:r>
                <a:rPr lang="pt-BR" altLang="pt-BR" sz="1600" dirty="0">
                  <a:solidFill>
                    <a:srgbClr val="FF0000"/>
                  </a:solidFill>
                  <a:latin typeface="Tahoma" panose="020B0604030504040204" pitchFamily="34" charset="0"/>
                  <a:sym typeface="Symbol" pitchFamily="18" charset="2"/>
                </a:rPr>
                <a:t>conhecidas</a:t>
              </a:r>
              <a:endPara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endParaRPr>
            </a:p>
          </p:txBody>
        </p:sp>
        <p:graphicFrame>
          <p:nvGraphicFramePr>
            <p:cNvPr id="80" name="Object 44"/>
            <p:cNvGraphicFramePr>
              <a:graphicFrameLocks noChangeAspect="1"/>
            </p:cNvGraphicFramePr>
            <p:nvPr/>
          </p:nvGraphicFramePr>
          <p:xfrm>
            <a:off x="2584" y="954"/>
            <a:ext cx="172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90440" imgH="241200" progId="">
                    <p:embed/>
                  </p:oleObj>
                </mc:Choice>
                <mc:Fallback>
                  <p:oleObj name="Equation" r:id="rId14" imgW="190440" imgH="241200" progId="">
                    <p:embed/>
                    <p:pic>
                      <p:nvPicPr>
                        <p:cNvPr id="8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4" y="954"/>
                          <a:ext cx="172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" name="Object 45"/>
            <p:cNvGraphicFramePr>
              <a:graphicFrameLocks noChangeAspect="1"/>
            </p:cNvGraphicFramePr>
            <p:nvPr/>
          </p:nvGraphicFramePr>
          <p:xfrm>
            <a:off x="3942" y="946"/>
            <a:ext cx="183" cy="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03040" imgH="253800" progId="">
                    <p:embed/>
                  </p:oleObj>
                </mc:Choice>
                <mc:Fallback>
                  <p:oleObj name="Equation" r:id="rId16" imgW="203040" imgH="253800" progId="">
                    <p:embed/>
                    <p:pic>
                      <p:nvPicPr>
                        <p:cNvPr id="81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2" y="946"/>
                          <a:ext cx="183" cy="2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" name="Object 47"/>
          <p:cNvGraphicFramePr>
            <a:graphicFrameLocks noChangeAspect="1"/>
          </p:cNvGraphicFramePr>
          <p:nvPr/>
        </p:nvGraphicFramePr>
        <p:xfrm>
          <a:off x="2987824" y="4170604"/>
          <a:ext cx="1468437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028700" imgH="457200" progId="">
                  <p:embed/>
                </p:oleObj>
              </mc:Choice>
              <mc:Fallback>
                <p:oleObj name="Equation" r:id="rId18" imgW="1028700" imgH="457200" progId="">
                  <p:embed/>
                  <p:pic>
                    <p:nvPicPr>
                      <p:cNvPr id="82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170604"/>
                        <a:ext cx="1468437" cy="6524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48"/>
          <p:cNvGraphicFramePr>
            <a:graphicFrameLocks noChangeAspect="1"/>
          </p:cNvGraphicFramePr>
          <p:nvPr/>
        </p:nvGraphicFramePr>
        <p:xfrm>
          <a:off x="4969406" y="4229804"/>
          <a:ext cx="108902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61669" imgH="241195" progId="">
                  <p:embed/>
                </p:oleObj>
              </mc:Choice>
              <mc:Fallback>
                <p:oleObj name="Equation" r:id="rId20" imgW="761669" imgH="241195" progId="">
                  <p:embed/>
                  <p:pic>
                    <p:nvPicPr>
                      <p:cNvPr id="83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9406" y="4229804"/>
                        <a:ext cx="1089025" cy="3444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49"/>
          <p:cNvGraphicFramePr>
            <a:graphicFrameLocks noChangeAspect="1"/>
          </p:cNvGraphicFramePr>
          <p:nvPr/>
        </p:nvGraphicFramePr>
        <p:xfrm>
          <a:off x="4969406" y="4082166"/>
          <a:ext cx="277653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943100" imgH="457200" progId="">
                  <p:embed/>
                </p:oleObj>
              </mc:Choice>
              <mc:Fallback>
                <p:oleObj name="Equation" r:id="rId22" imgW="1943100" imgH="457200" progId="">
                  <p:embed/>
                  <p:pic>
                    <p:nvPicPr>
                      <p:cNvPr id="84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9406" y="4082166"/>
                        <a:ext cx="2776538" cy="654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to 21"/>
          <p:cNvGraphicFramePr>
            <a:graphicFrameLocks noChangeAspect="1"/>
          </p:cNvGraphicFramePr>
          <p:nvPr/>
        </p:nvGraphicFramePr>
        <p:xfrm>
          <a:off x="827584" y="1661121"/>
          <a:ext cx="2182813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523880" imgH="304560" progId="">
                  <p:embed/>
                </p:oleObj>
              </mc:Choice>
              <mc:Fallback>
                <p:oleObj name="Equation" r:id="rId24" imgW="1523880" imgH="304560" progId="">
                  <p:embed/>
                  <p:pic>
                    <p:nvPicPr>
                      <p:cNvPr id="85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61121"/>
                        <a:ext cx="2182813" cy="436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CaixaDeTexto 4"/>
          <p:cNvSpPr txBox="1">
            <a:spLocks noChangeArrowheads="1"/>
          </p:cNvSpPr>
          <p:nvPr/>
        </p:nvSpPr>
        <p:spPr bwMode="auto">
          <a:xfrm>
            <a:off x="3360311" y="1935118"/>
            <a:ext cx="34993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2 amostras aleatórias independentes</a:t>
            </a:r>
          </a:p>
        </p:txBody>
      </p:sp>
      <p:graphicFrame>
        <p:nvGraphicFramePr>
          <p:cNvPr id="87" name="Objeto 21"/>
          <p:cNvGraphicFramePr>
            <a:graphicFrameLocks noChangeAspect="1"/>
          </p:cNvGraphicFramePr>
          <p:nvPr/>
        </p:nvGraphicFramePr>
        <p:xfrm>
          <a:off x="817563" y="2200350"/>
          <a:ext cx="23114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612800" imgH="304560" progId="">
                  <p:embed/>
                </p:oleObj>
              </mc:Choice>
              <mc:Fallback>
                <p:oleObj name="Equation" r:id="rId26" imgW="1612800" imgH="304560" progId="">
                  <p:embed/>
                  <p:pic>
                    <p:nvPicPr>
                      <p:cNvPr id="87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2200350"/>
                        <a:ext cx="2311400" cy="436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Retângulo 87"/>
          <p:cNvSpPr/>
          <p:nvPr/>
        </p:nvSpPr>
        <p:spPr>
          <a:xfrm>
            <a:off x="1895347" y="5211882"/>
            <a:ext cx="2952328" cy="1241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89" name="CaixaDeTexto 4"/>
          <p:cNvSpPr txBox="1">
            <a:spLocks noChangeArrowheads="1"/>
          </p:cNvSpPr>
          <p:nvPr/>
        </p:nvSpPr>
        <p:spPr bwMode="auto">
          <a:xfrm>
            <a:off x="5221764" y="5623083"/>
            <a:ext cx="15216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Normal Padrão</a:t>
            </a:r>
          </a:p>
        </p:txBody>
      </p:sp>
      <p:grpSp>
        <p:nvGrpSpPr>
          <p:cNvPr id="10" name="Grupo 9"/>
          <p:cNvGrpSpPr/>
          <p:nvPr/>
        </p:nvGrpSpPr>
        <p:grpSpPr>
          <a:xfrm>
            <a:off x="395536" y="3417556"/>
            <a:ext cx="2134131" cy="1742769"/>
            <a:chOff x="395536" y="3417556"/>
            <a:chExt cx="2134131" cy="1742769"/>
          </a:xfrm>
        </p:grpSpPr>
        <p:grpSp>
          <p:nvGrpSpPr>
            <p:cNvPr id="90" name="Grupo 89"/>
            <p:cNvGrpSpPr>
              <a:grpSpLocks/>
            </p:cNvGrpSpPr>
            <p:nvPr/>
          </p:nvGrpSpPr>
          <p:grpSpPr bwMode="auto">
            <a:xfrm>
              <a:off x="395536" y="3417556"/>
              <a:ext cx="2134131" cy="1742769"/>
              <a:chOff x="5606179" y="4597364"/>
              <a:chExt cx="2134173" cy="1742626"/>
            </a:xfrm>
          </p:grpSpPr>
          <p:grpSp>
            <p:nvGrpSpPr>
              <p:cNvPr id="91" name="Grupo 51"/>
              <p:cNvGrpSpPr>
                <a:grpSpLocks/>
              </p:cNvGrpSpPr>
              <p:nvPr/>
            </p:nvGrpSpPr>
            <p:grpSpPr bwMode="auto">
              <a:xfrm>
                <a:off x="5606179" y="4597364"/>
                <a:ext cx="2134173" cy="1742626"/>
                <a:chOff x="4419027" y="3625850"/>
                <a:chExt cx="2134173" cy="1742626"/>
              </a:xfrm>
            </p:grpSpPr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4876800" y="3721100"/>
                  <a:ext cx="1676400" cy="1295400"/>
                </a:xfrm>
                <a:custGeom>
                  <a:avLst/>
                  <a:gdLst>
                    <a:gd name="T0" fmla="*/ 0 w 1056"/>
                    <a:gd name="T1" fmla="*/ 0 h 816"/>
                    <a:gd name="T2" fmla="*/ 0 w 1056"/>
                    <a:gd name="T3" fmla="*/ 2147483647 h 816"/>
                    <a:gd name="T4" fmla="*/ 2147483647 w 1056"/>
                    <a:gd name="T5" fmla="*/ 2147483647 h 816"/>
                    <a:gd name="T6" fmla="*/ 0 60000 65536"/>
                    <a:gd name="T7" fmla="*/ 0 60000 65536"/>
                    <a:gd name="T8" fmla="*/ 0 60000 65536"/>
                    <a:gd name="T9" fmla="*/ 0 w 1056"/>
                    <a:gd name="T10" fmla="*/ 0 h 816"/>
                    <a:gd name="T11" fmla="*/ 1056 w 1056"/>
                    <a:gd name="T12" fmla="*/ 816 h 81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56" h="816">
                      <a:moveTo>
                        <a:pt x="0" y="0"/>
                      </a:moveTo>
                      <a:lnTo>
                        <a:pt x="0" y="816"/>
                      </a:lnTo>
                      <a:lnTo>
                        <a:pt x="1056" y="81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96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419027" y="3625850"/>
                  <a:ext cx="505277" cy="3385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 dirty="0">
                      <a:latin typeface="Times New Roman" charset="0"/>
                    </a:rPr>
                    <a:t>f</a:t>
                  </a:r>
                  <a:r>
                    <a:rPr lang="pt-BR" altLang="pt-BR" sz="1600" dirty="0">
                      <a:latin typeface="Times New Roman" charset="0"/>
                    </a:rPr>
                    <a:t>(</a:t>
                  </a:r>
                  <a:r>
                    <a:rPr lang="pt-BR" altLang="pt-BR" sz="1600" i="1" dirty="0">
                      <a:latin typeface="Times New Roman" charset="0"/>
                    </a:rPr>
                    <a:t>X</a:t>
                  </a:r>
                  <a:r>
                    <a:rPr lang="pt-BR" altLang="pt-BR" sz="1600" dirty="0">
                      <a:latin typeface="Times New Roman" charset="0"/>
                    </a:rPr>
                    <a:t>)</a:t>
                  </a:r>
                </a:p>
              </p:txBody>
            </p:sp>
            <p:sp>
              <p:nvSpPr>
                <p:cNvPr id="97" name="Retângulo 6"/>
                <p:cNvSpPr>
                  <a:spLocks noChangeArrowheads="1"/>
                </p:cNvSpPr>
                <p:nvPr/>
              </p:nvSpPr>
              <p:spPr bwMode="auto">
                <a:xfrm>
                  <a:off x="4709773" y="4891417"/>
                  <a:ext cx="242374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900" dirty="0">
                      <a:latin typeface="Times New Roman" charset="0"/>
                    </a:rPr>
                    <a:t>0</a:t>
                  </a:r>
                  <a:endParaRPr lang="pt-BR" altLang="pt-BR" sz="900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10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6239837" y="5029950"/>
                  <a:ext cx="309706" cy="3385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 dirty="0">
                      <a:latin typeface="Times New Roman" charset="0"/>
                    </a:rPr>
                    <a:t>X</a:t>
                  </a:r>
                  <a:endParaRPr lang="pt-BR" altLang="pt-BR" sz="1600" dirty="0">
                    <a:latin typeface="Times New Roman" charset="0"/>
                  </a:endParaRPr>
                </a:p>
              </p:txBody>
            </p:sp>
          </p:grpSp>
          <p:sp>
            <p:nvSpPr>
              <p:cNvPr id="94" name="Forma livre 93"/>
              <p:cNvSpPr/>
              <p:nvPr/>
            </p:nvSpPr>
            <p:spPr>
              <a:xfrm>
                <a:off x="6255473" y="5548672"/>
                <a:ext cx="1242528" cy="439228"/>
              </a:xfrm>
              <a:custGeom>
                <a:avLst/>
                <a:gdLst>
                  <a:gd name="connsiteX0" fmla="*/ 0 w 1298575"/>
                  <a:gd name="connsiteY0" fmla="*/ 990600 h 993775"/>
                  <a:gd name="connsiteX1" fmla="*/ 123825 w 1298575"/>
                  <a:gd name="connsiteY1" fmla="*/ 908050 h 993775"/>
                  <a:gd name="connsiteX2" fmla="*/ 212725 w 1298575"/>
                  <a:gd name="connsiteY2" fmla="*/ 796925 h 993775"/>
                  <a:gd name="connsiteX3" fmla="*/ 295275 w 1298575"/>
                  <a:gd name="connsiteY3" fmla="*/ 638175 h 993775"/>
                  <a:gd name="connsiteX4" fmla="*/ 365125 w 1298575"/>
                  <a:gd name="connsiteY4" fmla="*/ 466725 h 993775"/>
                  <a:gd name="connsiteX5" fmla="*/ 428625 w 1298575"/>
                  <a:gd name="connsiteY5" fmla="*/ 317500 h 993775"/>
                  <a:gd name="connsiteX6" fmla="*/ 498475 w 1298575"/>
                  <a:gd name="connsiteY6" fmla="*/ 168275 h 993775"/>
                  <a:gd name="connsiteX7" fmla="*/ 565150 w 1298575"/>
                  <a:gd name="connsiteY7" fmla="*/ 44450 h 993775"/>
                  <a:gd name="connsiteX8" fmla="*/ 609600 w 1298575"/>
                  <a:gd name="connsiteY8" fmla="*/ 6350 h 993775"/>
                  <a:gd name="connsiteX9" fmla="*/ 644525 w 1298575"/>
                  <a:gd name="connsiteY9" fmla="*/ 0 h 993775"/>
                  <a:gd name="connsiteX10" fmla="*/ 692150 w 1298575"/>
                  <a:gd name="connsiteY10" fmla="*/ 12700 h 993775"/>
                  <a:gd name="connsiteX11" fmla="*/ 717550 w 1298575"/>
                  <a:gd name="connsiteY11" fmla="*/ 41275 h 993775"/>
                  <a:gd name="connsiteX12" fmla="*/ 762000 w 1298575"/>
                  <a:gd name="connsiteY12" fmla="*/ 95250 h 993775"/>
                  <a:gd name="connsiteX13" fmla="*/ 809625 w 1298575"/>
                  <a:gd name="connsiteY13" fmla="*/ 206375 h 993775"/>
                  <a:gd name="connsiteX14" fmla="*/ 866775 w 1298575"/>
                  <a:gd name="connsiteY14" fmla="*/ 330200 h 993775"/>
                  <a:gd name="connsiteX15" fmla="*/ 911225 w 1298575"/>
                  <a:gd name="connsiteY15" fmla="*/ 431800 h 993775"/>
                  <a:gd name="connsiteX16" fmla="*/ 962025 w 1298575"/>
                  <a:gd name="connsiteY16" fmla="*/ 571500 h 993775"/>
                  <a:gd name="connsiteX17" fmla="*/ 1016000 w 1298575"/>
                  <a:gd name="connsiteY17" fmla="*/ 676275 h 993775"/>
                  <a:gd name="connsiteX18" fmla="*/ 1066800 w 1298575"/>
                  <a:gd name="connsiteY18" fmla="*/ 777875 h 993775"/>
                  <a:gd name="connsiteX19" fmla="*/ 1117600 w 1298575"/>
                  <a:gd name="connsiteY19" fmla="*/ 860425 h 993775"/>
                  <a:gd name="connsiteX20" fmla="*/ 1181100 w 1298575"/>
                  <a:gd name="connsiteY20" fmla="*/ 930275 h 993775"/>
                  <a:gd name="connsiteX21" fmla="*/ 1241425 w 1298575"/>
                  <a:gd name="connsiteY21" fmla="*/ 974725 h 993775"/>
                  <a:gd name="connsiteX22" fmla="*/ 1298575 w 1298575"/>
                  <a:gd name="connsiteY22" fmla="*/ 993775 h 993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298575" h="993775">
                    <a:moveTo>
                      <a:pt x="0" y="990600"/>
                    </a:moveTo>
                    <a:lnTo>
                      <a:pt x="123825" y="908050"/>
                    </a:lnTo>
                    <a:lnTo>
                      <a:pt x="212725" y="796925"/>
                    </a:lnTo>
                    <a:lnTo>
                      <a:pt x="295275" y="638175"/>
                    </a:lnTo>
                    <a:lnTo>
                      <a:pt x="365125" y="466725"/>
                    </a:lnTo>
                    <a:lnTo>
                      <a:pt x="428625" y="317500"/>
                    </a:lnTo>
                    <a:lnTo>
                      <a:pt x="498475" y="168275"/>
                    </a:lnTo>
                    <a:lnTo>
                      <a:pt x="565150" y="44450"/>
                    </a:lnTo>
                    <a:lnTo>
                      <a:pt x="609600" y="6350"/>
                    </a:lnTo>
                    <a:lnTo>
                      <a:pt x="644525" y="0"/>
                    </a:lnTo>
                    <a:lnTo>
                      <a:pt x="692150" y="12700"/>
                    </a:lnTo>
                    <a:lnTo>
                      <a:pt x="717550" y="41275"/>
                    </a:lnTo>
                    <a:lnTo>
                      <a:pt x="762000" y="95250"/>
                    </a:lnTo>
                    <a:lnTo>
                      <a:pt x="809625" y="206375"/>
                    </a:lnTo>
                    <a:lnTo>
                      <a:pt x="866775" y="330200"/>
                    </a:lnTo>
                    <a:lnTo>
                      <a:pt x="911225" y="431800"/>
                    </a:lnTo>
                    <a:lnTo>
                      <a:pt x="962025" y="571500"/>
                    </a:lnTo>
                    <a:lnTo>
                      <a:pt x="1016000" y="676275"/>
                    </a:lnTo>
                    <a:lnTo>
                      <a:pt x="1066800" y="777875"/>
                    </a:lnTo>
                    <a:lnTo>
                      <a:pt x="1117600" y="860425"/>
                    </a:lnTo>
                    <a:lnTo>
                      <a:pt x="1181100" y="930275"/>
                    </a:lnTo>
                    <a:lnTo>
                      <a:pt x="1241425" y="974725"/>
                    </a:lnTo>
                    <a:lnTo>
                      <a:pt x="1298575" y="99377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9" name="Forma livre 108"/>
              <p:cNvSpPr/>
              <p:nvPr/>
            </p:nvSpPr>
            <p:spPr>
              <a:xfrm>
                <a:off x="6876737" y="4810371"/>
                <a:ext cx="621264" cy="1178736"/>
              </a:xfrm>
              <a:custGeom>
                <a:avLst/>
                <a:gdLst>
                  <a:gd name="connsiteX0" fmla="*/ 0 w 1298575"/>
                  <a:gd name="connsiteY0" fmla="*/ 990600 h 993775"/>
                  <a:gd name="connsiteX1" fmla="*/ 123825 w 1298575"/>
                  <a:gd name="connsiteY1" fmla="*/ 908050 h 993775"/>
                  <a:gd name="connsiteX2" fmla="*/ 212725 w 1298575"/>
                  <a:gd name="connsiteY2" fmla="*/ 796925 h 993775"/>
                  <a:gd name="connsiteX3" fmla="*/ 295275 w 1298575"/>
                  <a:gd name="connsiteY3" fmla="*/ 638175 h 993775"/>
                  <a:gd name="connsiteX4" fmla="*/ 365125 w 1298575"/>
                  <a:gd name="connsiteY4" fmla="*/ 466725 h 993775"/>
                  <a:gd name="connsiteX5" fmla="*/ 428625 w 1298575"/>
                  <a:gd name="connsiteY5" fmla="*/ 317500 h 993775"/>
                  <a:gd name="connsiteX6" fmla="*/ 498475 w 1298575"/>
                  <a:gd name="connsiteY6" fmla="*/ 168275 h 993775"/>
                  <a:gd name="connsiteX7" fmla="*/ 565150 w 1298575"/>
                  <a:gd name="connsiteY7" fmla="*/ 44450 h 993775"/>
                  <a:gd name="connsiteX8" fmla="*/ 609600 w 1298575"/>
                  <a:gd name="connsiteY8" fmla="*/ 6350 h 993775"/>
                  <a:gd name="connsiteX9" fmla="*/ 644525 w 1298575"/>
                  <a:gd name="connsiteY9" fmla="*/ 0 h 993775"/>
                  <a:gd name="connsiteX10" fmla="*/ 692150 w 1298575"/>
                  <a:gd name="connsiteY10" fmla="*/ 12700 h 993775"/>
                  <a:gd name="connsiteX11" fmla="*/ 717550 w 1298575"/>
                  <a:gd name="connsiteY11" fmla="*/ 41275 h 993775"/>
                  <a:gd name="connsiteX12" fmla="*/ 762000 w 1298575"/>
                  <a:gd name="connsiteY12" fmla="*/ 95250 h 993775"/>
                  <a:gd name="connsiteX13" fmla="*/ 809625 w 1298575"/>
                  <a:gd name="connsiteY13" fmla="*/ 206375 h 993775"/>
                  <a:gd name="connsiteX14" fmla="*/ 866775 w 1298575"/>
                  <a:gd name="connsiteY14" fmla="*/ 330200 h 993775"/>
                  <a:gd name="connsiteX15" fmla="*/ 911225 w 1298575"/>
                  <a:gd name="connsiteY15" fmla="*/ 431800 h 993775"/>
                  <a:gd name="connsiteX16" fmla="*/ 962025 w 1298575"/>
                  <a:gd name="connsiteY16" fmla="*/ 571500 h 993775"/>
                  <a:gd name="connsiteX17" fmla="*/ 1016000 w 1298575"/>
                  <a:gd name="connsiteY17" fmla="*/ 676275 h 993775"/>
                  <a:gd name="connsiteX18" fmla="*/ 1066800 w 1298575"/>
                  <a:gd name="connsiteY18" fmla="*/ 777875 h 993775"/>
                  <a:gd name="connsiteX19" fmla="*/ 1117600 w 1298575"/>
                  <a:gd name="connsiteY19" fmla="*/ 860425 h 993775"/>
                  <a:gd name="connsiteX20" fmla="*/ 1181100 w 1298575"/>
                  <a:gd name="connsiteY20" fmla="*/ 930275 h 993775"/>
                  <a:gd name="connsiteX21" fmla="*/ 1241425 w 1298575"/>
                  <a:gd name="connsiteY21" fmla="*/ 974725 h 993775"/>
                  <a:gd name="connsiteX22" fmla="*/ 1298575 w 1298575"/>
                  <a:gd name="connsiteY22" fmla="*/ 993775 h 993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298575" h="993775">
                    <a:moveTo>
                      <a:pt x="0" y="990600"/>
                    </a:moveTo>
                    <a:lnTo>
                      <a:pt x="123825" y="908050"/>
                    </a:lnTo>
                    <a:lnTo>
                      <a:pt x="212725" y="796925"/>
                    </a:lnTo>
                    <a:lnTo>
                      <a:pt x="295275" y="638175"/>
                    </a:lnTo>
                    <a:lnTo>
                      <a:pt x="365125" y="466725"/>
                    </a:lnTo>
                    <a:lnTo>
                      <a:pt x="428625" y="317500"/>
                    </a:lnTo>
                    <a:lnTo>
                      <a:pt x="498475" y="168275"/>
                    </a:lnTo>
                    <a:lnTo>
                      <a:pt x="565150" y="44450"/>
                    </a:lnTo>
                    <a:lnTo>
                      <a:pt x="609600" y="6350"/>
                    </a:lnTo>
                    <a:lnTo>
                      <a:pt x="644525" y="0"/>
                    </a:lnTo>
                    <a:lnTo>
                      <a:pt x="692150" y="12700"/>
                    </a:lnTo>
                    <a:lnTo>
                      <a:pt x="717550" y="41275"/>
                    </a:lnTo>
                    <a:lnTo>
                      <a:pt x="762000" y="95250"/>
                    </a:lnTo>
                    <a:lnTo>
                      <a:pt x="809625" y="206375"/>
                    </a:lnTo>
                    <a:lnTo>
                      <a:pt x="866775" y="330200"/>
                    </a:lnTo>
                    <a:lnTo>
                      <a:pt x="911225" y="431800"/>
                    </a:lnTo>
                    <a:lnTo>
                      <a:pt x="962025" y="571500"/>
                    </a:lnTo>
                    <a:lnTo>
                      <a:pt x="1016000" y="676275"/>
                    </a:lnTo>
                    <a:lnTo>
                      <a:pt x="1066800" y="777875"/>
                    </a:lnTo>
                    <a:lnTo>
                      <a:pt x="1117600" y="860425"/>
                    </a:lnTo>
                    <a:lnTo>
                      <a:pt x="1181100" y="930275"/>
                    </a:lnTo>
                    <a:lnTo>
                      <a:pt x="1241425" y="974725"/>
                    </a:lnTo>
                    <a:lnTo>
                      <a:pt x="1298575" y="99377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solidFill>
                    <a:schemeClr val="tx1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10" name="CaixaDeTexto 4"/>
            <p:cNvSpPr txBox="1">
              <a:spLocks noChangeArrowheads="1"/>
            </p:cNvSpPr>
            <p:nvPr/>
          </p:nvSpPr>
          <p:spPr bwMode="auto">
            <a:xfrm>
              <a:off x="1260406" y="4221088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1" name="CaixaDeTexto 4"/>
            <p:cNvSpPr txBox="1">
              <a:spLocks noChangeArrowheads="1"/>
            </p:cNvSpPr>
            <p:nvPr/>
          </p:nvSpPr>
          <p:spPr bwMode="auto">
            <a:xfrm>
              <a:off x="1976695" y="3461303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aixaDeTexto 4"/>
              <p:cNvSpPr txBox="1">
                <a:spLocks noChangeArrowheads="1"/>
              </p:cNvSpPr>
              <p:nvPr/>
            </p:nvSpPr>
            <p:spPr bwMode="auto">
              <a:xfrm>
                <a:off x="4949456" y="3630580"/>
                <a:ext cx="297979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Quão próximos estão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pt-BR" altLang="pt-BR" sz="160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pt-BR" altLang="pt-BR" sz="1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pt-BR" altLang="pt-BR" sz="16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pt-BR" altLang="pt-BR" sz="1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?</a:t>
                </a:r>
              </a:p>
            </p:txBody>
          </p:sp>
        </mc:Choice>
        <mc:Fallback xmlns="">
          <p:sp>
            <p:nvSpPr>
              <p:cNvPr id="3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49456" y="3630580"/>
                <a:ext cx="2979790" cy="338554"/>
              </a:xfrm>
              <a:prstGeom prst="rect">
                <a:avLst/>
              </a:prstGeom>
              <a:blipFill>
                <a:blip r:embed="rId28"/>
                <a:stretch>
                  <a:fillRect l="-1227" t="-5455" b="-236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to 1"/>
          <p:cNvGraphicFramePr>
            <a:graphicFrameLocks noChangeAspect="1"/>
          </p:cNvGraphicFramePr>
          <p:nvPr/>
        </p:nvGraphicFramePr>
        <p:xfrm>
          <a:off x="8188349" y="663575"/>
          <a:ext cx="554038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15713" imgH="241091" progId="">
                  <p:embed/>
                </p:oleObj>
              </mc:Choice>
              <mc:Fallback>
                <p:oleObj name="Equation" r:id="rId29" imgW="215713" imgH="241091" progId="">
                  <p:embed/>
                  <p:pic>
                    <p:nvPicPr>
                      <p:cNvPr id="2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8349" y="663575"/>
                        <a:ext cx="554038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7380312" y="663575"/>
          <a:ext cx="522287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03112" imgH="241195" progId="">
                  <p:embed/>
                </p:oleObj>
              </mc:Choice>
              <mc:Fallback>
                <p:oleObj name="Equation" r:id="rId31" imgW="203112" imgH="241195" progId="">
                  <p:embed/>
                  <p:pic>
                    <p:nvPicPr>
                      <p:cNvPr id="3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663575"/>
                        <a:ext cx="522287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435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to 8"/>
          <p:cNvGraphicFramePr>
            <a:graphicFrameLocks noChangeAspect="1"/>
          </p:cNvGraphicFramePr>
          <p:nvPr/>
        </p:nvGraphicFramePr>
        <p:xfrm>
          <a:off x="2771800" y="4772310"/>
          <a:ext cx="2489200" cy="193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39900" imgH="1358900" progId="">
                  <p:embed/>
                </p:oleObj>
              </mc:Choice>
              <mc:Fallback>
                <p:oleObj name="Equation" r:id="rId2" imgW="1739900" imgH="1358900" progId="">
                  <p:embed/>
                  <p:pic>
                    <p:nvPicPr>
                      <p:cNvPr id="9" name="Obje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772310"/>
                        <a:ext cx="2489200" cy="193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 relacionada com     e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E2FC2-25DE-4CC1-BC5E-87F8878921B9}" type="slidenum">
              <a:rPr lang="pt-BR"/>
              <a:pPr>
                <a:defRPr/>
              </a:pPr>
              <a:t>9</a:t>
            </a:fld>
            <a:endParaRPr lang="pt-BR"/>
          </a:p>
        </p:txBody>
      </p:sp>
      <p:graphicFrame>
        <p:nvGraphicFramePr>
          <p:cNvPr id="72" name="Object 36"/>
          <p:cNvGraphicFramePr>
            <a:graphicFrameLocks noChangeAspect="1"/>
          </p:cNvGraphicFramePr>
          <p:nvPr/>
        </p:nvGraphicFramePr>
        <p:xfrm>
          <a:off x="757238" y="2928938"/>
          <a:ext cx="14509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5920" imgH="253800" progId="">
                  <p:embed/>
                </p:oleObj>
              </mc:Choice>
              <mc:Fallback>
                <p:oleObj name="Equation" r:id="rId4" imgW="1015920" imgH="253800" progId="">
                  <p:embed/>
                  <p:pic>
                    <p:nvPicPr>
                      <p:cNvPr id="7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2928938"/>
                        <a:ext cx="14509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42"/>
          <p:cNvGraphicFramePr>
            <a:graphicFrameLocks noChangeAspect="1"/>
          </p:cNvGraphicFramePr>
          <p:nvPr/>
        </p:nvGraphicFramePr>
        <p:xfrm>
          <a:off x="2374900" y="2928938"/>
          <a:ext cx="15049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54080" imgH="253800" progId="">
                  <p:embed/>
                </p:oleObj>
              </mc:Choice>
              <mc:Fallback>
                <p:oleObj name="Equation" r:id="rId6" imgW="1054080" imgH="253800" progId="">
                  <p:embed/>
                  <p:pic>
                    <p:nvPicPr>
                      <p:cNvPr id="77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2928938"/>
                        <a:ext cx="15049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8" name="Group 46"/>
          <p:cNvGrpSpPr>
            <a:grpSpLocks/>
          </p:cNvGrpSpPr>
          <p:nvPr/>
        </p:nvGrpSpPr>
        <p:grpSpPr bwMode="auto">
          <a:xfrm>
            <a:off x="4102104" y="2929036"/>
            <a:ext cx="2227264" cy="361950"/>
            <a:chOff x="2584" y="946"/>
            <a:chExt cx="1403" cy="228"/>
          </a:xfrm>
        </p:grpSpPr>
        <p:sp>
          <p:nvSpPr>
            <p:cNvPr id="79" name="Text Box 37"/>
            <p:cNvSpPr txBox="1">
              <a:spLocks noChangeArrowheads="1"/>
            </p:cNvSpPr>
            <p:nvPr/>
          </p:nvSpPr>
          <p:spPr bwMode="auto">
            <a:xfrm>
              <a:off x="2705" y="946"/>
              <a:ext cx="128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e   </a:t>
              </a:r>
              <a:r>
                <a:rPr lang="pt-BR" altLang="pt-BR" sz="1600" i="1" dirty="0">
                  <a:latin typeface="Tahoma" panose="020B0604030504040204" pitchFamily="34" charset="0"/>
                  <a:sym typeface="Symbol" pitchFamily="18" charset="2"/>
                </a:rPr>
                <a:t>   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desconhecidas</a:t>
              </a: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80" name="Object 44"/>
            <p:cNvGraphicFramePr>
              <a:graphicFrameLocks noChangeAspect="1"/>
            </p:cNvGraphicFramePr>
            <p:nvPr/>
          </p:nvGraphicFramePr>
          <p:xfrm>
            <a:off x="2584" y="954"/>
            <a:ext cx="172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90440" imgH="241200" progId="">
                    <p:embed/>
                  </p:oleObj>
                </mc:Choice>
                <mc:Fallback>
                  <p:oleObj name="Equation" r:id="rId8" imgW="190440" imgH="241200" progId="">
                    <p:embed/>
                    <p:pic>
                      <p:nvPicPr>
                        <p:cNvPr id="8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4" y="954"/>
                          <a:ext cx="172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" name="Object 45"/>
            <p:cNvGraphicFramePr>
              <a:graphicFrameLocks noChangeAspect="1"/>
            </p:cNvGraphicFramePr>
            <p:nvPr/>
          </p:nvGraphicFramePr>
          <p:xfrm>
            <a:off x="2856" y="946"/>
            <a:ext cx="183" cy="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03040" imgH="253800" progId="">
                    <p:embed/>
                  </p:oleObj>
                </mc:Choice>
                <mc:Fallback>
                  <p:oleObj name="Equation" r:id="rId10" imgW="203040" imgH="253800" progId="">
                    <p:embed/>
                    <p:pic>
                      <p:nvPicPr>
                        <p:cNvPr id="81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6" y="946"/>
                          <a:ext cx="183" cy="2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5" name="Objeto 21"/>
          <p:cNvGraphicFramePr>
            <a:graphicFrameLocks noChangeAspect="1"/>
          </p:cNvGraphicFramePr>
          <p:nvPr/>
        </p:nvGraphicFramePr>
        <p:xfrm>
          <a:off x="827584" y="1661121"/>
          <a:ext cx="2182813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3880" imgH="304560" progId="">
                  <p:embed/>
                </p:oleObj>
              </mc:Choice>
              <mc:Fallback>
                <p:oleObj name="Equation" r:id="rId12" imgW="1523880" imgH="304560" progId="">
                  <p:embed/>
                  <p:pic>
                    <p:nvPicPr>
                      <p:cNvPr id="85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61121"/>
                        <a:ext cx="2182813" cy="436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CaixaDeTexto 4"/>
          <p:cNvSpPr txBox="1">
            <a:spLocks noChangeArrowheads="1"/>
          </p:cNvSpPr>
          <p:nvPr/>
        </p:nvSpPr>
        <p:spPr bwMode="auto">
          <a:xfrm>
            <a:off x="3360311" y="1935118"/>
            <a:ext cx="34993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2 amostras aleatórias independentes</a:t>
            </a:r>
          </a:p>
        </p:txBody>
      </p:sp>
      <p:graphicFrame>
        <p:nvGraphicFramePr>
          <p:cNvPr id="87" name="Objeto 21"/>
          <p:cNvGraphicFramePr>
            <a:graphicFrameLocks noChangeAspect="1"/>
          </p:cNvGraphicFramePr>
          <p:nvPr/>
        </p:nvGraphicFramePr>
        <p:xfrm>
          <a:off x="817563" y="2200350"/>
          <a:ext cx="23114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612800" imgH="304560" progId="">
                  <p:embed/>
                </p:oleObj>
              </mc:Choice>
              <mc:Fallback>
                <p:oleObj name="Equation" r:id="rId14" imgW="1612800" imgH="304560" progId="">
                  <p:embed/>
                  <p:pic>
                    <p:nvPicPr>
                      <p:cNvPr id="87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2200350"/>
                        <a:ext cx="2311400" cy="436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o 9"/>
          <p:cNvGrpSpPr/>
          <p:nvPr/>
        </p:nvGrpSpPr>
        <p:grpSpPr>
          <a:xfrm>
            <a:off x="395536" y="3417556"/>
            <a:ext cx="2134131" cy="1742769"/>
            <a:chOff x="395536" y="3417556"/>
            <a:chExt cx="2134131" cy="1742769"/>
          </a:xfrm>
        </p:grpSpPr>
        <p:grpSp>
          <p:nvGrpSpPr>
            <p:cNvPr id="90" name="Grupo 89"/>
            <p:cNvGrpSpPr>
              <a:grpSpLocks/>
            </p:cNvGrpSpPr>
            <p:nvPr/>
          </p:nvGrpSpPr>
          <p:grpSpPr bwMode="auto">
            <a:xfrm>
              <a:off x="395536" y="3417556"/>
              <a:ext cx="2134131" cy="1742769"/>
              <a:chOff x="5606179" y="4597364"/>
              <a:chExt cx="2134173" cy="1742626"/>
            </a:xfrm>
          </p:grpSpPr>
          <p:grpSp>
            <p:nvGrpSpPr>
              <p:cNvPr id="91" name="Grupo 51"/>
              <p:cNvGrpSpPr>
                <a:grpSpLocks/>
              </p:cNvGrpSpPr>
              <p:nvPr/>
            </p:nvGrpSpPr>
            <p:grpSpPr bwMode="auto">
              <a:xfrm>
                <a:off x="5606179" y="4597364"/>
                <a:ext cx="2134173" cy="1742626"/>
                <a:chOff x="4419027" y="3625850"/>
                <a:chExt cx="2134173" cy="1742626"/>
              </a:xfrm>
            </p:grpSpPr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4876800" y="3721100"/>
                  <a:ext cx="1676400" cy="1295400"/>
                </a:xfrm>
                <a:custGeom>
                  <a:avLst/>
                  <a:gdLst>
                    <a:gd name="T0" fmla="*/ 0 w 1056"/>
                    <a:gd name="T1" fmla="*/ 0 h 816"/>
                    <a:gd name="T2" fmla="*/ 0 w 1056"/>
                    <a:gd name="T3" fmla="*/ 2147483647 h 816"/>
                    <a:gd name="T4" fmla="*/ 2147483647 w 1056"/>
                    <a:gd name="T5" fmla="*/ 2147483647 h 816"/>
                    <a:gd name="T6" fmla="*/ 0 60000 65536"/>
                    <a:gd name="T7" fmla="*/ 0 60000 65536"/>
                    <a:gd name="T8" fmla="*/ 0 60000 65536"/>
                    <a:gd name="T9" fmla="*/ 0 w 1056"/>
                    <a:gd name="T10" fmla="*/ 0 h 816"/>
                    <a:gd name="T11" fmla="*/ 1056 w 1056"/>
                    <a:gd name="T12" fmla="*/ 816 h 81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056" h="816">
                      <a:moveTo>
                        <a:pt x="0" y="0"/>
                      </a:moveTo>
                      <a:lnTo>
                        <a:pt x="0" y="816"/>
                      </a:lnTo>
                      <a:lnTo>
                        <a:pt x="1056" y="81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t-BR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96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419027" y="3625850"/>
                  <a:ext cx="505277" cy="3385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 dirty="0">
                      <a:latin typeface="Times New Roman" charset="0"/>
                    </a:rPr>
                    <a:t>f</a:t>
                  </a:r>
                  <a:r>
                    <a:rPr lang="pt-BR" altLang="pt-BR" sz="1600" dirty="0">
                      <a:latin typeface="Times New Roman" charset="0"/>
                    </a:rPr>
                    <a:t>(</a:t>
                  </a:r>
                  <a:r>
                    <a:rPr lang="pt-BR" altLang="pt-BR" sz="1600" i="1" dirty="0">
                      <a:latin typeface="Times New Roman" charset="0"/>
                    </a:rPr>
                    <a:t>X</a:t>
                  </a:r>
                  <a:r>
                    <a:rPr lang="pt-BR" altLang="pt-BR" sz="1600" dirty="0">
                      <a:latin typeface="Times New Roman" charset="0"/>
                    </a:rPr>
                    <a:t>)</a:t>
                  </a:r>
                </a:p>
              </p:txBody>
            </p:sp>
            <p:sp>
              <p:nvSpPr>
                <p:cNvPr id="97" name="Retângulo 6"/>
                <p:cNvSpPr>
                  <a:spLocks noChangeArrowheads="1"/>
                </p:cNvSpPr>
                <p:nvPr/>
              </p:nvSpPr>
              <p:spPr bwMode="auto">
                <a:xfrm>
                  <a:off x="4709773" y="4891417"/>
                  <a:ext cx="242374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900" dirty="0">
                      <a:latin typeface="Times New Roman" charset="0"/>
                    </a:rPr>
                    <a:t>0</a:t>
                  </a:r>
                  <a:endParaRPr lang="pt-BR" altLang="pt-BR" sz="900" dirty="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10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6239837" y="5029950"/>
                  <a:ext cx="309706" cy="3385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pt-BR" altLang="pt-BR" sz="1600" i="1" dirty="0">
                      <a:latin typeface="Times New Roman" charset="0"/>
                    </a:rPr>
                    <a:t>X</a:t>
                  </a:r>
                  <a:endParaRPr lang="pt-BR" altLang="pt-BR" sz="1600" dirty="0">
                    <a:latin typeface="Times New Roman" charset="0"/>
                  </a:endParaRPr>
                </a:p>
              </p:txBody>
            </p:sp>
          </p:grpSp>
          <p:sp>
            <p:nvSpPr>
              <p:cNvPr id="94" name="Forma livre 93"/>
              <p:cNvSpPr/>
              <p:nvPr/>
            </p:nvSpPr>
            <p:spPr>
              <a:xfrm>
                <a:off x="6255473" y="5548672"/>
                <a:ext cx="1242528" cy="439228"/>
              </a:xfrm>
              <a:custGeom>
                <a:avLst/>
                <a:gdLst>
                  <a:gd name="connsiteX0" fmla="*/ 0 w 1298575"/>
                  <a:gd name="connsiteY0" fmla="*/ 990600 h 993775"/>
                  <a:gd name="connsiteX1" fmla="*/ 123825 w 1298575"/>
                  <a:gd name="connsiteY1" fmla="*/ 908050 h 993775"/>
                  <a:gd name="connsiteX2" fmla="*/ 212725 w 1298575"/>
                  <a:gd name="connsiteY2" fmla="*/ 796925 h 993775"/>
                  <a:gd name="connsiteX3" fmla="*/ 295275 w 1298575"/>
                  <a:gd name="connsiteY3" fmla="*/ 638175 h 993775"/>
                  <a:gd name="connsiteX4" fmla="*/ 365125 w 1298575"/>
                  <a:gd name="connsiteY4" fmla="*/ 466725 h 993775"/>
                  <a:gd name="connsiteX5" fmla="*/ 428625 w 1298575"/>
                  <a:gd name="connsiteY5" fmla="*/ 317500 h 993775"/>
                  <a:gd name="connsiteX6" fmla="*/ 498475 w 1298575"/>
                  <a:gd name="connsiteY6" fmla="*/ 168275 h 993775"/>
                  <a:gd name="connsiteX7" fmla="*/ 565150 w 1298575"/>
                  <a:gd name="connsiteY7" fmla="*/ 44450 h 993775"/>
                  <a:gd name="connsiteX8" fmla="*/ 609600 w 1298575"/>
                  <a:gd name="connsiteY8" fmla="*/ 6350 h 993775"/>
                  <a:gd name="connsiteX9" fmla="*/ 644525 w 1298575"/>
                  <a:gd name="connsiteY9" fmla="*/ 0 h 993775"/>
                  <a:gd name="connsiteX10" fmla="*/ 692150 w 1298575"/>
                  <a:gd name="connsiteY10" fmla="*/ 12700 h 993775"/>
                  <a:gd name="connsiteX11" fmla="*/ 717550 w 1298575"/>
                  <a:gd name="connsiteY11" fmla="*/ 41275 h 993775"/>
                  <a:gd name="connsiteX12" fmla="*/ 762000 w 1298575"/>
                  <a:gd name="connsiteY12" fmla="*/ 95250 h 993775"/>
                  <a:gd name="connsiteX13" fmla="*/ 809625 w 1298575"/>
                  <a:gd name="connsiteY13" fmla="*/ 206375 h 993775"/>
                  <a:gd name="connsiteX14" fmla="*/ 866775 w 1298575"/>
                  <a:gd name="connsiteY14" fmla="*/ 330200 h 993775"/>
                  <a:gd name="connsiteX15" fmla="*/ 911225 w 1298575"/>
                  <a:gd name="connsiteY15" fmla="*/ 431800 h 993775"/>
                  <a:gd name="connsiteX16" fmla="*/ 962025 w 1298575"/>
                  <a:gd name="connsiteY16" fmla="*/ 571500 h 993775"/>
                  <a:gd name="connsiteX17" fmla="*/ 1016000 w 1298575"/>
                  <a:gd name="connsiteY17" fmla="*/ 676275 h 993775"/>
                  <a:gd name="connsiteX18" fmla="*/ 1066800 w 1298575"/>
                  <a:gd name="connsiteY18" fmla="*/ 777875 h 993775"/>
                  <a:gd name="connsiteX19" fmla="*/ 1117600 w 1298575"/>
                  <a:gd name="connsiteY19" fmla="*/ 860425 h 993775"/>
                  <a:gd name="connsiteX20" fmla="*/ 1181100 w 1298575"/>
                  <a:gd name="connsiteY20" fmla="*/ 930275 h 993775"/>
                  <a:gd name="connsiteX21" fmla="*/ 1241425 w 1298575"/>
                  <a:gd name="connsiteY21" fmla="*/ 974725 h 993775"/>
                  <a:gd name="connsiteX22" fmla="*/ 1298575 w 1298575"/>
                  <a:gd name="connsiteY22" fmla="*/ 993775 h 993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298575" h="993775">
                    <a:moveTo>
                      <a:pt x="0" y="990600"/>
                    </a:moveTo>
                    <a:lnTo>
                      <a:pt x="123825" y="908050"/>
                    </a:lnTo>
                    <a:lnTo>
                      <a:pt x="212725" y="796925"/>
                    </a:lnTo>
                    <a:lnTo>
                      <a:pt x="295275" y="638175"/>
                    </a:lnTo>
                    <a:lnTo>
                      <a:pt x="365125" y="466725"/>
                    </a:lnTo>
                    <a:lnTo>
                      <a:pt x="428625" y="317500"/>
                    </a:lnTo>
                    <a:lnTo>
                      <a:pt x="498475" y="168275"/>
                    </a:lnTo>
                    <a:lnTo>
                      <a:pt x="565150" y="44450"/>
                    </a:lnTo>
                    <a:lnTo>
                      <a:pt x="609600" y="6350"/>
                    </a:lnTo>
                    <a:lnTo>
                      <a:pt x="644525" y="0"/>
                    </a:lnTo>
                    <a:lnTo>
                      <a:pt x="692150" y="12700"/>
                    </a:lnTo>
                    <a:lnTo>
                      <a:pt x="717550" y="41275"/>
                    </a:lnTo>
                    <a:lnTo>
                      <a:pt x="762000" y="95250"/>
                    </a:lnTo>
                    <a:lnTo>
                      <a:pt x="809625" y="206375"/>
                    </a:lnTo>
                    <a:lnTo>
                      <a:pt x="866775" y="330200"/>
                    </a:lnTo>
                    <a:lnTo>
                      <a:pt x="911225" y="431800"/>
                    </a:lnTo>
                    <a:lnTo>
                      <a:pt x="962025" y="571500"/>
                    </a:lnTo>
                    <a:lnTo>
                      <a:pt x="1016000" y="676275"/>
                    </a:lnTo>
                    <a:lnTo>
                      <a:pt x="1066800" y="777875"/>
                    </a:lnTo>
                    <a:lnTo>
                      <a:pt x="1117600" y="860425"/>
                    </a:lnTo>
                    <a:lnTo>
                      <a:pt x="1181100" y="930275"/>
                    </a:lnTo>
                    <a:lnTo>
                      <a:pt x="1241425" y="974725"/>
                    </a:lnTo>
                    <a:lnTo>
                      <a:pt x="1298575" y="99377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9" name="Forma livre 108"/>
              <p:cNvSpPr/>
              <p:nvPr/>
            </p:nvSpPr>
            <p:spPr>
              <a:xfrm>
                <a:off x="6876737" y="4810371"/>
                <a:ext cx="621264" cy="1178736"/>
              </a:xfrm>
              <a:custGeom>
                <a:avLst/>
                <a:gdLst>
                  <a:gd name="connsiteX0" fmla="*/ 0 w 1298575"/>
                  <a:gd name="connsiteY0" fmla="*/ 990600 h 993775"/>
                  <a:gd name="connsiteX1" fmla="*/ 123825 w 1298575"/>
                  <a:gd name="connsiteY1" fmla="*/ 908050 h 993775"/>
                  <a:gd name="connsiteX2" fmla="*/ 212725 w 1298575"/>
                  <a:gd name="connsiteY2" fmla="*/ 796925 h 993775"/>
                  <a:gd name="connsiteX3" fmla="*/ 295275 w 1298575"/>
                  <a:gd name="connsiteY3" fmla="*/ 638175 h 993775"/>
                  <a:gd name="connsiteX4" fmla="*/ 365125 w 1298575"/>
                  <a:gd name="connsiteY4" fmla="*/ 466725 h 993775"/>
                  <a:gd name="connsiteX5" fmla="*/ 428625 w 1298575"/>
                  <a:gd name="connsiteY5" fmla="*/ 317500 h 993775"/>
                  <a:gd name="connsiteX6" fmla="*/ 498475 w 1298575"/>
                  <a:gd name="connsiteY6" fmla="*/ 168275 h 993775"/>
                  <a:gd name="connsiteX7" fmla="*/ 565150 w 1298575"/>
                  <a:gd name="connsiteY7" fmla="*/ 44450 h 993775"/>
                  <a:gd name="connsiteX8" fmla="*/ 609600 w 1298575"/>
                  <a:gd name="connsiteY8" fmla="*/ 6350 h 993775"/>
                  <a:gd name="connsiteX9" fmla="*/ 644525 w 1298575"/>
                  <a:gd name="connsiteY9" fmla="*/ 0 h 993775"/>
                  <a:gd name="connsiteX10" fmla="*/ 692150 w 1298575"/>
                  <a:gd name="connsiteY10" fmla="*/ 12700 h 993775"/>
                  <a:gd name="connsiteX11" fmla="*/ 717550 w 1298575"/>
                  <a:gd name="connsiteY11" fmla="*/ 41275 h 993775"/>
                  <a:gd name="connsiteX12" fmla="*/ 762000 w 1298575"/>
                  <a:gd name="connsiteY12" fmla="*/ 95250 h 993775"/>
                  <a:gd name="connsiteX13" fmla="*/ 809625 w 1298575"/>
                  <a:gd name="connsiteY13" fmla="*/ 206375 h 993775"/>
                  <a:gd name="connsiteX14" fmla="*/ 866775 w 1298575"/>
                  <a:gd name="connsiteY14" fmla="*/ 330200 h 993775"/>
                  <a:gd name="connsiteX15" fmla="*/ 911225 w 1298575"/>
                  <a:gd name="connsiteY15" fmla="*/ 431800 h 993775"/>
                  <a:gd name="connsiteX16" fmla="*/ 962025 w 1298575"/>
                  <a:gd name="connsiteY16" fmla="*/ 571500 h 993775"/>
                  <a:gd name="connsiteX17" fmla="*/ 1016000 w 1298575"/>
                  <a:gd name="connsiteY17" fmla="*/ 676275 h 993775"/>
                  <a:gd name="connsiteX18" fmla="*/ 1066800 w 1298575"/>
                  <a:gd name="connsiteY18" fmla="*/ 777875 h 993775"/>
                  <a:gd name="connsiteX19" fmla="*/ 1117600 w 1298575"/>
                  <a:gd name="connsiteY19" fmla="*/ 860425 h 993775"/>
                  <a:gd name="connsiteX20" fmla="*/ 1181100 w 1298575"/>
                  <a:gd name="connsiteY20" fmla="*/ 930275 h 993775"/>
                  <a:gd name="connsiteX21" fmla="*/ 1241425 w 1298575"/>
                  <a:gd name="connsiteY21" fmla="*/ 974725 h 993775"/>
                  <a:gd name="connsiteX22" fmla="*/ 1298575 w 1298575"/>
                  <a:gd name="connsiteY22" fmla="*/ 993775 h 993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298575" h="993775">
                    <a:moveTo>
                      <a:pt x="0" y="990600"/>
                    </a:moveTo>
                    <a:lnTo>
                      <a:pt x="123825" y="908050"/>
                    </a:lnTo>
                    <a:lnTo>
                      <a:pt x="212725" y="796925"/>
                    </a:lnTo>
                    <a:lnTo>
                      <a:pt x="295275" y="638175"/>
                    </a:lnTo>
                    <a:lnTo>
                      <a:pt x="365125" y="466725"/>
                    </a:lnTo>
                    <a:lnTo>
                      <a:pt x="428625" y="317500"/>
                    </a:lnTo>
                    <a:lnTo>
                      <a:pt x="498475" y="168275"/>
                    </a:lnTo>
                    <a:lnTo>
                      <a:pt x="565150" y="44450"/>
                    </a:lnTo>
                    <a:lnTo>
                      <a:pt x="609600" y="6350"/>
                    </a:lnTo>
                    <a:lnTo>
                      <a:pt x="644525" y="0"/>
                    </a:lnTo>
                    <a:lnTo>
                      <a:pt x="692150" y="12700"/>
                    </a:lnTo>
                    <a:lnTo>
                      <a:pt x="717550" y="41275"/>
                    </a:lnTo>
                    <a:lnTo>
                      <a:pt x="762000" y="95250"/>
                    </a:lnTo>
                    <a:lnTo>
                      <a:pt x="809625" y="206375"/>
                    </a:lnTo>
                    <a:lnTo>
                      <a:pt x="866775" y="330200"/>
                    </a:lnTo>
                    <a:lnTo>
                      <a:pt x="911225" y="431800"/>
                    </a:lnTo>
                    <a:lnTo>
                      <a:pt x="962025" y="571500"/>
                    </a:lnTo>
                    <a:lnTo>
                      <a:pt x="1016000" y="676275"/>
                    </a:lnTo>
                    <a:lnTo>
                      <a:pt x="1066800" y="777875"/>
                    </a:lnTo>
                    <a:lnTo>
                      <a:pt x="1117600" y="860425"/>
                    </a:lnTo>
                    <a:lnTo>
                      <a:pt x="1181100" y="930275"/>
                    </a:lnTo>
                    <a:lnTo>
                      <a:pt x="1241425" y="974725"/>
                    </a:lnTo>
                    <a:lnTo>
                      <a:pt x="1298575" y="99377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solidFill>
                    <a:schemeClr val="tx1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10" name="CaixaDeTexto 4"/>
            <p:cNvSpPr txBox="1">
              <a:spLocks noChangeArrowheads="1"/>
            </p:cNvSpPr>
            <p:nvPr/>
          </p:nvSpPr>
          <p:spPr bwMode="auto">
            <a:xfrm>
              <a:off x="1260406" y="4221088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1" name="CaixaDeTexto 4"/>
            <p:cNvSpPr txBox="1">
              <a:spLocks noChangeArrowheads="1"/>
            </p:cNvSpPr>
            <p:nvPr/>
          </p:nvSpPr>
          <p:spPr bwMode="auto">
            <a:xfrm>
              <a:off x="1976695" y="3461303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aphicFrame>
        <p:nvGraphicFramePr>
          <p:cNvPr id="2" name="Objeto 1"/>
          <p:cNvGraphicFramePr>
            <a:graphicFrameLocks noChangeAspect="1"/>
          </p:cNvGraphicFramePr>
          <p:nvPr/>
        </p:nvGraphicFramePr>
        <p:xfrm>
          <a:off x="2843808" y="3586833"/>
          <a:ext cx="22510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574800" imgH="698500" progId="">
                  <p:embed/>
                </p:oleObj>
              </mc:Choice>
              <mc:Fallback>
                <p:oleObj name="Equation" r:id="rId16" imgW="1574800" imgH="698500" progId="">
                  <p:embed/>
                  <p:pic>
                    <p:nvPicPr>
                      <p:cNvPr id="2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586833"/>
                        <a:ext cx="2251075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4945658" y="3756696"/>
          <a:ext cx="65246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457002" imgH="203112" progId="">
                  <p:embed/>
                </p:oleObj>
              </mc:Choice>
              <mc:Fallback>
                <p:oleObj name="Equation" r:id="rId18" imgW="457002" imgH="203112" progId="">
                  <p:embed/>
                  <p:pic>
                    <p:nvPicPr>
                      <p:cNvPr id="3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658" y="3756696"/>
                        <a:ext cx="652463" cy="2889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5968008" y="3566196"/>
          <a:ext cx="225107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574800" imgH="457200" progId="">
                  <p:embed/>
                </p:oleObj>
              </mc:Choice>
              <mc:Fallback>
                <p:oleObj name="Equation" r:id="rId20" imgW="1574800" imgH="457200" progId="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8008" y="3566196"/>
                        <a:ext cx="225107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8049221" y="3674146"/>
          <a:ext cx="6715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469696" imgH="253890" progId="">
                  <p:embed/>
                </p:oleObj>
              </mc:Choice>
              <mc:Fallback>
                <p:oleObj name="Equation" r:id="rId22" imgW="469696" imgH="253890" progId="">
                  <p:embed/>
                  <p:pic>
                    <p:nvPicPr>
                      <p:cNvPr id="7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9221" y="3674146"/>
                        <a:ext cx="671512" cy="361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to 39"/>
          <p:cNvGraphicFramePr>
            <a:graphicFrameLocks noChangeAspect="1"/>
          </p:cNvGraphicFramePr>
          <p:nvPr/>
        </p:nvGraphicFramePr>
        <p:xfrm>
          <a:off x="5117394" y="5554303"/>
          <a:ext cx="5810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406080" imgH="241200" progId="">
                  <p:embed/>
                </p:oleObj>
              </mc:Choice>
              <mc:Fallback>
                <p:oleObj name="Equation" r:id="rId24" imgW="406080" imgH="241200" progId="">
                  <p:embed/>
                  <p:pic>
                    <p:nvPicPr>
                      <p:cNvPr id="40" name="Objeto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7394" y="5554303"/>
                        <a:ext cx="581025" cy="342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aixaDeTexto 4"/>
              <p:cNvSpPr txBox="1">
                <a:spLocks noChangeArrowheads="1"/>
              </p:cNvSpPr>
              <p:nvPr/>
            </p:nvSpPr>
            <p:spPr bwMode="auto">
              <a:xfrm>
                <a:off x="5311780" y="6021288"/>
                <a:ext cx="3139176" cy="5909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marL="355600" indent="-355600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a princípio sem solução pois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pt-BR" altLang="pt-BR" sz="160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pt-BR" altLang="pt-BR" sz="1600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1600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pt-BR" altLang="pt-BR" sz="16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pt-BR" altLang="pt-BR" sz="1600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pt-BR" altLang="pt-BR" sz="1600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são desconhecidos! </a:t>
                </a:r>
              </a:p>
            </p:txBody>
          </p:sp>
        </mc:Choice>
        <mc:Fallback xmlns="">
          <p:sp>
            <p:nvSpPr>
              <p:cNvPr id="32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11780" y="6021288"/>
                <a:ext cx="3139176" cy="590996"/>
              </a:xfrm>
              <a:prstGeom prst="rect">
                <a:avLst/>
              </a:prstGeom>
              <a:blipFill>
                <a:blip r:embed="rId26"/>
                <a:stretch>
                  <a:fillRect l="-971" t="-3093" b="-123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8188349" y="663575"/>
          <a:ext cx="554038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15713" imgH="241091" progId="">
                  <p:embed/>
                </p:oleObj>
              </mc:Choice>
              <mc:Fallback>
                <p:oleObj name="Equation" r:id="rId27" imgW="215713" imgH="241091" progId="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8349" y="663575"/>
                        <a:ext cx="554038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/>
          <p:cNvGraphicFramePr>
            <a:graphicFrameLocks noChangeAspect="1"/>
          </p:cNvGraphicFramePr>
          <p:nvPr/>
        </p:nvGraphicFramePr>
        <p:xfrm>
          <a:off x="7380312" y="663575"/>
          <a:ext cx="522287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03112" imgH="241195" progId="">
                  <p:embed/>
                </p:oleObj>
              </mc:Choice>
              <mc:Fallback>
                <p:oleObj name="Equation" r:id="rId29" imgW="203112" imgH="241195" progId="">
                  <p:embed/>
                  <p:pic>
                    <p:nvPicPr>
                      <p:cNvPr id="11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663575"/>
                        <a:ext cx="522287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923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6105</TotalTime>
  <Words>2031</Words>
  <Application>Microsoft Office PowerPoint</Application>
  <PresentationFormat>Apresentação na tela (4:3)</PresentationFormat>
  <Paragraphs>368</Paragraphs>
  <Slides>35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5" baseType="lpstr">
      <vt:lpstr>Arial Unicode MS</vt:lpstr>
      <vt:lpstr>Arial</vt:lpstr>
      <vt:lpstr>Calibri</vt:lpstr>
      <vt:lpstr>Cambria Math</vt:lpstr>
      <vt:lpstr>Comic Sans MS</vt:lpstr>
      <vt:lpstr>Symbol</vt:lpstr>
      <vt:lpstr>Tahoma</vt:lpstr>
      <vt:lpstr>Times New Roman</vt:lpstr>
      <vt:lpstr>Estrutura padrão</vt:lpstr>
      <vt:lpstr>Equation</vt:lpstr>
      <vt:lpstr>Estatística: Aplicação ao Sensoriamento Remoto  SER 204  Intervalo de Confiança</vt:lpstr>
      <vt:lpstr>Distribuições amostrais</vt:lpstr>
      <vt:lpstr>Distribuição amostral relacionada com </vt:lpstr>
      <vt:lpstr>Distribuição amostral relacionada com s2</vt:lpstr>
      <vt:lpstr>Graus de liberdade</vt:lpstr>
      <vt:lpstr>Graus de liberdade</vt:lpstr>
      <vt:lpstr>Distribuição amostral relacionada com</vt:lpstr>
      <vt:lpstr>Distribuição amostral relacionada com     e</vt:lpstr>
      <vt:lpstr>Distribuição amostral relacionada com     e</vt:lpstr>
      <vt:lpstr>Distribuição amostral relacionada com     e</vt:lpstr>
      <vt:lpstr>Distribuição amostral relacionada com     e</vt:lpstr>
      <vt:lpstr>Distribuição amostral relacionada com    e</vt:lpstr>
      <vt:lpstr>Distribuição amostral relacionada com</vt:lpstr>
      <vt:lpstr>Distribuição amostral relacionada com    e</vt:lpstr>
      <vt:lpstr>Distribuições amostrais (Resumo)</vt:lpstr>
      <vt:lpstr>Intervalo de Confiança</vt:lpstr>
      <vt:lpstr>Intervalo de Confiança para </vt:lpstr>
      <vt:lpstr>Intervalo de Confiança para </vt:lpstr>
      <vt:lpstr>Intervalo de Confiança para </vt:lpstr>
      <vt:lpstr>Intervalo de Confiança para </vt:lpstr>
      <vt:lpstr>Intervalo de Confiança para </vt:lpstr>
      <vt:lpstr>Intervalo de Confiança para </vt:lpstr>
      <vt:lpstr>Como Interpretar o IC para ?</vt:lpstr>
      <vt:lpstr>Intervalo de Confiança para </vt:lpstr>
      <vt:lpstr>Intervalo de Confiança para 2</vt:lpstr>
      <vt:lpstr>Intervalo de Confiança para 2</vt:lpstr>
      <vt:lpstr>Distribuição 2</vt:lpstr>
      <vt:lpstr>Intervalo de Confiança para 2</vt:lpstr>
      <vt:lpstr>Intervalo de Confiança para  com 2 desconhecida</vt:lpstr>
      <vt:lpstr>Intervalo de Confiança para  com 2 desconhecida</vt:lpstr>
      <vt:lpstr>Distribuição t de Student</vt:lpstr>
      <vt:lpstr>Intervalo de Confiança para  com 2 desconhecida</vt:lpstr>
      <vt:lpstr>Intervalo de Confiança para proporção p</vt:lpstr>
      <vt:lpstr>Intervalos de Confiança (Resumo)</vt:lpstr>
      <vt:lpstr>Intervalos de Confiança (Resumo)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Intervalo de Confiança</dc:title>
  <dc:creator>Camilo Daleles Rennó, DPI/INPE</dc:creator>
  <cp:lastModifiedBy>Camilo Daleles Rennó</cp:lastModifiedBy>
  <cp:revision>454</cp:revision>
  <dcterms:created xsi:type="dcterms:W3CDTF">2003-03-18T00:57:51Z</dcterms:created>
  <dcterms:modified xsi:type="dcterms:W3CDTF">2025-06-24T19:07:47Z</dcterms:modified>
</cp:coreProperties>
</file>