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380" r:id="rId2"/>
    <p:sldId id="362" r:id="rId3"/>
    <p:sldId id="363" r:id="rId4"/>
    <p:sldId id="364" r:id="rId5"/>
    <p:sldId id="448" r:id="rId6"/>
    <p:sldId id="365" r:id="rId7"/>
    <p:sldId id="442" r:id="rId8"/>
    <p:sldId id="366" r:id="rId9"/>
    <p:sldId id="367" r:id="rId10"/>
    <p:sldId id="450" r:id="rId11"/>
    <p:sldId id="368" r:id="rId12"/>
    <p:sldId id="369" r:id="rId13"/>
    <p:sldId id="370" r:id="rId14"/>
    <p:sldId id="371" r:id="rId15"/>
    <p:sldId id="393" r:id="rId16"/>
    <p:sldId id="372" r:id="rId17"/>
    <p:sldId id="373" r:id="rId18"/>
    <p:sldId id="374" r:id="rId19"/>
    <p:sldId id="375" r:id="rId20"/>
    <p:sldId id="376" r:id="rId21"/>
    <p:sldId id="377" r:id="rId22"/>
    <p:sldId id="427" r:id="rId23"/>
    <p:sldId id="406" r:id="rId24"/>
    <p:sldId id="428" r:id="rId25"/>
    <p:sldId id="429" r:id="rId26"/>
    <p:sldId id="378" r:id="rId27"/>
    <p:sldId id="379" r:id="rId28"/>
    <p:sldId id="381" r:id="rId29"/>
    <p:sldId id="382" r:id="rId30"/>
    <p:sldId id="430" r:id="rId31"/>
    <p:sldId id="392" r:id="rId32"/>
    <p:sldId id="383" r:id="rId33"/>
    <p:sldId id="385" r:id="rId34"/>
    <p:sldId id="431" r:id="rId35"/>
    <p:sldId id="386" r:id="rId36"/>
    <p:sldId id="389" r:id="rId37"/>
    <p:sldId id="390" r:id="rId38"/>
    <p:sldId id="387" r:id="rId3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Comic Sans MS" pitchFamily="66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Comic Sans MS" pitchFamily="66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Comic Sans MS" pitchFamily="66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Comic Sans MS" pitchFamily="66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0000"/>
    <a:srgbClr val="FF3300"/>
    <a:srgbClr val="EAEAEA"/>
    <a:srgbClr val="FFFF00"/>
    <a:srgbClr val="DDDDDD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6E233A-AAEB-4683-B86A-8E127DD34CF5}" v="9" dt="2025-06-24T15:18:51.8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4" autoAdjust="0"/>
    <p:restoredTop sz="94660" autoAdjust="0"/>
  </p:normalViewPr>
  <p:slideViewPr>
    <p:cSldViewPr>
      <p:cViewPr varScale="1">
        <p:scale>
          <a:sx n="95" d="100"/>
          <a:sy n="95" d="100"/>
        </p:scale>
        <p:origin x="3606" y="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8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microsoft.com/office/2015/10/relationships/revisionInfo" Target="revisionInfo.xml"/><Relationship Id="rId20" Type="http://schemas.openxmlformats.org/officeDocument/2006/relationships/slide" Target="slides/slide19.xml"/><Relationship Id="rId41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ilo Daleles Rennó" userId="eac9aab033b2f962" providerId="LiveId" clId="{D26E233A-AAEB-4683-B86A-8E127DD34CF5}"/>
    <pc:docChg chg="modSld">
      <pc:chgData name="Camilo Daleles Rennó" userId="eac9aab033b2f962" providerId="LiveId" clId="{D26E233A-AAEB-4683-B86A-8E127DD34CF5}" dt="2025-06-24T15:18:51.892" v="8"/>
      <pc:docMkLst>
        <pc:docMk/>
      </pc:docMkLst>
      <pc:sldChg chg="modAnim">
        <pc:chgData name="Camilo Daleles Rennó" userId="eac9aab033b2f962" providerId="LiveId" clId="{D26E233A-AAEB-4683-B86A-8E127DD34CF5}" dt="2025-06-24T15:18:51.892" v="8"/>
        <pc:sldMkLst>
          <pc:docMk/>
          <pc:sldMk cId="561153629" sldId="399"/>
        </pc:sldMkLst>
      </pc:sldChg>
    </pc:docChg>
  </pc:docChgLst>
  <pc:docChgLst>
    <pc:chgData name="Camilo Daleles Rennó" userId="eac9aab033b2f962" providerId="LiveId" clId="{79EDD503-5847-484A-B16E-784A6C198099}"/>
    <pc:docChg chg="delSld">
      <pc:chgData name="Camilo Daleles Rennó" userId="eac9aab033b2f962" providerId="LiveId" clId="{79EDD503-5847-484A-B16E-784A6C198099}" dt="2025-06-24T19:09:29.624" v="0" actId="47"/>
      <pc:docMkLst>
        <pc:docMk/>
      </pc:docMkLst>
      <pc:sldChg chg="del">
        <pc:chgData name="Camilo Daleles Rennó" userId="eac9aab033b2f962" providerId="LiveId" clId="{79EDD503-5847-484A-B16E-784A6C198099}" dt="2025-06-24T19:09:29.624" v="0" actId="47"/>
        <pc:sldMkLst>
          <pc:docMk/>
          <pc:sldMk cId="1506103835" sldId="394"/>
        </pc:sldMkLst>
      </pc:sldChg>
      <pc:sldChg chg="del">
        <pc:chgData name="Camilo Daleles Rennó" userId="eac9aab033b2f962" providerId="LiveId" clId="{79EDD503-5847-484A-B16E-784A6C198099}" dt="2025-06-24T19:09:29.624" v="0" actId="47"/>
        <pc:sldMkLst>
          <pc:docMk/>
          <pc:sldMk cId="561153629" sldId="399"/>
        </pc:sldMkLst>
      </pc:sldChg>
      <pc:sldChg chg="del">
        <pc:chgData name="Camilo Daleles Rennó" userId="eac9aab033b2f962" providerId="LiveId" clId="{79EDD503-5847-484A-B16E-784A6C198099}" dt="2025-06-24T19:09:29.624" v="0" actId="47"/>
        <pc:sldMkLst>
          <pc:docMk/>
          <pc:sldMk cId="3718011653" sldId="403"/>
        </pc:sldMkLst>
      </pc:sldChg>
      <pc:sldChg chg="del">
        <pc:chgData name="Camilo Daleles Rennó" userId="eac9aab033b2f962" providerId="LiveId" clId="{79EDD503-5847-484A-B16E-784A6C198099}" dt="2025-06-24T19:09:29.624" v="0" actId="47"/>
        <pc:sldMkLst>
          <pc:docMk/>
          <pc:sldMk cId="4086907291" sldId="407"/>
        </pc:sldMkLst>
      </pc:sldChg>
      <pc:sldChg chg="del">
        <pc:chgData name="Camilo Daleles Rennó" userId="eac9aab033b2f962" providerId="LiveId" clId="{79EDD503-5847-484A-B16E-784A6C198099}" dt="2025-06-24T19:09:29.624" v="0" actId="47"/>
        <pc:sldMkLst>
          <pc:docMk/>
          <pc:sldMk cId="2864352269" sldId="408"/>
        </pc:sldMkLst>
      </pc:sldChg>
      <pc:sldChg chg="del">
        <pc:chgData name="Camilo Daleles Rennó" userId="eac9aab033b2f962" providerId="LiveId" clId="{79EDD503-5847-484A-B16E-784A6C198099}" dt="2025-06-24T19:09:29.624" v="0" actId="47"/>
        <pc:sldMkLst>
          <pc:docMk/>
          <pc:sldMk cId="3404136130" sldId="417"/>
        </pc:sldMkLst>
      </pc:sldChg>
      <pc:sldChg chg="del">
        <pc:chgData name="Camilo Daleles Rennó" userId="eac9aab033b2f962" providerId="LiveId" clId="{79EDD503-5847-484A-B16E-784A6C198099}" dt="2025-06-24T19:09:29.624" v="0" actId="47"/>
        <pc:sldMkLst>
          <pc:docMk/>
          <pc:sldMk cId="2419235829" sldId="422"/>
        </pc:sldMkLst>
      </pc:sldChg>
      <pc:sldChg chg="del">
        <pc:chgData name="Camilo Daleles Rennó" userId="eac9aab033b2f962" providerId="LiveId" clId="{79EDD503-5847-484A-B16E-784A6C198099}" dt="2025-06-24T19:09:29.624" v="0" actId="47"/>
        <pc:sldMkLst>
          <pc:docMk/>
          <pc:sldMk cId="3853058803" sldId="423"/>
        </pc:sldMkLst>
      </pc:sldChg>
      <pc:sldChg chg="del">
        <pc:chgData name="Camilo Daleles Rennó" userId="eac9aab033b2f962" providerId="LiveId" clId="{79EDD503-5847-484A-B16E-784A6C198099}" dt="2025-06-24T19:09:29.624" v="0" actId="47"/>
        <pc:sldMkLst>
          <pc:docMk/>
          <pc:sldMk cId="1393414214" sldId="424"/>
        </pc:sldMkLst>
      </pc:sldChg>
      <pc:sldChg chg="del">
        <pc:chgData name="Camilo Daleles Rennó" userId="eac9aab033b2f962" providerId="LiveId" clId="{79EDD503-5847-484A-B16E-784A6C198099}" dt="2025-06-24T19:09:29.624" v="0" actId="47"/>
        <pc:sldMkLst>
          <pc:docMk/>
          <pc:sldMk cId="3435718273" sldId="425"/>
        </pc:sldMkLst>
      </pc:sldChg>
      <pc:sldChg chg="del">
        <pc:chgData name="Camilo Daleles Rennó" userId="eac9aab033b2f962" providerId="LiveId" clId="{79EDD503-5847-484A-B16E-784A6C198099}" dt="2025-06-24T19:09:29.624" v="0" actId="47"/>
        <pc:sldMkLst>
          <pc:docMk/>
          <pc:sldMk cId="1822875073" sldId="426"/>
        </pc:sldMkLst>
      </pc:sldChg>
      <pc:sldChg chg="del">
        <pc:chgData name="Camilo Daleles Rennó" userId="eac9aab033b2f962" providerId="LiveId" clId="{79EDD503-5847-484A-B16E-784A6C198099}" dt="2025-06-24T19:09:29.624" v="0" actId="47"/>
        <pc:sldMkLst>
          <pc:docMk/>
          <pc:sldMk cId="598364592" sldId="437"/>
        </pc:sldMkLst>
      </pc:sldChg>
      <pc:sldChg chg="del">
        <pc:chgData name="Camilo Daleles Rennó" userId="eac9aab033b2f962" providerId="LiveId" clId="{79EDD503-5847-484A-B16E-784A6C198099}" dt="2025-06-24T19:09:29.624" v="0" actId="47"/>
        <pc:sldMkLst>
          <pc:docMk/>
          <pc:sldMk cId="855985417" sldId="439"/>
        </pc:sldMkLst>
      </pc:sldChg>
      <pc:sldChg chg="del">
        <pc:chgData name="Camilo Daleles Rennó" userId="eac9aab033b2f962" providerId="LiveId" clId="{79EDD503-5847-484A-B16E-784A6C198099}" dt="2025-06-24T19:09:29.624" v="0" actId="47"/>
        <pc:sldMkLst>
          <pc:docMk/>
          <pc:sldMk cId="2834913824" sldId="440"/>
        </pc:sldMkLst>
      </pc:sldChg>
    </pc:docChg>
  </pc:docChgLst>
  <pc:docChgLst>
    <pc:chgData name="Camilo Daleles Rennó" userId="eac9aab033b2f962" providerId="LiveId" clId="{45DF71BF-E2A6-4925-B104-E9AAE12AF92B}"/>
    <pc:docChg chg="modSld">
      <pc:chgData name="Camilo Daleles Rennó" userId="eac9aab033b2f962" providerId="LiveId" clId="{45DF71BF-E2A6-4925-B104-E9AAE12AF92B}" dt="2025-06-09T13:10:00.176" v="11" actId="20577"/>
      <pc:docMkLst>
        <pc:docMk/>
      </pc:docMkLst>
      <pc:sldChg chg="modSp mod">
        <pc:chgData name="Camilo Daleles Rennó" userId="eac9aab033b2f962" providerId="LiveId" clId="{45DF71BF-E2A6-4925-B104-E9AAE12AF92B}" dt="2025-06-09T13:10:00.176" v="11" actId="20577"/>
        <pc:sldMkLst>
          <pc:docMk/>
          <pc:sldMk cId="0" sldId="380"/>
        </pc:sldMkLst>
        <pc:spChg chg="mod">
          <ac:chgData name="Camilo Daleles Rennó" userId="eac9aab033b2f962" providerId="LiveId" clId="{45DF71BF-E2A6-4925-B104-E9AAE12AF92B}" dt="2025-06-09T13:10:00.176" v="11" actId="20577"/>
          <ac:spMkLst>
            <pc:docMk/>
            <pc:sldMk cId="0" sldId="380"/>
            <ac:spMk id="3074" creationId="{00000000-0000-0000-0000-000000000000}"/>
          </ac:spMkLst>
        </pc:spChg>
      </pc:sldChg>
    </pc:docChg>
  </pc:docChgLst>
  <pc:docChgLst>
    <pc:chgData name="Camilo Daleles Rennó" userId="eac9aab033b2f962" providerId="LiveId" clId="{6BF8B758-2818-4ED1-A369-A59122210483}"/>
    <pc:docChg chg="undo custSel modSld">
      <pc:chgData name="Camilo Daleles Rennó" userId="eac9aab033b2f962" providerId="LiveId" clId="{6BF8B758-2818-4ED1-A369-A59122210483}" dt="2025-05-19T15:46:24.545" v="180"/>
      <pc:docMkLst>
        <pc:docMk/>
      </pc:docMkLst>
      <pc:sldChg chg="delSp modSp mod delAnim modAnim">
        <pc:chgData name="Camilo Daleles Rennó" userId="eac9aab033b2f962" providerId="LiveId" clId="{6BF8B758-2818-4ED1-A369-A59122210483}" dt="2025-05-19T15:44:35.387" v="172"/>
        <pc:sldMkLst>
          <pc:docMk/>
          <pc:sldMk cId="0" sldId="369"/>
        </pc:sldMkLst>
        <pc:spChg chg="mod topLvl">
          <ac:chgData name="Camilo Daleles Rennó" userId="eac9aab033b2f962" providerId="LiveId" clId="{6BF8B758-2818-4ED1-A369-A59122210483}" dt="2025-05-19T15:44:27.442" v="171" actId="6549"/>
          <ac:spMkLst>
            <pc:docMk/>
            <pc:sldMk cId="0" sldId="369"/>
            <ac:spMk id="18" creationId="{00000000-0000-0000-0000-000000000000}"/>
          </ac:spMkLst>
        </pc:spChg>
      </pc:sldChg>
      <pc:sldChg chg="delSp modSp mod delAnim modAnim">
        <pc:chgData name="Camilo Daleles Rennó" userId="eac9aab033b2f962" providerId="LiveId" clId="{6BF8B758-2818-4ED1-A369-A59122210483}" dt="2025-05-19T15:45:42.327" v="175"/>
        <pc:sldMkLst>
          <pc:docMk/>
          <pc:sldMk cId="0" sldId="377"/>
        </pc:sldMkLst>
        <pc:spChg chg="mod topLvl">
          <ac:chgData name="Camilo Daleles Rennó" userId="eac9aab033b2f962" providerId="LiveId" clId="{6BF8B758-2818-4ED1-A369-A59122210483}" dt="2025-05-19T15:43:44.063" v="166" actId="20577"/>
          <ac:spMkLst>
            <pc:docMk/>
            <pc:sldMk cId="0" sldId="377"/>
            <ac:spMk id="15" creationId="{00000000-0000-0000-0000-000000000000}"/>
          </ac:spMkLst>
        </pc:spChg>
      </pc:sldChg>
      <pc:sldChg chg="addSp delSp modSp mod">
        <pc:chgData name="Camilo Daleles Rennó" userId="eac9aab033b2f962" providerId="LiveId" clId="{6BF8B758-2818-4ED1-A369-A59122210483}" dt="2025-05-19T15:33:34.036" v="3"/>
        <pc:sldMkLst>
          <pc:docMk/>
          <pc:sldMk cId="0" sldId="380"/>
        </pc:sldMkLst>
        <pc:spChg chg="add mod">
          <ac:chgData name="Camilo Daleles Rennó" userId="eac9aab033b2f962" providerId="LiveId" clId="{6BF8B758-2818-4ED1-A369-A59122210483}" dt="2025-05-19T15:33:34.036" v="3"/>
          <ac:spMkLst>
            <pc:docMk/>
            <pc:sldMk cId="0" sldId="380"/>
            <ac:spMk id="2" creationId="{4140766C-0128-4981-D34E-512C6FEEF360}"/>
          </ac:spMkLst>
        </pc:spChg>
        <pc:spChg chg="mod">
          <ac:chgData name="Camilo Daleles Rennó" userId="eac9aab033b2f962" providerId="LiveId" clId="{6BF8B758-2818-4ED1-A369-A59122210483}" dt="2025-05-07T16:20:42.940" v="1" actId="20577"/>
          <ac:spMkLst>
            <pc:docMk/>
            <pc:sldMk cId="0" sldId="380"/>
            <ac:spMk id="3074" creationId="{00000000-0000-0000-0000-000000000000}"/>
          </ac:spMkLst>
        </pc:spChg>
      </pc:sldChg>
      <pc:sldChg chg="delSp modSp mod delAnim modAnim">
        <pc:chgData name="Camilo Daleles Rennó" userId="eac9aab033b2f962" providerId="LiveId" clId="{6BF8B758-2818-4ED1-A369-A59122210483}" dt="2025-05-19T15:45:57.246" v="177"/>
        <pc:sldMkLst>
          <pc:docMk/>
          <pc:sldMk cId="0" sldId="381"/>
        </pc:sldMkLst>
        <pc:spChg chg="mod topLvl">
          <ac:chgData name="Camilo Daleles Rennó" userId="eac9aab033b2f962" providerId="LiveId" clId="{6BF8B758-2818-4ED1-A369-A59122210483}" dt="2025-05-19T15:36:51.011" v="63" actId="478"/>
          <ac:spMkLst>
            <pc:docMk/>
            <pc:sldMk cId="0" sldId="381"/>
            <ac:spMk id="22536" creationId="{00000000-0000-0000-0000-000000000000}"/>
          </ac:spMkLst>
        </pc:spChg>
      </pc:sldChg>
      <pc:sldChg chg="modSp mod">
        <pc:chgData name="Camilo Daleles Rennó" userId="eac9aab033b2f962" providerId="LiveId" clId="{6BF8B758-2818-4ED1-A369-A59122210483}" dt="2025-05-19T15:38:48.180" v="81" actId="1037"/>
        <pc:sldMkLst>
          <pc:docMk/>
          <pc:sldMk cId="1506103835" sldId="394"/>
        </pc:sldMkLst>
      </pc:sldChg>
      <pc:sldChg chg="delSp modSp mod delAnim">
        <pc:chgData name="Camilo Daleles Rennó" userId="eac9aab033b2f962" providerId="LiveId" clId="{6BF8B758-2818-4ED1-A369-A59122210483}" dt="2025-05-19T15:39:12.611" v="88" actId="6549"/>
        <pc:sldMkLst>
          <pc:docMk/>
          <pc:sldMk cId="561153629" sldId="399"/>
        </pc:sldMkLst>
      </pc:sldChg>
      <pc:sldChg chg="modSp mod">
        <pc:chgData name="Camilo Daleles Rennó" userId="eac9aab033b2f962" providerId="LiveId" clId="{6BF8B758-2818-4ED1-A369-A59122210483}" dt="2025-05-19T15:39:48.085" v="99" actId="1038"/>
        <pc:sldMkLst>
          <pc:docMk/>
          <pc:sldMk cId="3718011653" sldId="403"/>
        </pc:sldMkLst>
      </pc:sldChg>
      <pc:sldChg chg="delSp modSp mod delAnim modAnim">
        <pc:chgData name="Camilo Daleles Rennó" userId="eac9aab033b2f962" providerId="LiveId" clId="{6BF8B758-2818-4ED1-A369-A59122210483}" dt="2025-05-19T15:46:24.545" v="180"/>
        <pc:sldMkLst>
          <pc:docMk/>
          <pc:sldMk cId="4086907291" sldId="407"/>
        </pc:sldMkLst>
      </pc:sldChg>
      <pc:sldChg chg="modSp mod">
        <pc:chgData name="Camilo Daleles Rennó" userId="eac9aab033b2f962" providerId="LiveId" clId="{6BF8B758-2818-4ED1-A369-A59122210483}" dt="2025-05-19T15:39:55.878" v="102" actId="1037"/>
        <pc:sldMkLst>
          <pc:docMk/>
          <pc:sldMk cId="2864352269" sldId="408"/>
        </pc:sldMkLst>
      </pc:sldChg>
      <pc:sldChg chg="modSp mod">
        <pc:chgData name="Camilo Daleles Rennó" userId="eac9aab033b2f962" providerId="LiveId" clId="{6BF8B758-2818-4ED1-A369-A59122210483}" dt="2025-05-19T15:40:22.020" v="114" actId="1037"/>
        <pc:sldMkLst>
          <pc:docMk/>
          <pc:sldMk cId="3404136130" sldId="417"/>
        </pc:sldMkLst>
      </pc:sldChg>
      <pc:sldChg chg="modSp mod">
        <pc:chgData name="Camilo Daleles Rennó" userId="eac9aab033b2f962" providerId="LiveId" clId="{6BF8B758-2818-4ED1-A369-A59122210483}" dt="2025-05-19T15:40:03.549" v="105" actId="1037"/>
        <pc:sldMkLst>
          <pc:docMk/>
          <pc:sldMk cId="2419235829" sldId="422"/>
        </pc:sldMkLst>
      </pc:sldChg>
      <pc:sldChg chg="modSp mod">
        <pc:chgData name="Camilo Daleles Rennó" userId="eac9aab033b2f962" providerId="LiveId" clId="{6BF8B758-2818-4ED1-A369-A59122210483}" dt="2025-05-19T15:40:10.770" v="108" actId="1037"/>
        <pc:sldMkLst>
          <pc:docMk/>
          <pc:sldMk cId="3853058803" sldId="423"/>
        </pc:sldMkLst>
      </pc:sldChg>
      <pc:sldChg chg="modSp mod">
        <pc:chgData name="Camilo Daleles Rennó" userId="eac9aab033b2f962" providerId="LiveId" clId="{6BF8B758-2818-4ED1-A369-A59122210483}" dt="2025-05-19T15:40:15.318" v="111" actId="1037"/>
        <pc:sldMkLst>
          <pc:docMk/>
          <pc:sldMk cId="1393414214" sldId="424"/>
        </pc:sldMkLst>
      </pc:sldChg>
      <pc:sldChg chg="delSp modSp mod">
        <pc:chgData name="Camilo Daleles Rennó" userId="eac9aab033b2f962" providerId="LiveId" clId="{6BF8B758-2818-4ED1-A369-A59122210483}" dt="2025-05-19T15:39:37.874" v="95" actId="6549"/>
        <pc:sldMkLst>
          <pc:docMk/>
          <pc:sldMk cId="1822875073" sldId="426"/>
        </pc:sldMkLst>
      </pc:sldChg>
      <pc:sldChg chg="delSp modSp mod">
        <pc:chgData name="Camilo Daleles Rennó" userId="eac9aab033b2f962" providerId="LiveId" clId="{6BF8B758-2818-4ED1-A369-A59122210483}" dt="2025-05-19T15:42:59.306" v="143" actId="6549"/>
        <pc:sldMkLst>
          <pc:docMk/>
          <pc:sldMk cId="925972801" sldId="428"/>
        </pc:sldMkLst>
        <pc:spChg chg="mod">
          <ac:chgData name="Camilo Daleles Rennó" userId="eac9aab033b2f962" providerId="LiveId" clId="{6BF8B758-2818-4ED1-A369-A59122210483}" dt="2025-05-19T15:42:59.306" v="143" actId="6549"/>
          <ac:spMkLst>
            <pc:docMk/>
            <pc:sldMk cId="925972801" sldId="428"/>
            <ac:spMk id="6" creationId="{00000000-0000-0000-0000-000000000000}"/>
          </ac:spMkLst>
        </pc:spChg>
      </pc:sldChg>
      <pc:sldChg chg="delSp modSp mod">
        <pc:chgData name="Camilo Daleles Rennó" userId="eac9aab033b2f962" providerId="LiveId" clId="{6BF8B758-2818-4ED1-A369-A59122210483}" dt="2025-05-19T15:42:31.488" v="135" actId="6549"/>
        <pc:sldMkLst>
          <pc:docMk/>
          <pc:sldMk cId="2614605020" sldId="429"/>
        </pc:sldMkLst>
        <pc:spChg chg="mod">
          <ac:chgData name="Camilo Daleles Rennó" userId="eac9aab033b2f962" providerId="LiveId" clId="{6BF8B758-2818-4ED1-A369-A59122210483}" dt="2025-05-19T15:42:31.488" v="135" actId="6549"/>
          <ac:spMkLst>
            <pc:docMk/>
            <pc:sldMk cId="2614605020" sldId="429"/>
            <ac:spMk id="6" creationId="{00000000-0000-0000-0000-000000000000}"/>
          </ac:spMkLst>
        </pc:spChg>
      </pc:sldChg>
      <pc:sldChg chg="modSp mod">
        <pc:chgData name="Camilo Daleles Rennó" userId="eac9aab033b2f962" providerId="LiveId" clId="{6BF8B758-2818-4ED1-A369-A59122210483}" dt="2025-05-19T15:40:26.272" v="117" actId="1037"/>
        <pc:sldMkLst>
          <pc:docMk/>
          <pc:sldMk cId="855985417" sldId="439"/>
        </pc:sldMkLst>
      </pc:sldChg>
      <pc:sldChg chg="modSp mod">
        <pc:chgData name="Camilo Daleles Rennó" userId="eac9aab033b2f962" providerId="LiveId" clId="{6BF8B758-2818-4ED1-A369-A59122210483}" dt="2025-05-19T15:40:31.025" v="120" actId="1037"/>
        <pc:sldMkLst>
          <pc:docMk/>
          <pc:sldMk cId="2834913824" sldId="44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E57D269C-4814-4F3B-8BBD-FE70C6EE4B0D}" type="datetimeFigureOut">
              <a:rPr lang="pt-BR" smtClean="0"/>
              <a:pPr>
                <a:defRPr/>
              </a:pPr>
              <a:t>24/06/2025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/>
              <a:t>Clique para editar 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37F5BBE6-665A-4FC3-B579-6B4121C7B927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215810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CB93D3-BBEB-4784-ACA4-70B8B425DBF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8117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F91658-8132-48A2-8457-65D04500369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70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48450" y="609600"/>
            <a:ext cx="211455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609600"/>
            <a:ext cx="619125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E8D5C-5DEF-4675-99F0-B70A0F182A3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5669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400800"/>
            <a:ext cx="1905000" cy="457200"/>
          </a:xfrm>
        </p:spPr>
        <p:txBody>
          <a:bodyPr anchor="b"/>
          <a:lstStyle>
            <a:lvl1pPr>
              <a:defRPr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C6D8978C-C1CC-4D50-93E3-D01D5046952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81247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90C1E-A27F-413C-920E-A63B3C31E09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1291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E53F68-B838-49FE-A94E-692BCA5FC3B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5571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60DF2-F4FB-4BDE-A9E9-18DC436606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0025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5BD07-B5D2-4883-9B39-E01C190A4EE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4974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D42DB-0451-49BA-9F5E-BBFD481619F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1600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494F79-F1AC-4549-84C6-CAD222416C1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9691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9F296-7176-4AC8-8845-790606BE079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4157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6096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dirty="0"/>
              <a:t>Clique para editar os estilos do texto mestre</a:t>
            </a:r>
          </a:p>
          <a:p>
            <a:pPr lvl="1"/>
            <a:r>
              <a:rPr lang="pt-BR" altLang="pt-BR" dirty="0"/>
              <a:t>Segundo nível</a:t>
            </a:r>
          </a:p>
          <a:p>
            <a:pPr lvl="2"/>
            <a:r>
              <a:rPr lang="pt-BR" altLang="pt-BR" dirty="0"/>
              <a:t>Terceiro nível</a:t>
            </a:r>
          </a:p>
          <a:p>
            <a:pPr lvl="3"/>
            <a:r>
              <a:rPr lang="pt-BR" altLang="pt-BR" dirty="0"/>
              <a:t>Quarto nível</a:t>
            </a:r>
          </a:p>
          <a:p>
            <a:pPr lvl="4"/>
            <a:r>
              <a:rPr lang="pt-BR" altLang="pt-BR" dirty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814F45D-CEBC-400A-AC2A-0225A5FA83C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62000" y="1219200"/>
            <a:ext cx="7620000" cy="76200"/>
          </a:xfrm>
          <a:prstGeom prst="rect">
            <a:avLst/>
          </a:prstGeom>
          <a:gradFill rotWithShape="0">
            <a:gsLst>
              <a:gs pos="0">
                <a:schemeClr val="accent2">
                  <a:gamma/>
                  <a:tint val="20392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tint val="20392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 dirty="0">
              <a:latin typeface="Tahoma" panose="020B0604030504040204" pitchFamily="34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5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Tahoma" panose="020B060403050404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ahoma" panose="020B060403050404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ahoma" panose="020B060403050404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ahoma" panose="020B060403050404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drenno.github.io/Estatistica/" TargetMode="External"/><Relationship Id="rId2" Type="http://schemas.openxmlformats.org/officeDocument/2006/relationships/hyperlink" Target="http://urlib.net/8JMKD2USNRW34T/4D6DMD2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2.wmf"/><Relationship Id="rId7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8.wmf"/><Relationship Id="rId12" Type="http://schemas.openxmlformats.org/officeDocument/2006/relationships/oleObject" Target="../embeddings/oleObject10.bin"/><Relationship Id="rId2" Type="http://schemas.openxmlformats.org/officeDocument/2006/relationships/oleObject" Target="../embeddings/oleObject5.bin"/><Relationship Id="rId16" Type="http://schemas.openxmlformats.org/officeDocument/2006/relationships/image" Target="../media/image12.wmf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0.wmf"/><Relationship Id="rId5" Type="http://schemas.openxmlformats.org/officeDocument/2006/relationships/image" Target="../media/image7.wmf"/><Relationship Id="rId15" Type="http://schemas.openxmlformats.org/officeDocument/2006/relationships/oleObject" Target="../embeddings/oleObject11.bin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9.wmf"/><Relationship Id="rId1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11.wmf"/><Relationship Id="rId3" Type="http://schemas.openxmlformats.org/officeDocument/2006/relationships/image" Target="../media/image13.wmf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17.bin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5" Type="http://schemas.openxmlformats.org/officeDocument/2006/relationships/image" Target="../media/image18.wmf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6.wmf"/><Relationship Id="rId14" Type="http://schemas.openxmlformats.org/officeDocument/2006/relationships/oleObject" Target="../embeddings/oleObject18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7" Type="http://schemas.openxmlformats.org/officeDocument/2006/relationships/image" Target="../media/image21.wmf"/><Relationship Id="rId2" Type="http://schemas.openxmlformats.org/officeDocument/2006/relationships/oleObject" Target="../embeddings/oleObject19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20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13" Type="http://schemas.openxmlformats.org/officeDocument/2006/relationships/image" Target="../media/image26.png"/><Relationship Id="rId18" Type="http://schemas.openxmlformats.org/officeDocument/2006/relationships/image" Target="../media/image29.wmf"/><Relationship Id="rId3" Type="http://schemas.openxmlformats.org/officeDocument/2006/relationships/image" Target="../media/image19.wmf"/><Relationship Id="rId7" Type="http://schemas.openxmlformats.org/officeDocument/2006/relationships/image" Target="../media/image22.wmf"/><Relationship Id="rId12" Type="http://schemas.openxmlformats.org/officeDocument/2006/relationships/image" Target="../media/image25.wmf"/><Relationship Id="rId17" Type="http://schemas.openxmlformats.org/officeDocument/2006/relationships/oleObject" Target="../embeddings/oleObject28.bin"/><Relationship Id="rId2" Type="http://schemas.openxmlformats.org/officeDocument/2006/relationships/oleObject" Target="../embeddings/oleObject22.bin"/><Relationship Id="rId16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4.bin"/><Relationship Id="rId11" Type="http://schemas.openxmlformats.org/officeDocument/2006/relationships/oleObject" Target="../embeddings/oleObject26.bin"/><Relationship Id="rId5" Type="http://schemas.openxmlformats.org/officeDocument/2006/relationships/image" Target="../media/image20.wmf"/><Relationship Id="rId15" Type="http://schemas.openxmlformats.org/officeDocument/2006/relationships/image" Target="../media/image27.wmf"/><Relationship Id="rId10" Type="http://schemas.openxmlformats.org/officeDocument/2006/relationships/image" Target="../media/image24.png"/><Relationship Id="rId4" Type="http://schemas.openxmlformats.org/officeDocument/2006/relationships/oleObject" Target="../embeddings/oleObject23.bin"/><Relationship Id="rId9" Type="http://schemas.openxmlformats.org/officeDocument/2006/relationships/image" Target="../media/image23.wmf"/><Relationship Id="rId14" Type="http://schemas.openxmlformats.org/officeDocument/2006/relationships/oleObject" Target="../embeddings/oleObject27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oleObject" Target="../embeddings/oleObject29.bin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13" Type="http://schemas.openxmlformats.org/officeDocument/2006/relationships/image" Target="../media/image35.wmf"/><Relationship Id="rId3" Type="http://schemas.openxmlformats.org/officeDocument/2006/relationships/image" Target="../media/image31.wmf"/><Relationship Id="rId7" Type="http://schemas.openxmlformats.org/officeDocument/2006/relationships/image" Target="../media/image32.wmf"/><Relationship Id="rId12" Type="http://schemas.openxmlformats.org/officeDocument/2006/relationships/oleObject" Target="../embeddings/oleObject35.bin"/><Relationship Id="rId2" Type="http://schemas.openxmlformats.org/officeDocument/2006/relationships/oleObject" Target="../embeddings/oleObject30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2.bin"/><Relationship Id="rId11" Type="http://schemas.openxmlformats.org/officeDocument/2006/relationships/image" Target="../media/image34.wmf"/><Relationship Id="rId5" Type="http://schemas.openxmlformats.org/officeDocument/2006/relationships/image" Target="../media/image30.wmf"/><Relationship Id="rId10" Type="http://schemas.openxmlformats.org/officeDocument/2006/relationships/oleObject" Target="../embeddings/oleObject34.bin"/><Relationship Id="rId4" Type="http://schemas.openxmlformats.org/officeDocument/2006/relationships/oleObject" Target="../embeddings/oleObject31.bin"/><Relationship Id="rId9" Type="http://schemas.openxmlformats.org/officeDocument/2006/relationships/image" Target="../media/image33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13" Type="http://schemas.openxmlformats.org/officeDocument/2006/relationships/image" Target="../media/image41.wmf"/><Relationship Id="rId3" Type="http://schemas.openxmlformats.org/officeDocument/2006/relationships/image" Target="../media/image36.wmf"/><Relationship Id="rId7" Type="http://schemas.openxmlformats.org/officeDocument/2006/relationships/image" Target="../media/image38.wmf"/><Relationship Id="rId12" Type="http://schemas.openxmlformats.org/officeDocument/2006/relationships/oleObject" Target="../embeddings/oleObject41.bin"/><Relationship Id="rId17" Type="http://schemas.openxmlformats.org/officeDocument/2006/relationships/image" Target="../media/image30.wmf"/><Relationship Id="rId2" Type="http://schemas.openxmlformats.org/officeDocument/2006/relationships/oleObject" Target="../embeddings/oleObject36.bin"/><Relationship Id="rId16" Type="http://schemas.openxmlformats.org/officeDocument/2006/relationships/oleObject" Target="../embeddings/oleObject43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8.bin"/><Relationship Id="rId11" Type="http://schemas.openxmlformats.org/officeDocument/2006/relationships/image" Target="../media/image40.wmf"/><Relationship Id="rId5" Type="http://schemas.openxmlformats.org/officeDocument/2006/relationships/image" Target="../media/image37.wmf"/><Relationship Id="rId15" Type="http://schemas.openxmlformats.org/officeDocument/2006/relationships/image" Target="../media/image42.wmf"/><Relationship Id="rId10" Type="http://schemas.openxmlformats.org/officeDocument/2006/relationships/oleObject" Target="../embeddings/oleObject40.bin"/><Relationship Id="rId4" Type="http://schemas.openxmlformats.org/officeDocument/2006/relationships/oleObject" Target="../embeddings/oleObject37.bin"/><Relationship Id="rId9" Type="http://schemas.openxmlformats.org/officeDocument/2006/relationships/image" Target="../media/image39.wmf"/><Relationship Id="rId14" Type="http://schemas.openxmlformats.org/officeDocument/2006/relationships/oleObject" Target="../embeddings/oleObject42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13" Type="http://schemas.openxmlformats.org/officeDocument/2006/relationships/image" Target="../media/image45.wmf"/><Relationship Id="rId3" Type="http://schemas.openxmlformats.org/officeDocument/2006/relationships/image" Target="../media/image36.wmf"/><Relationship Id="rId7" Type="http://schemas.openxmlformats.org/officeDocument/2006/relationships/image" Target="../media/image38.wmf"/><Relationship Id="rId12" Type="http://schemas.openxmlformats.org/officeDocument/2006/relationships/oleObject" Target="../embeddings/oleObject49.bin"/><Relationship Id="rId17" Type="http://schemas.openxmlformats.org/officeDocument/2006/relationships/image" Target="../media/image30.wmf"/><Relationship Id="rId2" Type="http://schemas.openxmlformats.org/officeDocument/2006/relationships/oleObject" Target="../embeddings/oleObject44.bin"/><Relationship Id="rId16" Type="http://schemas.openxmlformats.org/officeDocument/2006/relationships/oleObject" Target="../embeddings/oleObject5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46.bin"/><Relationship Id="rId11" Type="http://schemas.openxmlformats.org/officeDocument/2006/relationships/image" Target="../media/image44.wmf"/><Relationship Id="rId5" Type="http://schemas.openxmlformats.org/officeDocument/2006/relationships/image" Target="../media/image37.wmf"/><Relationship Id="rId15" Type="http://schemas.openxmlformats.org/officeDocument/2006/relationships/image" Target="../media/image46.wmf"/><Relationship Id="rId10" Type="http://schemas.openxmlformats.org/officeDocument/2006/relationships/oleObject" Target="../embeddings/oleObject48.bin"/><Relationship Id="rId4" Type="http://schemas.openxmlformats.org/officeDocument/2006/relationships/oleObject" Target="../embeddings/oleObject45.bin"/><Relationship Id="rId9" Type="http://schemas.openxmlformats.org/officeDocument/2006/relationships/image" Target="../media/image43.wmf"/><Relationship Id="rId14" Type="http://schemas.openxmlformats.org/officeDocument/2006/relationships/oleObject" Target="../embeddings/oleObject50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5.bin"/><Relationship Id="rId13" Type="http://schemas.openxmlformats.org/officeDocument/2006/relationships/image" Target="../media/image49.wmf"/><Relationship Id="rId18" Type="http://schemas.openxmlformats.org/officeDocument/2006/relationships/oleObject" Target="../embeddings/oleObject60.bin"/><Relationship Id="rId3" Type="http://schemas.openxmlformats.org/officeDocument/2006/relationships/image" Target="../media/image36.wmf"/><Relationship Id="rId7" Type="http://schemas.openxmlformats.org/officeDocument/2006/relationships/image" Target="../media/image38.wmf"/><Relationship Id="rId12" Type="http://schemas.openxmlformats.org/officeDocument/2006/relationships/oleObject" Target="../embeddings/oleObject57.bin"/><Relationship Id="rId17" Type="http://schemas.openxmlformats.org/officeDocument/2006/relationships/image" Target="../media/image51.wmf"/><Relationship Id="rId2" Type="http://schemas.openxmlformats.org/officeDocument/2006/relationships/oleObject" Target="../embeddings/oleObject52.bin"/><Relationship Id="rId16" Type="http://schemas.openxmlformats.org/officeDocument/2006/relationships/oleObject" Target="../embeddings/oleObject59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54.bin"/><Relationship Id="rId11" Type="http://schemas.openxmlformats.org/officeDocument/2006/relationships/image" Target="../media/image48.wmf"/><Relationship Id="rId5" Type="http://schemas.openxmlformats.org/officeDocument/2006/relationships/image" Target="../media/image37.wmf"/><Relationship Id="rId15" Type="http://schemas.openxmlformats.org/officeDocument/2006/relationships/image" Target="../media/image50.wmf"/><Relationship Id="rId10" Type="http://schemas.openxmlformats.org/officeDocument/2006/relationships/oleObject" Target="../embeddings/oleObject56.bin"/><Relationship Id="rId19" Type="http://schemas.openxmlformats.org/officeDocument/2006/relationships/image" Target="../media/image30.wmf"/><Relationship Id="rId4" Type="http://schemas.openxmlformats.org/officeDocument/2006/relationships/oleObject" Target="../embeddings/oleObject53.bin"/><Relationship Id="rId9" Type="http://schemas.openxmlformats.org/officeDocument/2006/relationships/image" Target="../media/image47.wmf"/><Relationship Id="rId14" Type="http://schemas.openxmlformats.org/officeDocument/2006/relationships/oleObject" Target="../embeddings/oleObject58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3" Type="http://schemas.openxmlformats.org/officeDocument/2006/relationships/image" Target="../media/image52.wmf"/><Relationship Id="rId7" Type="http://schemas.openxmlformats.org/officeDocument/2006/relationships/image" Target="../media/image54.wmf"/><Relationship Id="rId2" Type="http://schemas.openxmlformats.org/officeDocument/2006/relationships/oleObject" Target="../embeddings/oleObject6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63.bin"/><Relationship Id="rId5" Type="http://schemas.openxmlformats.org/officeDocument/2006/relationships/image" Target="../media/image53.wmf"/><Relationship Id="rId10" Type="http://schemas.openxmlformats.org/officeDocument/2006/relationships/image" Target="../media/image55.wmf"/><Relationship Id="rId4" Type="http://schemas.openxmlformats.org/officeDocument/2006/relationships/oleObject" Target="../embeddings/oleObject62.bin"/><Relationship Id="rId9" Type="http://schemas.openxmlformats.org/officeDocument/2006/relationships/oleObject" Target="../embeddings/oleObject64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13" Type="http://schemas.openxmlformats.org/officeDocument/2006/relationships/image" Target="../media/image27.wmf"/><Relationship Id="rId3" Type="http://schemas.openxmlformats.org/officeDocument/2006/relationships/image" Target="../media/image22.wmf"/><Relationship Id="rId7" Type="http://schemas.openxmlformats.org/officeDocument/2006/relationships/image" Target="../media/image57.wmf"/><Relationship Id="rId12" Type="http://schemas.openxmlformats.org/officeDocument/2006/relationships/oleObject" Target="../embeddings/oleObject69.bin"/><Relationship Id="rId2" Type="http://schemas.openxmlformats.org/officeDocument/2006/relationships/oleObject" Target="../embeddings/oleObject65.bin"/><Relationship Id="rId16" Type="http://schemas.openxmlformats.org/officeDocument/2006/relationships/image" Target="../media/image29.wmf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67.bin"/><Relationship Id="rId11" Type="http://schemas.openxmlformats.org/officeDocument/2006/relationships/image" Target="../media/image59.png"/><Relationship Id="rId5" Type="http://schemas.openxmlformats.org/officeDocument/2006/relationships/image" Target="../media/image56.wmf"/><Relationship Id="rId15" Type="http://schemas.openxmlformats.org/officeDocument/2006/relationships/oleObject" Target="../embeddings/oleObject70.bin"/><Relationship Id="rId10" Type="http://schemas.openxmlformats.org/officeDocument/2006/relationships/image" Target="../media/image25.wmf"/><Relationship Id="rId4" Type="http://schemas.openxmlformats.org/officeDocument/2006/relationships/oleObject" Target="../embeddings/oleObject66.bin"/><Relationship Id="rId9" Type="http://schemas.openxmlformats.org/officeDocument/2006/relationships/oleObject" Target="../embeddings/oleObject68.bin"/><Relationship Id="rId14" Type="http://schemas.openxmlformats.org/officeDocument/2006/relationships/image" Target="../media/image60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4.bin"/><Relationship Id="rId13" Type="http://schemas.openxmlformats.org/officeDocument/2006/relationships/image" Target="../media/image66.wmf"/><Relationship Id="rId18" Type="http://schemas.openxmlformats.org/officeDocument/2006/relationships/oleObject" Target="../embeddings/oleObject79.bin"/><Relationship Id="rId3" Type="http://schemas.openxmlformats.org/officeDocument/2006/relationships/image" Target="../media/image61.wmf"/><Relationship Id="rId21" Type="http://schemas.openxmlformats.org/officeDocument/2006/relationships/image" Target="../media/image70.wmf"/><Relationship Id="rId7" Type="http://schemas.openxmlformats.org/officeDocument/2006/relationships/image" Target="../media/image63.wmf"/><Relationship Id="rId12" Type="http://schemas.openxmlformats.org/officeDocument/2006/relationships/oleObject" Target="../embeddings/oleObject76.bin"/><Relationship Id="rId17" Type="http://schemas.openxmlformats.org/officeDocument/2006/relationships/image" Target="../media/image68.wmf"/><Relationship Id="rId2" Type="http://schemas.openxmlformats.org/officeDocument/2006/relationships/oleObject" Target="../embeddings/oleObject71.bin"/><Relationship Id="rId16" Type="http://schemas.openxmlformats.org/officeDocument/2006/relationships/oleObject" Target="../embeddings/oleObject78.bin"/><Relationship Id="rId20" Type="http://schemas.openxmlformats.org/officeDocument/2006/relationships/oleObject" Target="../embeddings/oleObject80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73.bin"/><Relationship Id="rId11" Type="http://schemas.openxmlformats.org/officeDocument/2006/relationships/image" Target="../media/image65.wmf"/><Relationship Id="rId5" Type="http://schemas.openxmlformats.org/officeDocument/2006/relationships/image" Target="../media/image62.wmf"/><Relationship Id="rId15" Type="http://schemas.openxmlformats.org/officeDocument/2006/relationships/image" Target="../media/image67.wmf"/><Relationship Id="rId23" Type="http://schemas.openxmlformats.org/officeDocument/2006/relationships/image" Target="../media/image71.wmf"/><Relationship Id="rId10" Type="http://schemas.openxmlformats.org/officeDocument/2006/relationships/oleObject" Target="../embeddings/oleObject75.bin"/><Relationship Id="rId19" Type="http://schemas.openxmlformats.org/officeDocument/2006/relationships/image" Target="../media/image69.wmf"/><Relationship Id="rId4" Type="http://schemas.openxmlformats.org/officeDocument/2006/relationships/oleObject" Target="../embeddings/oleObject72.bin"/><Relationship Id="rId9" Type="http://schemas.openxmlformats.org/officeDocument/2006/relationships/image" Target="../media/image64.wmf"/><Relationship Id="rId14" Type="http://schemas.openxmlformats.org/officeDocument/2006/relationships/oleObject" Target="../embeddings/oleObject77.bin"/><Relationship Id="rId22" Type="http://schemas.openxmlformats.org/officeDocument/2006/relationships/oleObject" Target="../embeddings/oleObject81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wmf"/><Relationship Id="rId13" Type="http://schemas.openxmlformats.org/officeDocument/2006/relationships/oleObject" Target="../embeddings/oleObject86.bin"/><Relationship Id="rId3" Type="http://schemas.openxmlformats.org/officeDocument/2006/relationships/image" Target="../media/image72.wmf"/><Relationship Id="rId7" Type="http://schemas.openxmlformats.org/officeDocument/2006/relationships/oleObject" Target="../embeddings/oleObject84.bin"/><Relationship Id="rId12" Type="http://schemas.openxmlformats.org/officeDocument/2006/relationships/image" Target="../media/image77.png"/><Relationship Id="rId17" Type="http://schemas.openxmlformats.org/officeDocument/2006/relationships/image" Target="../media/image80.wmf"/><Relationship Id="rId2" Type="http://schemas.openxmlformats.org/officeDocument/2006/relationships/oleObject" Target="../embeddings/oleObject82.bin"/><Relationship Id="rId16" Type="http://schemas.openxmlformats.org/officeDocument/2006/relationships/oleObject" Target="../embeddings/oleObject87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6.png"/><Relationship Id="rId11" Type="http://schemas.openxmlformats.org/officeDocument/2006/relationships/image" Target="../media/image76.wmf"/><Relationship Id="rId5" Type="http://schemas.openxmlformats.org/officeDocument/2006/relationships/image" Target="../media/image73.wmf"/><Relationship Id="rId15" Type="http://schemas.openxmlformats.org/officeDocument/2006/relationships/image" Target="../media/image79.png"/><Relationship Id="rId10" Type="http://schemas.openxmlformats.org/officeDocument/2006/relationships/oleObject" Target="../embeddings/oleObject85.bin"/><Relationship Id="rId4" Type="http://schemas.openxmlformats.org/officeDocument/2006/relationships/oleObject" Target="../embeddings/oleObject83.bin"/><Relationship Id="rId9" Type="http://schemas.openxmlformats.org/officeDocument/2006/relationships/image" Target="../media/image75.png"/><Relationship Id="rId14" Type="http://schemas.openxmlformats.org/officeDocument/2006/relationships/image" Target="../media/image78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wmf"/><Relationship Id="rId13" Type="http://schemas.openxmlformats.org/officeDocument/2006/relationships/oleObject" Target="../embeddings/oleObject92.bin"/><Relationship Id="rId3" Type="http://schemas.openxmlformats.org/officeDocument/2006/relationships/image" Target="../media/image72.wmf"/><Relationship Id="rId7" Type="http://schemas.openxmlformats.org/officeDocument/2006/relationships/oleObject" Target="../embeddings/oleObject90.bin"/><Relationship Id="rId12" Type="http://schemas.openxmlformats.org/officeDocument/2006/relationships/image" Target="../media/image75.png"/><Relationship Id="rId2" Type="http://schemas.openxmlformats.org/officeDocument/2006/relationships/oleObject" Target="../embeddings/oleObject88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4.wmf"/><Relationship Id="rId11" Type="http://schemas.openxmlformats.org/officeDocument/2006/relationships/image" Target="../media/image83.wmf"/><Relationship Id="rId5" Type="http://schemas.openxmlformats.org/officeDocument/2006/relationships/oleObject" Target="../embeddings/oleObject89.bin"/><Relationship Id="rId10" Type="http://schemas.openxmlformats.org/officeDocument/2006/relationships/oleObject" Target="../embeddings/oleObject91.bin"/><Relationship Id="rId4" Type="http://schemas.openxmlformats.org/officeDocument/2006/relationships/image" Target="../media/image84.png"/><Relationship Id="rId9" Type="http://schemas.openxmlformats.org/officeDocument/2006/relationships/image" Target="../media/image82.png"/><Relationship Id="rId14" Type="http://schemas.openxmlformats.org/officeDocument/2006/relationships/image" Target="../media/image76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6.bin"/><Relationship Id="rId13" Type="http://schemas.openxmlformats.org/officeDocument/2006/relationships/image" Target="../media/image89.wmf"/><Relationship Id="rId3" Type="http://schemas.openxmlformats.org/officeDocument/2006/relationships/image" Target="../media/image84.wmf"/><Relationship Id="rId7" Type="http://schemas.openxmlformats.org/officeDocument/2006/relationships/image" Target="../media/image86.wmf"/><Relationship Id="rId12" Type="http://schemas.openxmlformats.org/officeDocument/2006/relationships/oleObject" Target="../embeddings/oleObject98.bin"/><Relationship Id="rId2" Type="http://schemas.openxmlformats.org/officeDocument/2006/relationships/oleObject" Target="../embeddings/oleObject93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95.bin"/><Relationship Id="rId11" Type="http://schemas.openxmlformats.org/officeDocument/2006/relationships/image" Target="../media/image88.wmf"/><Relationship Id="rId5" Type="http://schemas.openxmlformats.org/officeDocument/2006/relationships/image" Target="../media/image85.wmf"/><Relationship Id="rId10" Type="http://schemas.openxmlformats.org/officeDocument/2006/relationships/oleObject" Target="../embeddings/oleObject97.bin"/><Relationship Id="rId4" Type="http://schemas.openxmlformats.org/officeDocument/2006/relationships/oleObject" Target="../embeddings/oleObject94.bin"/><Relationship Id="rId9" Type="http://schemas.openxmlformats.org/officeDocument/2006/relationships/image" Target="../media/image87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2.bin"/><Relationship Id="rId13" Type="http://schemas.openxmlformats.org/officeDocument/2006/relationships/image" Target="../media/image95.wmf"/><Relationship Id="rId3" Type="http://schemas.openxmlformats.org/officeDocument/2006/relationships/image" Target="../media/image90.wmf"/><Relationship Id="rId7" Type="http://schemas.openxmlformats.org/officeDocument/2006/relationships/image" Target="../media/image92.wmf"/><Relationship Id="rId12" Type="http://schemas.openxmlformats.org/officeDocument/2006/relationships/oleObject" Target="../embeddings/oleObject104.bin"/><Relationship Id="rId2" Type="http://schemas.openxmlformats.org/officeDocument/2006/relationships/oleObject" Target="../embeddings/oleObject99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01.bin"/><Relationship Id="rId11" Type="http://schemas.openxmlformats.org/officeDocument/2006/relationships/image" Target="../media/image94.wmf"/><Relationship Id="rId5" Type="http://schemas.openxmlformats.org/officeDocument/2006/relationships/image" Target="../media/image91.wmf"/><Relationship Id="rId10" Type="http://schemas.openxmlformats.org/officeDocument/2006/relationships/oleObject" Target="../embeddings/oleObject103.bin"/><Relationship Id="rId4" Type="http://schemas.openxmlformats.org/officeDocument/2006/relationships/oleObject" Target="../embeddings/oleObject100.bin"/><Relationship Id="rId9" Type="http://schemas.openxmlformats.org/officeDocument/2006/relationships/image" Target="../media/image93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5.bin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6.wmf"/><Relationship Id="rId5" Type="http://schemas.openxmlformats.org/officeDocument/2006/relationships/oleObject" Target="../embeddings/oleObject106.bin"/><Relationship Id="rId4" Type="http://schemas.openxmlformats.org/officeDocument/2006/relationships/image" Target="../media/image86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0.bin"/><Relationship Id="rId3" Type="http://schemas.openxmlformats.org/officeDocument/2006/relationships/image" Target="../media/image97.wmf"/><Relationship Id="rId7" Type="http://schemas.openxmlformats.org/officeDocument/2006/relationships/image" Target="../media/image99.wmf"/><Relationship Id="rId2" Type="http://schemas.openxmlformats.org/officeDocument/2006/relationships/oleObject" Target="../embeddings/oleObject107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09.bin"/><Relationship Id="rId5" Type="http://schemas.openxmlformats.org/officeDocument/2006/relationships/image" Target="../media/image98.wmf"/><Relationship Id="rId4" Type="http://schemas.openxmlformats.org/officeDocument/2006/relationships/oleObject" Target="../embeddings/oleObject108.bin"/><Relationship Id="rId9" Type="http://schemas.openxmlformats.org/officeDocument/2006/relationships/image" Target="../media/image100.wmf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4.bin"/><Relationship Id="rId13" Type="http://schemas.openxmlformats.org/officeDocument/2006/relationships/image" Target="../media/image102.wmf"/><Relationship Id="rId3" Type="http://schemas.openxmlformats.org/officeDocument/2006/relationships/image" Target="../media/image97.wmf"/><Relationship Id="rId7" Type="http://schemas.openxmlformats.org/officeDocument/2006/relationships/image" Target="../media/image99.wmf"/><Relationship Id="rId12" Type="http://schemas.openxmlformats.org/officeDocument/2006/relationships/oleObject" Target="../embeddings/oleObject116.bin"/><Relationship Id="rId2" Type="http://schemas.openxmlformats.org/officeDocument/2006/relationships/oleObject" Target="../embeddings/oleObject11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13.bin"/><Relationship Id="rId11" Type="http://schemas.openxmlformats.org/officeDocument/2006/relationships/image" Target="../media/image101.wmf"/><Relationship Id="rId5" Type="http://schemas.openxmlformats.org/officeDocument/2006/relationships/image" Target="../media/image100.wmf"/><Relationship Id="rId10" Type="http://schemas.openxmlformats.org/officeDocument/2006/relationships/oleObject" Target="../embeddings/oleObject115.bin"/><Relationship Id="rId4" Type="http://schemas.openxmlformats.org/officeDocument/2006/relationships/oleObject" Target="../embeddings/oleObject112.bin"/><Relationship Id="rId9" Type="http://schemas.openxmlformats.org/officeDocument/2006/relationships/image" Target="../media/image98.wmf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0.bin"/><Relationship Id="rId13" Type="http://schemas.openxmlformats.org/officeDocument/2006/relationships/image" Target="../media/image102.wmf"/><Relationship Id="rId3" Type="http://schemas.openxmlformats.org/officeDocument/2006/relationships/image" Target="../media/image97.wmf"/><Relationship Id="rId7" Type="http://schemas.openxmlformats.org/officeDocument/2006/relationships/image" Target="../media/image99.wmf"/><Relationship Id="rId12" Type="http://schemas.openxmlformats.org/officeDocument/2006/relationships/oleObject" Target="../embeddings/oleObject122.bin"/><Relationship Id="rId2" Type="http://schemas.openxmlformats.org/officeDocument/2006/relationships/oleObject" Target="../embeddings/oleObject117.bin"/><Relationship Id="rId16" Type="http://schemas.openxmlformats.org/officeDocument/2006/relationships/image" Target="../media/image104.wmf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19.bin"/><Relationship Id="rId11" Type="http://schemas.openxmlformats.org/officeDocument/2006/relationships/image" Target="../media/image101.wmf"/><Relationship Id="rId5" Type="http://schemas.openxmlformats.org/officeDocument/2006/relationships/image" Target="../media/image98.wmf"/><Relationship Id="rId15" Type="http://schemas.openxmlformats.org/officeDocument/2006/relationships/oleObject" Target="../embeddings/oleObject123.bin"/><Relationship Id="rId10" Type="http://schemas.openxmlformats.org/officeDocument/2006/relationships/oleObject" Target="../embeddings/oleObject121.bin"/><Relationship Id="rId4" Type="http://schemas.openxmlformats.org/officeDocument/2006/relationships/oleObject" Target="../embeddings/oleObject118.bin"/><Relationship Id="rId9" Type="http://schemas.openxmlformats.org/officeDocument/2006/relationships/image" Target="../media/image100.wmf"/><Relationship Id="rId14" Type="http://schemas.openxmlformats.org/officeDocument/2006/relationships/image" Target="../media/image103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7.bin"/><Relationship Id="rId13" Type="http://schemas.openxmlformats.org/officeDocument/2006/relationships/image" Target="../media/image102.wmf"/><Relationship Id="rId3" Type="http://schemas.openxmlformats.org/officeDocument/2006/relationships/image" Target="../media/image97.wmf"/><Relationship Id="rId7" Type="http://schemas.openxmlformats.org/officeDocument/2006/relationships/image" Target="../media/image99.wmf"/><Relationship Id="rId12" Type="http://schemas.openxmlformats.org/officeDocument/2006/relationships/oleObject" Target="../embeddings/oleObject129.bin"/><Relationship Id="rId2" Type="http://schemas.openxmlformats.org/officeDocument/2006/relationships/oleObject" Target="../embeddings/oleObject124.bin"/><Relationship Id="rId16" Type="http://schemas.openxmlformats.org/officeDocument/2006/relationships/image" Target="../media/image106.wmf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26.bin"/><Relationship Id="rId11" Type="http://schemas.openxmlformats.org/officeDocument/2006/relationships/image" Target="../media/image101.wmf"/><Relationship Id="rId5" Type="http://schemas.openxmlformats.org/officeDocument/2006/relationships/image" Target="../media/image98.wmf"/><Relationship Id="rId15" Type="http://schemas.openxmlformats.org/officeDocument/2006/relationships/oleObject" Target="../embeddings/oleObject130.bin"/><Relationship Id="rId10" Type="http://schemas.openxmlformats.org/officeDocument/2006/relationships/oleObject" Target="../embeddings/oleObject128.bin"/><Relationship Id="rId4" Type="http://schemas.openxmlformats.org/officeDocument/2006/relationships/oleObject" Target="../embeddings/oleObject125.bin"/><Relationship Id="rId9" Type="http://schemas.openxmlformats.org/officeDocument/2006/relationships/image" Target="../media/image100.wmf"/><Relationship Id="rId14" Type="http://schemas.openxmlformats.org/officeDocument/2006/relationships/image" Target="../media/image105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4.bin"/><Relationship Id="rId13" Type="http://schemas.openxmlformats.org/officeDocument/2006/relationships/image" Target="../media/image102.wmf"/><Relationship Id="rId3" Type="http://schemas.openxmlformats.org/officeDocument/2006/relationships/image" Target="../media/image97.wmf"/><Relationship Id="rId7" Type="http://schemas.openxmlformats.org/officeDocument/2006/relationships/image" Target="../media/image99.wmf"/><Relationship Id="rId12" Type="http://schemas.openxmlformats.org/officeDocument/2006/relationships/oleObject" Target="../embeddings/oleObject136.bin"/><Relationship Id="rId2" Type="http://schemas.openxmlformats.org/officeDocument/2006/relationships/oleObject" Target="../embeddings/oleObject131.bin"/><Relationship Id="rId16" Type="http://schemas.openxmlformats.org/officeDocument/2006/relationships/image" Target="../media/image108.wmf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33.bin"/><Relationship Id="rId11" Type="http://schemas.openxmlformats.org/officeDocument/2006/relationships/image" Target="../media/image101.wmf"/><Relationship Id="rId5" Type="http://schemas.openxmlformats.org/officeDocument/2006/relationships/image" Target="../media/image98.wmf"/><Relationship Id="rId15" Type="http://schemas.openxmlformats.org/officeDocument/2006/relationships/oleObject" Target="../embeddings/oleObject137.bin"/><Relationship Id="rId10" Type="http://schemas.openxmlformats.org/officeDocument/2006/relationships/oleObject" Target="../embeddings/oleObject135.bin"/><Relationship Id="rId4" Type="http://schemas.openxmlformats.org/officeDocument/2006/relationships/oleObject" Target="../embeddings/oleObject132.bin"/><Relationship Id="rId9" Type="http://schemas.openxmlformats.org/officeDocument/2006/relationships/image" Target="../media/image100.wmf"/><Relationship Id="rId14" Type="http://schemas.openxmlformats.org/officeDocument/2006/relationships/image" Target="../media/image107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1.bin"/><Relationship Id="rId13" Type="http://schemas.openxmlformats.org/officeDocument/2006/relationships/image" Target="../media/image102.wmf"/><Relationship Id="rId3" Type="http://schemas.openxmlformats.org/officeDocument/2006/relationships/image" Target="../media/image97.wmf"/><Relationship Id="rId7" Type="http://schemas.openxmlformats.org/officeDocument/2006/relationships/image" Target="../media/image99.wmf"/><Relationship Id="rId12" Type="http://schemas.openxmlformats.org/officeDocument/2006/relationships/oleObject" Target="../embeddings/oleObject143.bin"/><Relationship Id="rId2" Type="http://schemas.openxmlformats.org/officeDocument/2006/relationships/oleObject" Target="../embeddings/oleObject138.bin"/><Relationship Id="rId16" Type="http://schemas.openxmlformats.org/officeDocument/2006/relationships/image" Target="../media/image110.wmf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40.bin"/><Relationship Id="rId11" Type="http://schemas.openxmlformats.org/officeDocument/2006/relationships/image" Target="../media/image101.wmf"/><Relationship Id="rId5" Type="http://schemas.openxmlformats.org/officeDocument/2006/relationships/image" Target="../media/image98.wmf"/><Relationship Id="rId15" Type="http://schemas.openxmlformats.org/officeDocument/2006/relationships/oleObject" Target="../embeddings/oleObject144.bin"/><Relationship Id="rId10" Type="http://schemas.openxmlformats.org/officeDocument/2006/relationships/oleObject" Target="../embeddings/oleObject142.bin"/><Relationship Id="rId4" Type="http://schemas.openxmlformats.org/officeDocument/2006/relationships/oleObject" Target="../embeddings/oleObject139.bin"/><Relationship Id="rId9" Type="http://schemas.openxmlformats.org/officeDocument/2006/relationships/image" Target="../media/image100.wmf"/><Relationship Id="rId14" Type="http://schemas.openxmlformats.org/officeDocument/2006/relationships/image" Target="../media/image109.png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8.bin"/><Relationship Id="rId13" Type="http://schemas.openxmlformats.org/officeDocument/2006/relationships/image" Target="../media/image102.wmf"/><Relationship Id="rId3" Type="http://schemas.openxmlformats.org/officeDocument/2006/relationships/image" Target="../media/image111.wmf"/><Relationship Id="rId7" Type="http://schemas.openxmlformats.org/officeDocument/2006/relationships/image" Target="../media/image99.wmf"/><Relationship Id="rId12" Type="http://schemas.openxmlformats.org/officeDocument/2006/relationships/oleObject" Target="../embeddings/oleObject150.bin"/><Relationship Id="rId2" Type="http://schemas.openxmlformats.org/officeDocument/2006/relationships/oleObject" Target="../embeddings/oleObject145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47.bin"/><Relationship Id="rId11" Type="http://schemas.openxmlformats.org/officeDocument/2006/relationships/image" Target="../media/image101.wmf"/><Relationship Id="rId5" Type="http://schemas.openxmlformats.org/officeDocument/2006/relationships/image" Target="../media/image98.wmf"/><Relationship Id="rId15" Type="http://schemas.openxmlformats.org/officeDocument/2006/relationships/image" Target="../media/image97.wmf"/><Relationship Id="rId10" Type="http://schemas.openxmlformats.org/officeDocument/2006/relationships/oleObject" Target="../embeddings/oleObject149.bin"/><Relationship Id="rId4" Type="http://schemas.openxmlformats.org/officeDocument/2006/relationships/oleObject" Target="../embeddings/oleObject146.bin"/><Relationship Id="rId9" Type="http://schemas.openxmlformats.org/officeDocument/2006/relationships/image" Target="../media/image100.wmf"/><Relationship Id="rId14" Type="http://schemas.openxmlformats.org/officeDocument/2006/relationships/oleObject" Target="../embeddings/oleObject15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895600"/>
            <a:ext cx="8458200" cy="685800"/>
          </a:xfrm>
        </p:spPr>
        <p:txBody>
          <a:bodyPr/>
          <a:lstStyle/>
          <a:p>
            <a:pPr eaLnBrk="1" hangingPunct="1">
              <a:defRPr/>
            </a:pPr>
            <a:r>
              <a:rPr lang="pt-BR" sz="2400" dirty="0"/>
              <a:t>Estatística: Aplicação ao Sensoriamento Remoto</a:t>
            </a:r>
            <a:br>
              <a:rPr lang="pt-BR" sz="2400" dirty="0"/>
            </a:br>
            <a:br>
              <a:rPr lang="pt-BR" sz="2400" dirty="0"/>
            </a:br>
            <a:r>
              <a:rPr lang="pt-BR" sz="2400"/>
              <a:t>SER 204</a:t>
            </a:r>
            <a:br>
              <a:rPr lang="pt-BR" sz="2400" dirty="0"/>
            </a:br>
            <a:br>
              <a:rPr lang="pt-BR" sz="2400" dirty="0"/>
            </a:br>
            <a:r>
              <a:rPr lang="pt-BR" sz="2400" dirty="0"/>
              <a:t>Estimação Pontual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4140766C-0128-4981-D34E-512C6FEEF3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984" y="5903913"/>
            <a:ext cx="4487416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pt-BR" sz="1800" kern="0" dirty="0">
                <a:latin typeface="Tahoma" panose="020B0604030504040204" pitchFamily="34" charset="0"/>
                <a:cs typeface="+mn-cs"/>
              </a:rPr>
              <a:t>Camilo </a:t>
            </a:r>
            <a:r>
              <a:rPr lang="pt-BR" sz="1800" kern="0" dirty="0" err="1">
                <a:latin typeface="Tahoma" panose="020B0604030504040204" pitchFamily="34" charset="0"/>
                <a:cs typeface="+mn-cs"/>
              </a:rPr>
              <a:t>Daleles</a:t>
            </a:r>
            <a:r>
              <a:rPr lang="pt-BR" sz="1800" kern="0" dirty="0">
                <a:latin typeface="Tahoma" panose="020B0604030504040204" pitchFamily="34" charset="0"/>
                <a:cs typeface="+mn-cs"/>
              </a:rPr>
              <a:t> </a:t>
            </a:r>
            <a:r>
              <a:rPr lang="pt-BR" sz="1800" kern="0" dirty="0" err="1">
                <a:latin typeface="Tahoma" panose="020B0604030504040204" pitchFamily="34" charset="0"/>
                <a:cs typeface="+mn-cs"/>
              </a:rPr>
              <a:t>Rennó</a:t>
            </a:r>
            <a:endParaRPr lang="pt-BR" sz="1800" kern="0" dirty="0">
              <a:latin typeface="Tahoma" panose="020B0604030504040204" pitchFamily="34" charset="0"/>
              <a:cs typeface="+mn-c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pt-BR" sz="1200" kern="0" dirty="0">
                <a:latin typeface="Arial Unicode MS" pitchFamily="34" charset="-128"/>
              </a:rPr>
              <a:t>camilo.renno@inpe.br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pt-BR" sz="1200" kern="0" dirty="0">
                <a:latin typeface="Arial Unicode MS" pitchFamily="34" charset="-128"/>
              </a:rPr>
              <a:t>acesso do conteúdo do curso em </a:t>
            </a:r>
            <a:r>
              <a:rPr lang="pt-BR" sz="1200" kern="0" dirty="0" err="1">
                <a:solidFill>
                  <a:schemeClr val="accent2"/>
                </a:solidFill>
                <a:latin typeface="Arial Unicode MS" pitchFamily="34" charset="-128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Bibdigital</a:t>
            </a:r>
            <a:r>
              <a:rPr lang="pt-BR" sz="1200" kern="0" dirty="0">
                <a:solidFill>
                  <a:schemeClr val="accent2"/>
                </a:solidFill>
                <a:latin typeface="Arial Unicode MS" pitchFamily="34" charset="-128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do INPE</a:t>
            </a:r>
            <a:r>
              <a:rPr lang="pt-BR" sz="1200" kern="0" dirty="0">
                <a:latin typeface="Arial Unicode MS" pitchFamily="34" charset="-128"/>
              </a:rPr>
              <a:t> ou </a:t>
            </a:r>
            <a:r>
              <a:rPr lang="pt-BR" sz="1200" kern="0" dirty="0">
                <a:solidFill>
                  <a:schemeClr val="accent2"/>
                </a:solidFill>
                <a:latin typeface="Arial Unicode MS" pitchFamily="34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GitHub</a:t>
            </a:r>
            <a:endParaRPr lang="pt-BR" sz="1200" kern="0" dirty="0">
              <a:solidFill>
                <a:schemeClr val="accent2"/>
              </a:solidFill>
              <a:latin typeface="Arial Unicode MS" pitchFamily="34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Estimação Pontual de um Parâmetro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811FF4-849A-458A-802A-6657F599B5FB}" type="slidenum">
              <a:rPr lang="pt-BR"/>
              <a:pPr>
                <a:defRPr/>
              </a:pPr>
              <a:t>10</a:t>
            </a:fld>
            <a:endParaRPr lang="pt-BR" dirty="0"/>
          </a:p>
        </p:txBody>
      </p:sp>
      <p:sp>
        <p:nvSpPr>
          <p:cNvPr id="12" name="Text Box 31"/>
          <p:cNvSpPr txBox="1">
            <a:spLocks noChangeArrowheads="1"/>
          </p:cNvSpPr>
          <p:nvPr/>
        </p:nvSpPr>
        <p:spPr bwMode="auto">
          <a:xfrm>
            <a:off x="539552" y="2846586"/>
            <a:ext cx="221246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pt-BR" sz="1600" dirty="0">
                <a:latin typeface="Tahoma" panose="020B0604030504040204" pitchFamily="34" charset="0"/>
              </a:rPr>
              <a:t> ser não tendencioso</a:t>
            </a:r>
          </a:p>
        </p:txBody>
      </p:sp>
      <p:sp>
        <p:nvSpPr>
          <p:cNvPr id="14" name="Text Box 33"/>
          <p:cNvSpPr txBox="1">
            <a:spLocks noChangeArrowheads="1"/>
          </p:cNvSpPr>
          <p:nvPr/>
        </p:nvSpPr>
        <p:spPr bwMode="auto">
          <a:xfrm>
            <a:off x="539552" y="3647752"/>
            <a:ext cx="224612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pt-BR" sz="1600" dirty="0">
                <a:latin typeface="Tahoma" panose="020B0604030504040204" pitchFamily="34" charset="0"/>
              </a:rPr>
              <a:t> ter variância mínima</a:t>
            </a:r>
          </a:p>
        </p:txBody>
      </p:sp>
      <p:sp>
        <p:nvSpPr>
          <p:cNvPr id="16" name="Text Box 20"/>
          <p:cNvSpPr txBox="1">
            <a:spLocks noChangeArrowheads="1"/>
          </p:cNvSpPr>
          <p:nvPr/>
        </p:nvSpPr>
        <p:spPr bwMode="auto">
          <a:xfrm>
            <a:off x="2036241" y="6351413"/>
            <a:ext cx="11430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8913" indent="-18891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200" dirty="0">
                <a:solidFill>
                  <a:srgbClr val="FF0000"/>
                </a:solidFill>
                <a:latin typeface="Tahoma" panose="020B0604030504040204" pitchFamily="34" charset="0"/>
              </a:rPr>
              <a:t>Exato</a:t>
            </a:r>
          </a:p>
        </p:txBody>
      </p:sp>
      <p:sp>
        <p:nvSpPr>
          <p:cNvPr id="17" name="Text Box 20"/>
          <p:cNvSpPr txBox="1">
            <a:spLocks noChangeArrowheads="1"/>
          </p:cNvSpPr>
          <p:nvPr/>
        </p:nvSpPr>
        <p:spPr bwMode="auto">
          <a:xfrm>
            <a:off x="4036491" y="6351413"/>
            <a:ext cx="11430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8913" indent="-18891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Tahoma" panose="020B0604030504040204" pitchFamily="34" charset="0"/>
              </a:rPr>
              <a:t>Inexato</a:t>
            </a:r>
          </a:p>
        </p:txBody>
      </p:sp>
      <p:grpSp>
        <p:nvGrpSpPr>
          <p:cNvPr id="18" name="Grupo 54"/>
          <p:cNvGrpSpPr/>
          <p:nvPr/>
        </p:nvGrpSpPr>
        <p:grpSpPr bwMode="auto">
          <a:xfrm>
            <a:off x="2158054" y="5020500"/>
            <a:ext cx="936048" cy="863375"/>
            <a:chOff x="7215206" y="5668930"/>
            <a:chExt cx="935996" cy="863510"/>
          </a:xfrm>
          <a:solidFill>
            <a:srgbClr val="FF3300"/>
          </a:solidFill>
        </p:grpSpPr>
        <p:sp>
          <p:nvSpPr>
            <p:cNvPr id="19" name="Elipse 18"/>
            <p:cNvSpPr/>
            <p:nvPr/>
          </p:nvSpPr>
          <p:spPr>
            <a:xfrm>
              <a:off x="7713981" y="5668930"/>
              <a:ext cx="36000" cy="36000"/>
            </a:xfrm>
            <a:prstGeom prst="ellipse">
              <a:avLst/>
            </a:prstGeom>
            <a:grpFill/>
            <a:ln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20" name="Elipse 19"/>
            <p:cNvSpPr/>
            <p:nvPr/>
          </p:nvSpPr>
          <p:spPr>
            <a:xfrm>
              <a:off x="8014504" y="5868754"/>
              <a:ext cx="36000" cy="36000"/>
            </a:xfrm>
            <a:prstGeom prst="ellipse">
              <a:avLst/>
            </a:prstGeom>
            <a:grpFill/>
            <a:ln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21" name="Elipse 20"/>
            <p:cNvSpPr/>
            <p:nvPr/>
          </p:nvSpPr>
          <p:spPr>
            <a:xfrm>
              <a:off x="7767105" y="5969453"/>
              <a:ext cx="36000" cy="36000"/>
            </a:xfrm>
            <a:prstGeom prst="ellipse">
              <a:avLst/>
            </a:prstGeom>
            <a:grpFill/>
            <a:ln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22" name="Elipse 21"/>
            <p:cNvSpPr/>
            <p:nvPr/>
          </p:nvSpPr>
          <p:spPr>
            <a:xfrm>
              <a:off x="7814679" y="6095219"/>
              <a:ext cx="36000" cy="36000"/>
            </a:xfrm>
            <a:prstGeom prst="ellipse">
              <a:avLst/>
            </a:prstGeom>
            <a:grpFill/>
            <a:ln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23" name="Elipse 22"/>
            <p:cNvSpPr/>
            <p:nvPr/>
          </p:nvSpPr>
          <p:spPr>
            <a:xfrm>
              <a:off x="8115202" y="6295043"/>
              <a:ext cx="36000" cy="36000"/>
            </a:xfrm>
            <a:prstGeom prst="ellipse">
              <a:avLst/>
            </a:prstGeom>
            <a:grpFill/>
            <a:ln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24" name="Elipse 23"/>
            <p:cNvSpPr/>
            <p:nvPr/>
          </p:nvSpPr>
          <p:spPr>
            <a:xfrm>
              <a:off x="7867803" y="6395742"/>
              <a:ext cx="36000" cy="36000"/>
            </a:xfrm>
            <a:prstGeom prst="ellipse">
              <a:avLst/>
            </a:prstGeom>
            <a:grpFill/>
            <a:ln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25" name="Elipse 24"/>
            <p:cNvSpPr/>
            <p:nvPr/>
          </p:nvSpPr>
          <p:spPr>
            <a:xfrm>
              <a:off x="7415030" y="5769628"/>
              <a:ext cx="36000" cy="36000"/>
            </a:xfrm>
            <a:prstGeom prst="ellipse">
              <a:avLst/>
            </a:prstGeom>
            <a:grpFill/>
            <a:ln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26" name="Elipse 25"/>
            <p:cNvSpPr/>
            <p:nvPr/>
          </p:nvSpPr>
          <p:spPr>
            <a:xfrm>
              <a:off x="7215206" y="6068579"/>
              <a:ext cx="36000" cy="36000"/>
            </a:xfrm>
            <a:prstGeom prst="ellipse">
              <a:avLst/>
            </a:prstGeom>
            <a:grpFill/>
            <a:ln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27" name="Elipse 26"/>
            <p:cNvSpPr/>
            <p:nvPr/>
          </p:nvSpPr>
          <p:spPr>
            <a:xfrm>
              <a:off x="7468154" y="6070151"/>
              <a:ext cx="36000" cy="36000"/>
            </a:xfrm>
            <a:prstGeom prst="ellipse">
              <a:avLst/>
            </a:prstGeom>
            <a:grpFill/>
            <a:ln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28" name="Elipse 27"/>
            <p:cNvSpPr/>
            <p:nvPr/>
          </p:nvSpPr>
          <p:spPr>
            <a:xfrm>
              <a:off x="7515729" y="6195917"/>
              <a:ext cx="36000" cy="36000"/>
            </a:xfrm>
            <a:prstGeom prst="ellipse">
              <a:avLst/>
            </a:prstGeom>
            <a:grpFill/>
            <a:ln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29" name="Elipse 28"/>
            <p:cNvSpPr/>
            <p:nvPr/>
          </p:nvSpPr>
          <p:spPr>
            <a:xfrm>
              <a:off x="7344782" y="6359753"/>
              <a:ext cx="36000" cy="36000"/>
            </a:xfrm>
            <a:prstGeom prst="ellipse">
              <a:avLst/>
            </a:prstGeom>
            <a:grpFill/>
            <a:ln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30" name="Elipse 29"/>
            <p:cNvSpPr/>
            <p:nvPr/>
          </p:nvSpPr>
          <p:spPr>
            <a:xfrm>
              <a:off x="7568852" y="6496440"/>
              <a:ext cx="36000" cy="36000"/>
            </a:xfrm>
            <a:prstGeom prst="ellipse">
              <a:avLst/>
            </a:prstGeom>
            <a:grpFill/>
            <a:ln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</p:grpSp>
      <p:grpSp>
        <p:nvGrpSpPr>
          <p:cNvPr id="31" name="Grupo 55"/>
          <p:cNvGrpSpPr/>
          <p:nvPr/>
        </p:nvGrpSpPr>
        <p:grpSpPr bwMode="auto">
          <a:xfrm>
            <a:off x="4779072" y="5573857"/>
            <a:ext cx="357772" cy="331786"/>
            <a:chOff x="7858148" y="4964636"/>
            <a:chExt cx="357752" cy="331838"/>
          </a:xfrm>
          <a:solidFill>
            <a:srgbClr val="FF3300"/>
          </a:solidFill>
        </p:grpSpPr>
        <p:sp>
          <p:nvSpPr>
            <p:cNvPr id="32" name="Elipse 31"/>
            <p:cNvSpPr/>
            <p:nvPr/>
          </p:nvSpPr>
          <p:spPr>
            <a:xfrm>
              <a:off x="8036462" y="4964636"/>
              <a:ext cx="36000" cy="36000"/>
            </a:xfrm>
            <a:prstGeom prst="ellipse">
              <a:avLst/>
            </a:prstGeom>
            <a:grpFill/>
            <a:ln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33" name="Elipse 32"/>
            <p:cNvSpPr/>
            <p:nvPr/>
          </p:nvSpPr>
          <p:spPr>
            <a:xfrm>
              <a:off x="8143900" y="5036074"/>
              <a:ext cx="36000" cy="36000"/>
            </a:xfrm>
            <a:prstGeom prst="ellipse">
              <a:avLst/>
            </a:prstGeom>
            <a:grpFill/>
            <a:ln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34" name="Elipse 33"/>
            <p:cNvSpPr/>
            <p:nvPr/>
          </p:nvSpPr>
          <p:spPr>
            <a:xfrm>
              <a:off x="8055454" y="5072074"/>
              <a:ext cx="36000" cy="36000"/>
            </a:xfrm>
            <a:prstGeom prst="ellipse">
              <a:avLst/>
            </a:prstGeom>
            <a:grpFill/>
            <a:ln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35" name="Elipse 34"/>
            <p:cNvSpPr/>
            <p:nvPr/>
          </p:nvSpPr>
          <p:spPr>
            <a:xfrm>
              <a:off x="8072462" y="5117036"/>
              <a:ext cx="36000" cy="36000"/>
            </a:xfrm>
            <a:prstGeom prst="ellipse">
              <a:avLst/>
            </a:prstGeom>
            <a:grpFill/>
            <a:ln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36" name="Elipse 35"/>
            <p:cNvSpPr/>
            <p:nvPr/>
          </p:nvSpPr>
          <p:spPr>
            <a:xfrm>
              <a:off x="8179900" y="5188474"/>
              <a:ext cx="36000" cy="36000"/>
            </a:xfrm>
            <a:prstGeom prst="ellipse">
              <a:avLst/>
            </a:prstGeom>
            <a:grpFill/>
            <a:ln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37" name="Elipse 36"/>
            <p:cNvSpPr/>
            <p:nvPr/>
          </p:nvSpPr>
          <p:spPr>
            <a:xfrm>
              <a:off x="8091454" y="5224474"/>
              <a:ext cx="36000" cy="36000"/>
            </a:xfrm>
            <a:prstGeom prst="ellipse">
              <a:avLst/>
            </a:prstGeom>
            <a:grpFill/>
            <a:ln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38" name="Elipse 37"/>
            <p:cNvSpPr/>
            <p:nvPr/>
          </p:nvSpPr>
          <p:spPr>
            <a:xfrm>
              <a:off x="7929586" y="5000636"/>
              <a:ext cx="36000" cy="36000"/>
            </a:xfrm>
            <a:prstGeom prst="ellipse">
              <a:avLst/>
            </a:prstGeom>
            <a:grpFill/>
            <a:ln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39" name="Elipse 38"/>
            <p:cNvSpPr/>
            <p:nvPr/>
          </p:nvSpPr>
          <p:spPr>
            <a:xfrm>
              <a:off x="7858148" y="5107512"/>
              <a:ext cx="36000" cy="36000"/>
            </a:xfrm>
            <a:prstGeom prst="ellipse">
              <a:avLst/>
            </a:prstGeom>
            <a:grpFill/>
            <a:ln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40" name="Elipse 39"/>
            <p:cNvSpPr/>
            <p:nvPr/>
          </p:nvSpPr>
          <p:spPr>
            <a:xfrm>
              <a:off x="7948578" y="5108074"/>
              <a:ext cx="36000" cy="36000"/>
            </a:xfrm>
            <a:prstGeom prst="ellipse">
              <a:avLst/>
            </a:prstGeom>
            <a:grpFill/>
            <a:ln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41" name="Elipse 40"/>
            <p:cNvSpPr/>
            <p:nvPr/>
          </p:nvSpPr>
          <p:spPr>
            <a:xfrm>
              <a:off x="7965586" y="5153036"/>
              <a:ext cx="36000" cy="36000"/>
            </a:xfrm>
            <a:prstGeom prst="ellipse">
              <a:avLst/>
            </a:prstGeom>
            <a:grpFill/>
            <a:ln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42" name="Elipse 41"/>
            <p:cNvSpPr/>
            <p:nvPr/>
          </p:nvSpPr>
          <p:spPr>
            <a:xfrm>
              <a:off x="7904472" y="5211608"/>
              <a:ext cx="36000" cy="36000"/>
            </a:xfrm>
            <a:prstGeom prst="ellipse">
              <a:avLst/>
            </a:prstGeom>
            <a:grpFill/>
            <a:ln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43" name="Elipse 42"/>
            <p:cNvSpPr/>
            <p:nvPr/>
          </p:nvSpPr>
          <p:spPr>
            <a:xfrm>
              <a:off x="7984578" y="5260474"/>
              <a:ext cx="36000" cy="36000"/>
            </a:xfrm>
            <a:prstGeom prst="ellipse">
              <a:avLst/>
            </a:prstGeom>
            <a:grpFill/>
            <a:ln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</p:grpSp>
      <p:grpSp>
        <p:nvGrpSpPr>
          <p:cNvPr id="44" name="Grupo 65"/>
          <p:cNvGrpSpPr>
            <a:grpSpLocks/>
          </p:cNvGrpSpPr>
          <p:nvPr/>
        </p:nvGrpSpPr>
        <p:grpSpPr bwMode="auto">
          <a:xfrm>
            <a:off x="273342" y="4548014"/>
            <a:ext cx="5234762" cy="1800223"/>
            <a:chOff x="3637776" y="4071938"/>
            <a:chExt cx="5234762" cy="1799718"/>
          </a:xfrm>
        </p:grpSpPr>
        <p:grpSp>
          <p:nvGrpSpPr>
            <p:cNvPr id="45" name="Grupo 27"/>
            <p:cNvGrpSpPr>
              <a:grpSpLocks/>
            </p:cNvGrpSpPr>
            <p:nvPr/>
          </p:nvGrpSpPr>
          <p:grpSpPr bwMode="auto">
            <a:xfrm>
              <a:off x="5072063" y="4071938"/>
              <a:ext cx="1800100" cy="1799718"/>
              <a:chOff x="5643570" y="4357694"/>
              <a:chExt cx="1800000" cy="1800000"/>
            </a:xfrm>
          </p:grpSpPr>
          <p:sp>
            <p:nvSpPr>
              <p:cNvPr id="54" name="Elipse 53"/>
              <p:cNvSpPr/>
              <p:nvPr/>
            </p:nvSpPr>
            <p:spPr>
              <a:xfrm>
                <a:off x="5643570" y="4357694"/>
                <a:ext cx="1800125" cy="18000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pt-BR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55" name="Elipse 54"/>
              <p:cNvSpPr/>
              <p:nvPr/>
            </p:nvSpPr>
            <p:spPr>
              <a:xfrm>
                <a:off x="5822947" y="4537060"/>
                <a:ext cx="1441370" cy="144127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pt-BR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56" name="Elipse 55"/>
              <p:cNvSpPr/>
              <p:nvPr/>
            </p:nvSpPr>
            <p:spPr>
              <a:xfrm>
                <a:off x="6003912" y="4718012"/>
                <a:ext cx="1079440" cy="107936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pt-BR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57" name="Elipse 56"/>
              <p:cNvSpPr/>
              <p:nvPr/>
            </p:nvSpPr>
            <p:spPr>
              <a:xfrm>
                <a:off x="6183290" y="4897377"/>
                <a:ext cx="720685" cy="72063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pt-BR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58" name="Elipse 57"/>
              <p:cNvSpPr/>
              <p:nvPr/>
            </p:nvSpPr>
            <p:spPr>
              <a:xfrm>
                <a:off x="6364255" y="5078330"/>
                <a:ext cx="358755" cy="3587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pt-BR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59" name="Elipse 58"/>
              <p:cNvSpPr/>
              <p:nvPr/>
            </p:nvSpPr>
            <p:spPr>
              <a:xfrm>
                <a:off x="6499184" y="5213251"/>
                <a:ext cx="88895" cy="88889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pt-BR" dirty="0">
                  <a:latin typeface="Tahoma" panose="020B0604030504040204" pitchFamily="34" charset="0"/>
                </a:endParaRPr>
              </a:p>
            </p:txBody>
          </p:sp>
        </p:grpSp>
        <p:grpSp>
          <p:nvGrpSpPr>
            <p:cNvPr id="46" name="Grupo 56"/>
            <p:cNvGrpSpPr>
              <a:grpSpLocks/>
            </p:cNvGrpSpPr>
            <p:nvPr/>
          </p:nvGrpSpPr>
          <p:grpSpPr bwMode="auto">
            <a:xfrm>
              <a:off x="7072438" y="4071938"/>
              <a:ext cx="1800100" cy="1799718"/>
              <a:chOff x="5643570" y="4357694"/>
              <a:chExt cx="1800000" cy="1800000"/>
            </a:xfrm>
          </p:grpSpPr>
          <p:sp>
            <p:nvSpPr>
              <p:cNvPr id="48" name="Elipse 47"/>
              <p:cNvSpPr/>
              <p:nvPr/>
            </p:nvSpPr>
            <p:spPr>
              <a:xfrm>
                <a:off x="5643445" y="4357694"/>
                <a:ext cx="1800125" cy="18000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pt-BR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49" name="Elipse 48"/>
              <p:cNvSpPr/>
              <p:nvPr/>
            </p:nvSpPr>
            <p:spPr>
              <a:xfrm>
                <a:off x="5822822" y="4537060"/>
                <a:ext cx="1441370" cy="144127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pt-BR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50" name="Elipse 49"/>
              <p:cNvSpPr/>
              <p:nvPr/>
            </p:nvSpPr>
            <p:spPr>
              <a:xfrm>
                <a:off x="6003787" y="4718012"/>
                <a:ext cx="1079440" cy="107936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pt-BR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51" name="Elipse 50"/>
              <p:cNvSpPr/>
              <p:nvPr/>
            </p:nvSpPr>
            <p:spPr>
              <a:xfrm>
                <a:off x="6183165" y="4897377"/>
                <a:ext cx="720685" cy="72063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pt-BR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52" name="Elipse 51"/>
              <p:cNvSpPr/>
              <p:nvPr/>
            </p:nvSpPr>
            <p:spPr>
              <a:xfrm>
                <a:off x="6364130" y="5078330"/>
                <a:ext cx="358755" cy="3587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pt-BR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53" name="Elipse 52"/>
              <p:cNvSpPr/>
              <p:nvPr/>
            </p:nvSpPr>
            <p:spPr>
              <a:xfrm>
                <a:off x="6499059" y="5213251"/>
                <a:ext cx="88895" cy="88889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pt-BR" dirty="0"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47" name="Text Box 20"/>
            <p:cNvSpPr txBox="1">
              <a:spLocks noChangeArrowheads="1"/>
            </p:cNvSpPr>
            <p:nvPr/>
          </p:nvSpPr>
          <p:spPr bwMode="auto">
            <a:xfrm>
              <a:off x="3637776" y="4856556"/>
              <a:ext cx="1296401" cy="2769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188913" indent="-188913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200" dirty="0">
                  <a:solidFill>
                    <a:srgbClr val="FF0000"/>
                  </a:solidFill>
                  <a:latin typeface="Tahoma" panose="020B0604030504040204" pitchFamily="34" charset="0"/>
                </a:rPr>
                <a:t>Tiro ao alvo</a:t>
              </a:r>
            </a:p>
          </p:txBody>
        </p:sp>
      </p:grpSp>
      <p:sp>
        <p:nvSpPr>
          <p:cNvPr id="60" name="Text Box 31"/>
          <p:cNvSpPr txBox="1">
            <a:spLocks noChangeArrowheads="1"/>
          </p:cNvSpPr>
          <p:nvPr/>
        </p:nvSpPr>
        <p:spPr bwMode="auto">
          <a:xfrm>
            <a:off x="2656681" y="2852936"/>
            <a:ext cx="99257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400" dirty="0">
                <a:solidFill>
                  <a:srgbClr val="FF0000"/>
                </a:solidFill>
                <a:latin typeface="Tahoma" panose="020B0604030504040204" pitchFamily="34" charset="0"/>
              </a:rPr>
              <a:t>(exatidão)</a:t>
            </a:r>
          </a:p>
        </p:txBody>
      </p:sp>
      <p:sp>
        <p:nvSpPr>
          <p:cNvPr id="61" name="Text Box 31"/>
          <p:cNvSpPr txBox="1">
            <a:spLocks noChangeArrowheads="1"/>
          </p:cNvSpPr>
          <p:nvPr/>
        </p:nvSpPr>
        <p:spPr bwMode="auto">
          <a:xfrm>
            <a:off x="2685256" y="3654102"/>
            <a:ext cx="10144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400" dirty="0">
                <a:solidFill>
                  <a:srgbClr val="FF0000"/>
                </a:solidFill>
                <a:latin typeface="Tahoma" panose="020B0604030504040204" pitchFamily="34" charset="0"/>
              </a:rPr>
              <a:t>(precisão)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 Box 30"/>
              <p:cNvSpPr txBox="1">
                <a:spLocks noChangeArrowheads="1"/>
              </p:cNvSpPr>
              <p:nvPr/>
            </p:nvSpPr>
            <p:spPr bwMode="auto">
              <a:xfrm>
                <a:off x="835025" y="2393807"/>
                <a:ext cx="5364289" cy="3489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None/>
                </a:pPr>
                <a:r>
                  <a:rPr lang="pt-BR" altLang="pt-BR" sz="1600" dirty="0">
                    <a:latin typeface="Tahoma" panose="020B0604030504040204" pitchFamily="34" charset="0"/>
                  </a:rPr>
                  <a:t>Para que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altLang="pt-BR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pt-BR" altLang="pt-BR" sz="160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pt-BR" altLang="pt-BR" sz="1600" i="1" smtClean="0">
                                <a:latin typeface="Cambria Math"/>
                                <a:ea typeface="Cambria Math"/>
                              </a:rPr>
                              <m:t>𝜃</m:t>
                            </m:r>
                          </m:e>
                        </m:acc>
                      </m:e>
                      <m:sub>
                        <m:r>
                          <a:rPr lang="pt-BR" altLang="pt-BR" sz="1600" b="0" i="1" smtClean="0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pt-BR" altLang="pt-BR" sz="1600" dirty="0">
                    <a:latin typeface="Tahoma" panose="020B0604030504040204" pitchFamily="34" charset="0"/>
                  </a:rPr>
                  <a:t> seja o melhor, então esse estimador deveria </a:t>
                </a:r>
              </a:p>
            </p:txBody>
          </p:sp>
        </mc:Choice>
        <mc:Fallback xmlns="">
          <p:sp>
            <p:nvSpPr>
              <p:cNvPr id="62" name="Text 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35025" y="2393807"/>
                <a:ext cx="5364289" cy="348942"/>
              </a:xfrm>
              <a:prstGeom prst="rect">
                <a:avLst/>
              </a:prstGeom>
              <a:blipFill>
                <a:blip r:embed="rId2"/>
                <a:stretch>
                  <a:fillRect l="-682" t="-3509" b="-2105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Text Box 30"/>
          <p:cNvSpPr txBox="1">
            <a:spLocks noChangeArrowheads="1"/>
          </p:cNvSpPr>
          <p:nvPr/>
        </p:nvSpPr>
        <p:spPr bwMode="auto">
          <a:xfrm>
            <a:off x="3687861" y="2828095"/>
            <a:ext cx="534863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266700" indent="-266700"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  <a:sym typeface="Symbol"/>
              </a:rPr>
              <a:t> </a:t>
            </a:r>
            <a:r>
              <a:rPr lang="pt-BR" altLang="pt-BR" sz="1600" dirty="0">
                <a:latin typeface="Tahoma" panose="020B0604030504040204" pitchFamily="34" charset="0"/>
              </a:rPr>
              <a:t>A média das estimativas de todas as amostras de tamanho </a:t>
            </a:r>
            <a:r>
              <a:rPr lang="pt-BR" altLang="pt-B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pt-BR" altLang="pt-BR" sz="1600" dirty="0">
                <a:latin typeface="Tahoma" panose="020B0604030504040204" pitchFamily="34" charset="0"/>
              </a:rPr>
              <a:t> possíveis de serem retiradas da população é igual ao verdadeiro valor do parâmetro</a:t>
            </a:r>
          </a:p>
        </p:txBody>
      </p:sp>
      <p:sp>
        <p:nvSpPr>
          <p:cNvPr id="71" name="Text Box 30"/>
          <p:cNvSpPr txBox="1">
            <a:spLocks noChangeArrowheads="1"/>
          </p:cNvSpPr>
          <p:nvPr/>
        </p:nvSpPr>
        <p:spPr bwMode="auto">
          <a:xfrm>
            <a:off x="3687861" y="3659092"/>
            <a:ext cx="534863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266700" indent="-266700"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  <a:sym typeface="Symbol"/>
              </a:rPr>
              <a:t> O melhor estimador irá produzir estimativas mais próximas entre si (idealmente próximas ao verdadeiro valor do parâmetro)</a:t>
            </a:r>
            <a:endParaRPr lang="pt-BR" altLang="pt-BR" sz="1600" dirty="0">
              <a:latin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Retângulo 1"/>
              <p:cNvSpPr>
                <a:spLocks noChangeArrowheads="1"/>
              </p:cNvSpPr>
              <p:nvPr/>
            </p:nvSpPr>
            <p:spPr bwMode="auto">
              <a:xfrm>
                <a:off x="850900" y="1556792"/>
                <a:ext cx="7825556" cy="841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marL="177800" indent="-177800" eaLnBrk="1" hangingPunct="1">
                  <a:spcBef>
                    <a:spcPct val="0"/>
                  </a:spcBef>
                  <a:buNone/>
                </a:pPr>
                <a:r>
                  <a:rPr lang="pt-BR" altLang="pt-BR" sz="1600" dirty="0">
                    <a:latin typeface="Tahoma" panose="020B0604030504040204" pitchFamily="34" charset="0"/>
                  </a:rPr>
                  <a:t>Considere que seja possível produzir </a:t>
                </a:r>
                <a:r>
                  <a:rPr lang="pt-BR" altLang="pt-BR" sz="1600" i="1" dirty="0"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pt-BR" altLang="pt-BR" sz="1600" dirty="0">
                    <a:latin typeface="Tahoma" panose="020B0604030504040204" pitchFamily="34" charset="0"/>
                  </a:rPr>
                  <a:t> diferentes estimadores para </a:t>
                </a:r>
                <a:r>
                  <a:rPr lang="pt-BR" altLang="pt-BR" sz="1600" i="1" dirty="0">
                    <a:latin typeface="Tahoma" panose="020B0604030504040204" pitchFamily="34" charset="0"/>
                    <a:sym typeface="Symbol"/>
                  </a:rPr>
                  <a:t></a:t>
                </a:r>
                <a:r>
                  <a:rPr lang="pt-BR" altLang="pt-BR" sz="1600" dirty="0">
                    <a:latin typeface="Tahoma" panose="020B0604030504040204" pitchFamily="34" charset="0"/>
                    <a:sym typeface="Symbol" pitchFamily="18" charset="2"/>
                  </a:rPr>
                  <a:t>, sendo que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altLang="pt-B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pt-BR" altLang="pt-BR" sz="16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pt-BR" altLang="pt-BR" sz="1600" i="1">
                                <a:latin typeface="Cambria Math"/>
                                <a:ea typeface="Cambria Math"/>
                              </a:rPr>
                              <m:t>𝜃</m:t>
                            </m:r>
                          </m:e>
                        </m:acc>
                      </m:e>
                      <m:sub>
                        <m:r>
                          <a:rPr lang="pt-BR" altLang="pt-BR" sz="16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pt-BR" altLang="pt-BR" sz="1600" dirty="0">
                    <a:latin typeface="Tahoma" panose="020B0604030504040204" pitchFamily="34" charset="0"/>
                  </a:rPr>
                  <a:t> representa o </a:t>
                </a:r>
                <a:r>
                  <a:rPr lang="pt-BR" altLang="pt-BR" sz="1600" i="1" dirty="0"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pt-BR" altLang="pt-BR" sz="1600" dirty="0">
                    <a:latin typeface="Tahoma" panose="020B0604030504040204" pitchFamily="34" charset="0"/>
                  </a:rPr>
                  <a:t>-</a:t>
                </a:r>
                <a:r>
                  <a:rPr lang="pt-BR" altLang="pt-BR" sz="1600" dirty="0" err="1">
                    <a:latin typeface="Tahoma" panose="020B0604030504040204" pitchFamily="34" charset="0"/>
                  </a:rPr>
                  <a:t>ésimo</a:t>
                </a:r>
                <a:r>
                  <a:rPr lang="pt-BR" altLang="pt-BR" sz="1600" dirty="0">
                    <a:latin typeface="Tahoma" panose="020B0604030504040204" pitchFamily="34" charset="0"/>
                  </a:rPr>
                  <a:t> estimador de </a:t>
                </a:r>
                <a:r>
                  <a:rPr lang="pt-BR" altLang="pt-BR" sz="1600" i="1" dirty="0">
                    <a:latin typeface="Tahoma" panose="020B0604030504040204" pitchFamily="34" charset="0"/>
                    <a:sym typeface="Symbol"/>
                  </a:rPr>
                  <a:t>  </a:t>
                </a:r>
                <a:r>
                  <a:rPr lang="pt-BR" altLang="pt-BR" sz="1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/>
                  </a:rPr>
                  <a:t>(</a:t>
                </a:r>
                <a:r>
                  <a:rPr lang="pt-BR" altLang="pt-BR" sz="1600" i="1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/>
                  </a:rPr>
                  <a:t>i </a:t>
                </a:r>
                <a:r>
                  <a:rPr lang="pt-BR" altLang="pt-BR" sz="1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/>
                  </a:rPr>
                  <a:t>= 1, ..., </a:t>
                </a:r>
                <a:r>
                  <a:rPr lang="pt-BR" altLang="pt-BR" sz="1600" i="1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/>
                  </a:rPr>
                  <a:t>m</a:t>
                </a:r>
                <a:r>
                  <a:rPr lang="pt-BR" altLang="pt-BR" sz="1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/>
                  </a:rPr>
                  <a:t>)</a:t>
                </a:r>
                <a:endParaRPr lang="pt-BR" altLang="pt-BR" sz="1600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itchFamily="18" charset="2"/>
                </a:endParaRP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77" name="Retângu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50900" y="1556792"/>
                <a:ext cx="7825556" cy="841384"/>
              </a:xfrm>
              <a:prstGeom prst="rect">
                <a:avLst/>
              </a:prstGeom>
              <a:blipFill>
                <a:blip r:embed="rId3"/>
                <a:stretch>
                  <a:fillRect l="-468" t="-1449" r="-23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 Box 30"/>
              <p:cNvSpPr txBox="1">
                <a:spLocks noChangeArrowheads="1"/>
              </p:cNvSpPr>
              <p:nvPr/>
            </p:nvSpPr>
            <p:spPr bwMode="auto">
              <a:xfrm>
                <a:off x="971600" y="3212976"/>
                <a:ext cx="1168077" cy="3702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altLang="pt-BR" sz="1600" b="0" i="1" smtClean="0">
                          <a:latin typeface="Cambria Math"/>
                        </a:rPr>
                        <m:t>𝐸</m:t>
                      </m:r>
                      <m:d>
                        <m:dPr>
                          <m:ctrlPr>
                            <a:rPr lang="pt-BR" altLang="pt-BR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pt-BR" altLang="pt-B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pt-BR" altLang="pt-BR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pt-BR" altLang="pt-BR" sz="160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</m:acc>
                            </m:e>
                            <m:sub>
                              <m:r>
                                <a:rPr lang="pt-BR" altLang="pt-BR" sz="1600" b="0" i="1" smtClean="0"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</m:e>
                      </m:d>
                      <m:r>
                        <a:rPr lang="pt-BR" altLang="pt-BR" sz="1600" b="0" i="1" smtClean="0">
                          <a:latin typeface="Cambria Math"/>
                        </a:rPr>
                        <m:t>=</m:t>
                      </m:r>
                      <m:r>
                        <a:rPr lang="pt-BR" altLang="pt-BR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78" name="Text 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71600" y="3212976"/>
                <a:ext cx="1168077" cy="37029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 Box 30"/>
              <p:cNvSpPr txBox="1">
                <a:spLocks noChangeArrowheads="1"/>
              </p:cNvSpPr>
              <p:nvPr/>
            </p:nvSpPr>
            <p:spPr bwMode="auto">
              <a:xfrm>
                <a:off x="971600" y="4047464"/>
                <a:ext cx="2865080" cy="376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altLang="pt-BR" sz="1600" b="0" i="1" smtClean="0">
                          <a:latin typeface="Cambria Math"/>
                        </a:rPr>
                        <m:t>𝑉𝑎𝑟</m:t>
                      </m:r>
                      <m:d>
                        <m:dPr>
                          <m:ctrlPr>
                            <a:rPr lang="pt-BR" altLang="pt-BR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pt-BR" altLang="pt-B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pt-BR" altLang="pt-BR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pt-BR" altLang="pt-BR" sz="160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</m:acc>
                            </m:e>
                            <m:sub>
                              <m:r>
                                <a:rPr lang="pt-BR" altLang="pt-BR" sz="1600" b="0" i="1" smtClean="0"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</m:e>
                      </m:d>
                      <m:r>
                        <a:rPr lang="pt-BR" altLang="pt-BR" sz="1600" i="1">
                          <a:latin typeface="Cambria Math"/>
                        </a:rPr>
                        <m:t>&lt;</m:t>
                      </m:r>
                      <m:r>
                        <a:rPr lang="pt-BR" altLang="pt-BR" sz="1600" i="1">
                          <a:latin typeface="Cambria Math"/>
                        </a:rPr>
                        <m:t>𝑉𝑎𝑟</m:t>
                      </m:r>
                      <m:d>
                        <m:dPr>
                          <m:ctrlPr>
                            <a:rPr lang="pt-BR" altLang="pt-BR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pt-BR" altLang="pt-BR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pt-BR" altLang="pt-BR" sz="16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pt-BR" altLang="pt-BR" sz="16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</m:acc>
                            </m:e>
                            <m:sub>
                              <m:r>
                                <a:rPr lang="pt-BR" altLang="pt-BR" sz="1600" b="0" i="1" smtClean="0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  <m:r>
                        <a:rPr lang="pt-BR" altLang="pt-BR" sz="1600" b="0" i="1" smtClean="0">
                          <a:latin typeface="Cambria Math"/>
                        </a:rPr>
                        <m:t>       </m:t>
                      </m:r>
                      <m:r>
                        <a:rPr lang="pt-BR" altLang="pt-BR" sz="1600" b="0" i="1" smtClean="0">
                          <a:latin typeface="Cambria Math"/>
                          <a:ea typeface="Cambria Math"/>
                        </a:rPr>
                        <m:t>∀</m:t>
                      </m:r>
                      <m:r>
                        <a:rPr lang="pt-BR" altLang="pt-BR" sz="1600" b="0" i="1" smtClean="0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pt-BR" altLang="pt-BR" sz="1600" b="0" i="1" smtClean="0">
                          <a:latin typeface="Cambria Math"/>
                          <a:ea typeface="Cambria Math"/>
                        </a:rPr>
                        <m:t>≠</m:t>
                      </m:r>
                      <m:r>
                        <a:rPr lang="pt-BR" altLang="pt-BR" sz="1600" b="0" i="1" smtClean="0">
                          <a:latin typeface="Cambria Math"/>
                          <a:ea typeface="Cambria Math"/>
                        </a:rPr>
                        <m:t>𝑗</m:t>
                      </m:r>
                    </m:oMath>
                  </m:oMathPara>
                </a14:m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79" name="Text 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71600" y="4047464"/>
                <a:ext cx="2865080" cy="376000"/>
              </a:xfrm>
              <a:prstGeom prst="rect">
                <a:avLst/>
              </a:prstGeom>
              <a:blipFill>
                <a:blip r:embed="rId5"/>
                <a:stretch>
                  <a:fillRect b="-645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upo 2"/>
          <p:cNvGrpSpPr/>
          <p:nvPr/>
        </p:nvGrpSpPr>
        <p:grpSpPr>
          <a:xfrm>
            <a:off x="6084168" y="4548014"/>
            <a:ext cx="1800100" cy="2262188"/>
            <a:chOff x="6084168" y="4548014"/>
            <a:chExt cx="1800100" cy="2262188"/>
          </a:xfrm>
        </p:grpSpPr>
        <p:grpSp>
          <p:nvGrpSpPr>
            <p:cNvPr id="83" name="Grupo 56"/>
            <p:cNvGrpSpPr>
              <a:grpSpLocks/>
            </p:cNvGrpSpPr>
            <p:nvPr/>
          </p:nvGrpSpPr>
          <p:grpSpPr bwMode="auto">
            <a:xfrm>
              <a:off x="6084168" y="4548014"/>
              <a:ext cx="1800100" cy="1800223"/>
              <a:chOff x="5643570" y="4357694"/>
              <a:chExt cx="1800000" cy="1800000"/>
            </a:xfrm>
          </p:grpSpPr>
          <p:sp>
            <p:nvSpPr>
              <p:cNvPr id="85" name="Elipse 84"/>
              <p:cNvSpPr/>
              <p:nvPr/>
            </p:nvSpPr>
            <p:spPr>
              <a:xfrm>
                <a:off x="5643445" y="4357694"/>
                <a:ext cx="1800125" cy="18000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pt-BR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86" name="Elipse 85"/>
              <p:cNvSpPr/>
              <p:nvPr/>
            </p:nvSpPr>
            <p:spPr>
              <a:xfrm>
                <a:off x="5822822" y="4537060"/>
                <a:ext cx="1441370" cy="144127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pt-BR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87" name="Elipse 86"/>
              <p:cNvSpPr/>
              <p:nvPr/>
            </p:nvSpPr>
            <p:spPr>
              <a:xfrm>
                <a:off x="6003787" y="4718012"/>
                <a:ext cx="1079440" cy="107936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pt-BR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88" name="Elipse 87"/>
              <p:cNvSpPr/>
              <p:nvPr/>
            </p:nvSpPr>
            <p:spPr>
              <a:xfrm>
                <a:off x="6183165" y="4897377"/>
                <a:ext cx="720685" cy="72063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pt-BR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89" name="Elipse 88"/>
              <p:cNvSpPr/>
              <p:nvPr/>
            </p:nvSpPr>
            <p:spPr>
              <a:xfrm>
                <a:off x="6364130" y="5078330"/>
                <a:ext cx="358755" cy="3587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pt-BR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90" name="Elipse 89"/>
              <p:cNvSpPr/>
              <p:nvPr/>
            </p:nvSpPr>
            <p:spPr>
              <a:xfrm>
                <a:off x="6499059" y="5213251"/>
                <a:ext cx="88895" cy="88889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pt-BR" dirty="0"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97" name="Text Box 20"/>
            <p:cNvSpPr txBox="1">
              <a:spLocks noChangeArrowheads="1"/>
            </p:cNvSpPr>
            <p:nvPr/>
          </p:nvSpPr>
          <p:spPr bwMode="auto">
            <a:xfrm>
              <a:off x="6412655" y="6348239"/>
              <a:ext cx="11430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88913" indent="-188913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200" dirty="0">
                  <a:solidFill>
                    <a:srgbClr val="FF0000"/>
                  </a:solidFill>
                  <a:latin typeface="Tahoma" panose="020B0604030504040204" pitchFamily="34" charset="0"/>
                </a:rPr>
                <a:t>Exato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200" dirty="0">
                  <a:solidFill>
                    <a:srgbClr val="FF0000"/>
                  </a:solidFill>
                  <a:latin typeface="Tahoma" panose="020B0604030504040204" pitchFamily="34" charset="0"/>
                </a:rPr>
                <a:t>Preciso</a:t>
              </a:r>
            </a:p>
          </p:txBody>
        </p:sp>
        <p:grpSp>
          <p:nvGrpSpPr>
            <p:cNvPr id="98" name="Grupo 55"/>
            <p:cNvGrpSpPr/>
            <p:nvPr/>
          </p:nvGrpSpPr>
          <p:grpSpPr bwMode="auto">
            <a:xfrm>
              <a:off x="6805771" y="5291759"/>
              <a:ext cx="357772" cy="331786"/>
              <a:chOff x="7858148" y="4964636"/>
              <a:chExt cx="357752" cy="331838"/>
            </a:xfrm>
            <a:solidFill>
              <a:srgbClr val="FF3300"/>
            </a:solidFill>
          </p:grpSpPr>
          <p:sp>
            <p:nvSpPr>
              <p:cNvPr id="99" name="Elipse 98"/>
              <p:cNvSpPr/>
              <p:nvPr/>
            </p:nvSpPr>
            <p:spPr>
              <a:xfrm>
                <a:off x="8036462" y="4964636"/>
                <a:ext cx="36000" cy="36000"/>
              </a:xfrm>
              <a:prstGeom prst="ellipse">
                <a:avLst/>
              </a:prstGeom>
              <a:grpFill/>
              <a:ln>
                <a:solidFill>
                  <a:srgbClr val="FF33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pt-BR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100" name="Elipse 99"/>
              <p:cNvSpPr/>
              <p:nvPr/>
            </p:nvSpPr>
            <p:spPr>
              <a:xfrm>
                <a:off x="8143900" y="5036074"/>
                <a:ext cx="36000" cy="36000"/>
              </a:xfrm>
              <a:prstGeom prst="ellipse">
                <a:avLst/>
              </a:prstGeom>
              <a:grpFill/>
              <a:ln>
                <a:solidFill>
                  <a:srgbClr val="FF33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pt-BR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101" name="Elipse 100"/>
              <p:cNvSpPr/>
              <p:nvPr/>
            </p:nvSpPr>
            <p:spPr>
              <a:xfrm>
                <a:off x="8055454" y="5072074"/>
                <a:ext cx="36000" cy="36000"/>
              </a:xfrm>
              <a:prstGeom prst="ellipse">
                <a:avLst/>
              </a:prstGeom>
              <a:grpFill/>
              <a:ln>
                <a:solidFill>
                  <a:srgbClr val="FF33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pt-BR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102" name="Elipse 101"/>
              <p:cNvSpPr/>
              <p:nvPr/>
            </p:nvSpPr>
            <p:spPr>
              <a:xfrm>
                <a:off x="8072462" y="5117036"/>
                <a:ext cx="36000" cy="36000"/>
              </a:xfrm>
              <a:prstGeom prst="ellipse">
                <a:avLst/>
              </a:prstGeom>
              <a:grpFill/>
              <a:ln>
                <a:solidFill>
                  <a:srgbClr val="FF33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pt-BR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103" name="Elipse 102"/>
              <p:cNvSpPr/>
              <p:nvPr/>
            </p:nvSpPr>
            <p:spPr>
              <a:xfrm>
                <a:off x="8179900" y="5188474"/>
                <a:ext cx="36000" cy="36000"/>
              </a:xfrm>
              <a:prstGeom prst="ellipse">
                <a:avLst/>
              </a:prstGeom>
              <a:grpFill/>
              <a:ln>
                <a:solidFill>
                  <a:srgbClr val="FF33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pt-BR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104" name="Elipse 103"/>
              <p:cNvSpPr/>
              <p:nvPr/>
            </p:nvSpPr>
            <p:spPr>
              <a:xfrm>
                <a:off x="8091454" y="5224474"/>
                <a:ext cx="36000" cy="36000"/>
              </a:xfrm>
              <a:prstGeom prst="ellipse">
                <a:avLst/>
              </a:prstGeom>
              <a:grpFill/>
              <a:ln>
                <a:solidFill>
                  <a:srgbClr val="FF33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pt-BR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105" name="Elipse 104"/>
              <p:cNvSpPr/>
              <p:nvPr/>
            </p:nvSpPr>
            <p:spPr>
              <a:xfrm>
                <a:off x="7929586" y="5000636"/>
                <a:ext cx="36000" cy="36000"/>
              </a:xfrm>
              <a:prstGeom prst="ellipse">
                <a:avLst/>
              </a:prstGeom>
              <a:grpFill/>
              <a:ln>
                <a:solidFill>
                  <a:srgbClr val="FF33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pt-BR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106" name="Elipse 105"/>
              <p:cNvSpPr/>
              <p:nvPr/>
            </p:nvSpPr>
            <p:spPr>
              <a:xfrm>
                <a:off x="7858148" y="5107512"/>
                <a:ext cx="36000" cy="36000"/>
              </a:xfrm>
              <a:prstGeom prst="ellipse">
                <a:avLst/>
              </a:prstGeom>
              <a:grpFill/>
              <a:ln>
                <a:solidFill>
                  <a:srgbClr val="FF33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pt-BR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107" name="Elipse 106"/>
              <p:cNvSpPr/>
              <p:nvPr/>
            </p:nvSpPr>
            <p:spPr>
              <a:xfrm>
                <a:off x="7948578" y="5108074"/>
                <a:ext cx="36000" cy="36000"/>
              </a:xfrm>
              <a:prstGeom prst="ellipse">
                <a:avLst/>
              </a:prstGeom>
              <a:grpFill/>
              <a:ln>
                <a:solidFill>
                  <a:srgbClr val="FF33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pt-BR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108" name="Elipse 107"/>
              <p:cNvSpPr/>
              <p:nvPr/>
            </p:nvSpPr>
            <p:spPr>
              <a:xfrm>
                <a:off x="7965586" y="5153036"/>
                <a:ext cx="36000" cy="36000"/>
              </a:xfrm>
              <a:prstGeom prst="ellipse">
                <a:avLst/>
              </a:prstGeom>
              <a:grpFill/>
              <a:ln>
                <a:solidFill>
                  <a:srgbClr val="FF33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pt-BR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109" name="Elipse 108"/>
              <p:cNvSpPr/>
              <p:nvPr/>
            </p:nvSpPr>
            <p:spPr>
              <a:xfrm>
                <a:off x="7904472" y="5211608"/>
                <a:ext cx="36000" cy="36000"/>
              </a:xfrm>
              <a:prstGeom prst="ellipse">
                <a:avLst/>
              </a:prstGeom>
              <a:grpFill/>
              <a:ln>
                <a:solidFill>
                  <a:srgbClr val="FF33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pt-BR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110" name="Elipse 109"/>
              <p:cNvSpPr/>
              <p:nvPr/>
            </p:nvSpPr>
            <p:spPr>
              <a:xfrm>
                <a:off x="7984578" y="5260474"/>
                <a:ext cx="36000" cy="36000"/>
              </a:xfrm>
              <a:prstGeom prst="ellipse">
                <a:avLst/>
              </a:prstGeom>
              <a:grpFill/>
              <a:ln>
                <a:solidFill>
                  <a:srgbClr val="FF33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pt-BR" dirty="0">
                  <a:latin typeface="Tahoma" panose="020B0604030504040204" pitchFamily="34" charset="0"/>
                </a:endParaRPr>
              </a:p>
            </p:txBody>
          </p:sp>
        </p:grpSp>
      </p:grpSp>
      <p:sp>
        <p:nvSpPr>
          <p:cNvPr id="4" name="Text Box 20">
            <a:extLst>
              <a:ext uri="{FF2B5EF4-FFF2-40B4-BE49-F238E27FC236}">
                <a16:creationId xmlns:a16="http://schemas.microsoft.com/office/drawing/2014/main" id="{3B930789-7AF9-4969-8F95-76BB505748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6241" y="6533435"/>
            <a:ext cx="11430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8913" indent="-18891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Tahoma" panose="020B0604030504040204" pitchFamily="34" charset="0"/>
              </a:rPr>
              <a:t>Impreciso</a:t>
            </a:r>
          </a:p>
        </p:txBody>
      </p:sp>
      <p:sp>
        <p:nvSpPr>
          <p:cNvPr id="5" name="Text Box 20">
            <a:extLst>
              <a:ext uri="{FF2B5EF4-FFF2-40B4-BE49-F238E27FC236}">
                <a16:creationId xmlns:a16="http://schemas.microsoft.com/office/drawing/2014/main" id="{D5A7D87D-9033-0B76-2723-8C1FBA8183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6491" y="6533435"/>
            <a:ext cx="11430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8913" indent="-18891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200" dirty="0">
                <a:solidFill>
                  <a:srgbClr val="FF0000"/>
                </a:solidFill>
                <a:latin typeface="Tahoma" panose="020B0604030504040204" pitchFamily="34" charset="0"/>
              </a:rPr>
              <a:t>Preciso</a:t>
            </a:r>
          </a:p>
        </p:txBody>
      </p:sp>
    </p:spTree>
    <p:extLst>
      <p:ext uri="{BB962C8B-B14F-4D97-AF65-F5344CB8AC3E}">
        <p14:creationId xmlns:p14="http://schemas.microsoft.com/office/powerpoint/2010/main" val="3569639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 autoUpdateAnimBg="0"/>
      <p:bldP spid="16" grpId="0"/>
      <p:bldP spid="17" grpId="0"/>
      <p:bldP spid="60" grpId="0" autoUpdateAnimBg="0"/>
      <p:bldP spid="61" grpId="0" autoUpdateAnimBg="0"/>
      <p:bldP spid="70" grpId="0"/>
      <p:bldP spid="71" grpId="0"/>
      <p:bldP spid="78" grpId="0" animBg="1"/>
      <p:bldP spid="79" grpId="0" animBg="1"/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Estimação Pontual de </a:t>
            </a:r>
            <a:r>
              <a:rPr lang="pt-BR" i="1" dirty="0">
                <a:sym typeface="Symbol"/>
              </a:rPr>
              <a:t></a:t>
            </a:r>
            <a:endParaRPr lang="pt-BR" dirty="0"/>
          </a:p>
        </p:txBody>
      </p:sp>
      <p:sp>
        <p:nvSpPr>
          <p:cNvPr id="10243" name="Text Box 19"/>
          <p:cNvSpPr txBox="1">
            <a:spLocks noChangeArrowheads="1"/>
          </p:cNvSpPr>
          <p:nvPr/>
        </p:nvSpPr>
        <p:spPr bwMode="auto">
          <a:xfrm>
            <a:off x="850900" y="2667000"/>
            <a:ext cx="227177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pt-BR" sz="1600" dirty="0">
                <a:latin typeface="Tahoma" panose="020B0604030504040204" pitchFamily="34" charset="0"/>
              </a:rPr>
              <a:t> </a:t>
            </a:r>
            <a:r>
              <a:rPr lang="pt-BR" altLang="pt-BR" sz="1600" dirty="0">
                <a:solidFill>
                  <a:srgbClr val="FF3300"/>
                </a:solidFill>
                <a:latin typeface="Tahoma" panose="020B0604030504040204" pitchFamily="34" charset="0"/>
              </a:rPr>
              <a:t>média populacional </a:t>
            </a:r>
            <a:r>
              <a:rPr lang="pt-BR" altLang="pt-BR" sz="1600" i="1" dirty="0">
                <a:solidFill>
                  <a:srgbClr val="FF3300"/>
                </a:solidFill>
                <a:latin typeface="Tahoma" panose="020B0604030504040204" pitchFamily="34" charset="0"/>
                <a:sym typeface="Symbol" pitchFamily="18" charset="2"/>
              </a:rPr>
              <a:t></a:t>
            </a:r>
          </a:p>
        </p:txBody>
      </p:sp>
      <p:sp>
        <p:nvSpPr>
          <p:cNvPr id="10244" name="Text Box 20"/>
          <p:cNvSpPr txBox="1">
            <a:spLocks noChangeArrowheads="1"/>
          </p:cNvSpPr>
          <p:nvPr/>
        </p:nvSpPr>
        <p:spPr bwMode="auto">
          <a:xfrm>
            <a:off x="822325" y="3640063"/>
            <a:ext cx="76358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8913" indent="-18891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De que maneira os valores da amostra podem ser combinados a fim de se produzir uma “boa” estimativa de </a:t>
            </a:r>
            <a:r>
              <a:rPr lang="pt-BR" altLang="pt-BR" sz="1600" i="1" dirty="0">
                <a:latin typeface="Tahoma" panose="020B0604030504040204" pitchFamily="34" charset="0"/>
                <a:sym typeface="Symbol" pitchFamily="18" charset="2"/>
              </a:rPr>
              <a:t></a:t>
            </a:r>
            <a:r>
              <a:rPr lang="pt-BR" altLang="pt-BR" sz="1600" dirty="0">
                <a:latin typeface="Tahoma" panose="020B0604030504040204" pitchFamily="34" charset="0"/>
              </a:rPr>
              <a:t>?</a:t>
            </a:r>
          </a:p>
        </p:txBody>
      </p:sp>
      <p:graphicFrame>
        <p:nvGraphicFramePr>
          <p:cNvPr id="121878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2271741"/>
              </p:ext>
            </p:extLst>
          </p:nvPr>
        </p:nvGraphicFramePr>
        <p:xfrm>
          <a:off x="1979613" y="5316139"/>
          <a:ext cx="419100" cy="271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91973" imgH="190417" progId="">
                  <p:embed/>
                </p:oleObj>
              </mc:Choice>
              <mc:Fallback>
                <p:oleObj name="Equation" r:id="rId2" imgW="291973" imgH="190417" progId="">
                  <p:embed/>
                  <p:pic>
                    <p:nvPicPr>
                      <p:cNvPr id="121878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5316139"/>
                        <a:ext cx="419100" cy="271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879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8813937"/>
              </p:ext>
            </p:extLst>
          </p:nvPr>
        </p:nvGraphicFramePr>
        <p:xfrm>
          <a:off x="1087438" y="4898626"/>
          <a:ext cx="892175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22030" imgH="609336" progId="">
                  <p:embed/>
                </p:oleObj>
              </mc:Choice>
              <mc:Fallback>
                <p:oleObj name="Equation" r:id="rId4" imgW="622030" imgH="609336" progId="">
                  <p:embed/>
                  <p:pic>
                    <p:nvPicPr>
                      <p:cNvPr id="121879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7438" y="4898626"/>
                        <a:ext cx="892175" cy="871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upo 20"/>
          <p:cNvGrpSpPr>
            <a:grpSpLocks/>
          </p:cNvGrpSpPr>
          <p:nvPr/>
        </p:nvGrpSpPr>
        <p:grpSpPr bwMode="auto">
          <a:xfrm>
            <a:off x="2408238" y="5189139"/>
            <a:ext cx="1853490" cy="1408213"/>
            <a:chOff x="2408866" y="4534529"/>
            <a:chExt cx="1852743" cy="1407972"/>
          </a:xfrm>
        </p:grpSpPr>
        <p:graphicFrame>
          <p:nvGraphicFramePr>
            <p:cNvPr id="10251" name="Object 9"/>
            <p:cNvGraphicFramePr>
              <a:graphicFrameLocks noChangeAspect="1"/>
            </p:cNvGraphicFramePr>
            <p:nvPr/>
          </p:nvGraphicFramePr>
          <p:xfrm>
            <a:off x="2408866" y="4534529"/>
            <a:ext cx="1712913" cy="6365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1193800" imgH="444500" progId="">
                    <p:embed/>
                  </p:oleObj>
                </mc:Choice>
                <mc:Fallback>
                  <p:oleObj name="Equation" r:id="rId6" imgW="1193800" imgH="444500" progId="">
                    <p:embed/>
                    <p:pic>
                      <p:nvPicPr>
                        <p:cNvPr id="10251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8866" y="4534529"/>
                          <a:ext cx="1712913" cy="6365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" name="Chave esquerda 18"/>
            <p:cNvSpPr/>
            <p:nvPr/>
          </p:nvSpPr>
          <p:spPr>
            <a:xfrm rot="16200000">
              <a:off x="3270510" y="4556916"/>
              <a:ext cx="174595" cy="1428174"/>
            </a:xfrm>
            <a:prstGeom prst="leftBrace">
              <a:avLst/>
            </a:prstGeom>
            <a:ln w="127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10253" name="CaixaDeTexto 19"/>
            <p:cNvSpPr txBox="1">
              <a:spLocks noChangeArrowheads="1"/>
            </p:cNvSpPr>
            <p:nvPr/>
          </p:nvSpPr>
          <p:spPr bwMode="auto">
            <a:xfrm>
              <a:off x="2500298" y="5357826"/>
              <a:ext cx="1761311" cy="584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latin typeface="Tahoma" panose="020B0604030504040204" pitchFamily="34" charset="0"/>
                </a:rPr>
                <a:t>dados agrupados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latin typeface="Tahoma" panose="020B0604030504040204" pitchFamily="34" charset="0"/>
                </a:rPr>
                <a:t>(</a:t>
              </a:r>
              <a:r>
                <a:rPr lang="pt-BR" altLang="pt-BR" sz="1600" dirty="0" err="1">
                  <a:latin typeface="Tahoma" panose="020B0604030504040204" pitchFamily="34" charset="0"/>
                </a:rPr>
                <a:t>v.a</a:t>
              </a:r>
              <a:r>
                <a:rPr lang="pt-BR" altLang="pt-BR" sz="1600" dirty="0">
                  <a:latin typeface="Tahoma" panose="020B0604030504040204" pitchFamily="34" charset="0"/>
                </a:rPr>
                <a:t>. discreta)</a:t>
              </a:r>
            </a:p>
          </p:txBody>
        </p:sp>
      </p:grpSp>
      <p:sp>
        <p:nvSpPr>
          <p:cNvPr id="10248" name="Text Box 3"/>
          <p:cNvSpPr txBox="1">
            <a:spLocks noChangeArrowheads="1"/>
          </p:cNvSpPr>
          <p:nvPr/>
        </p:nvSpPr>
        <p:spPr bwMode="auto">
          <a:xfrm>
            <a:off x="822325" y="1589088"/>
            <a:ext cx="781340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88913" indent="-18891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Seja </a:t>
            </a:r>
            <a:r>
              <a:rPr lang="pt-BR" altLang="pt-BR" sz="1600" i="1" dirty="0">
                <a:latin typeface="Times New Roman" pitchFamily="18" charset="0"/>
              </a:rPr>
              <a:t>X</a:t>
            </a:r>
            <a:r>
              <a:rPr lang="pt-BR" altLang="pt-BR" sz="1600" dirty="0">
                <a:latin typeface="Tahoma" panose="020B0604030504040204" pitchFamily="34" charset="0"/>
              </a:rPr>
              <a:t> uma </a:t>
            </a:r>
            <a:r>
              <a:rPr lang="pt-BR" altLang="pt-BR" sz="1600" dirty="0" err="1">
                <a:latin typeface="Tahoma" panose="020B0604030504040204" pitchFamily="34" charset="0"/>
              </a:rPr>
              <a:t>v.a</a:t>
            </a:r>
            <a:r>
              <a:rPr lang="pt-BR" altLang="pt-BR" sz="1600" dirty="0">
                <a:latin typeface="Tahoma" panose="020B0604030504040204" pitchFamily="34" charset="0"/>
              </a:rPr>
              <a:t>. com distribuição qualquer com média (</a:t>
            </a:r>
            <a:r>
              <a:rPr lang="pt-BR" altLang="pt-BR" sz="1600" i="1" dirty="0">
                <a:latin typeface="Tahoma" panose="020B0604030504040204" pitchFamily="34" charset="0"/>
                <a:sym typeface="Symbol" pitchFamily="18" charset="2"/>
              </a:rPr>
              <a:t></a:t>
            </a:r>
            <a:r>
              <a:rPr lang="pt-BR" altLang="pt-BR" sz="1600" dirty="0">
                <a:latin typeface="Tahoma" panose="020B0604030504040204" pitchFamily="34" charset="0"/>
              </a:rPr>
              <a:t>) e variância (</a:t>
            </a:r>
            <a:r>
              <a:rPr lang="pt-BR" altLang="pt-BR" sz="1600" i="1" dirty="0">
                <a:latin typeface="Tahoma" panose="020B0604030504040204" pitchFamily="34" charset="0"/>
                <a:sym typeface="Symbol" pitchFamily="18" charset="2"/>
              </a:rPr>
              <a:t></a:t>
            </a:r>
            <a:r>
              <a:rPr lang="pt-BR" altLang="pt-BR" sz="1600" baseline="30000" dirty="0">
                <a:latin typeface="Times New Roman" pitchFamily="18" charset="0"/>
                <a:sym typeface="Symbol" pitchFamily="18" charset="2"/>
              </a:rPr>
              <a:t>2</a:t>
            </a:r>
            <a:r>
              <a:rPr lang="pt-BR" altLang="pt-BR" sz="1600" dirty="0">
                <a:latin typeface="Tahoma" panose="020B0604030504040204" pitchFamily="34" charset="0"/>
              </a:rPr>
              <a:t>) também desconhecidas. Retira-se uma amostra de tamanho </a:t>
            </a:r>
            <a:r>
              <a:rPr lang="pt-BR" altLang="pt-BR" sz="1600" i="1" dirty="0">
                <a:latin typeface="Times New Roman" pitchFamily="18" charset="0"/>
              </a:rPr>
              <a:t>n</a:t>
            </a:r>
            <a:r>
              <a:rPr lang="pt-BR" altLang="pt-BR" sz="1600" dirty="0">
                <a:latin typeface="Tahoma" panose="020B0604030504040204" pitchFamily="34" charset="0"/>
              </a:rPr>
              <a:t> com a finalidade de se estimar </a:t>
            </a:r>
            <a:r>
              <a:rPr lang="pt-BR" altLang="pt-BR" sz="1600" i="1" dirty="0">
                <a:latin typeface="Tahoma" panose="020B0604030504040204" pitchFamily="34" charset="0"/>
                <a:sym typeface="Symbol" pitchFamily="18" charset="2"/>
              </a:rPr>
              <a:t></a:t>
            </a:r>
            <a:r>
              <a:rPr lang="pt-BR" altLang="pt-BR" sz="1600" dirty="0">
                <a:latin typeface="Tahoma" panose="020B0604030504040204" pitchFamily="34" charset="0"/>
              </a:rPr>
              <a:t>. </a:t>
            </a:r>
          </a:p>
        </p:txBody>
      </p:sp>
      <p:sp>
        <p:nvSpPr>
          <p:cNvPr id="12" name="Text Box 24"/>
          <p:cNvSpPr txBox="1">
            <a:spLocks noChangeArrowheads="1"/>
          </p:cNvSpPr>
          <p:nvPr/>
        </p:nvSpPr>
        <p:spPr bwMode="auto">
          <a:xfrm>
            <a:off x="4716463" y="5285976"/>
            <a:ext cx="16287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solidFill>
                  <a:srgbClr val="FF3300"/>
                </a:solidFill>
                <a:latin typeface="Tahoma" panose="020B0604030504040204" pitchFamily="34" charset="0"/>
              </a:rPr>
              <a:t>média amostral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C99DEF-C3C3-4A0B-800E-87975B5231C3}" type="slidenum">
              <a:rPr lang="pt-BR"/>
              <a:pPr>
                <a:defRPr/>
              </a:pPr>
              <a:t>11</a:t>
            </a:fld>
            <a:endParaRPr lang="pt-BR"/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852722" y="3140527"/>
            <a:ext cx="76358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8913" indent="-18891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Ex. amostra com  </a:t>
            </a:r>
            <a:r>
              <a:rPr lang="pt-BR" altLang="pt-B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pt-BR" alt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5       {3,4; 4,5; 2,6; 3,8; 6,0}</a:t>
            </a:r>
          </a:p>
        </p:txBody>
      </p:sp>
      <p:sp>
        <p:nvSpPr>
          <p:cNvPr id="16" name="Text Box 20"/>
          <p:cNvSpPr txBox="1">
            <a:spLocks noChangeArrowheads="1"/>
          </p:cNvSpPr>
          <p:nvPr/>
        </p:nvSpPr>
        <p:spPr bwMode="auto">
          <a:xfrm>
            <a:off x="850900" y="4293096"/>
            <a:ext cx="76358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8913" indent="-18891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Como não há nenhuma razão para acreditar que um valor da amostra é mais importante do que o outro:</a:t>
            </a:r>
            <a:endParaRPr lang="pt-BR" alt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0060957"/>
              </p:ext>
            </p:extLst>
          </p:nvPr>
        </p:nvGraphicFramePr>
        <p:xfrm>
          <a:off x="5940152" y="3068960"/>
          <a:ext cx="2695575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879560" imgH="393480" progId="">
                  <p:embed/>
                </p:oleObj>
              </mc:Choice>
              <mc:Fallback>
                <p:oleObj name="Equation" r:id="rId8" imgW="1879560" imgH="393480" progId="">
                  <p:embed/>
                  <p:pic>
                    <p:nvPicPr>
                      <p:cNvPr id="17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3068960"/>
                        <a:ext cx="2695575" cy="56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2" grpId="0" autoUpdateAnimBg="0"/>
      <p:bldP spid="15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Estimação Pontual de </a:t>
            </a:r>
            <a:r>
              <a:rPr lang="pt-BR" i="1" dirty="0">
                <a:sym typeface="Symbol"/>
              </a:rPr>
              <a:t></a:t>
            </a:r>
            <a:endParaRPr lang="pt-BR" dirty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850900" y="2667000"/>
            <a:ext cx="227177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pt-BR" sz="1600" dirty="0">
                <a:latin typeface="Tahoma" panose="020B0604030504040204" pitchFamily="34" charset="0"/>
              </a:rPr>
              <a:t> </a:t>
            </a:r>
            <a:r>
              <a:rPr lang="pt-BR" altLang="pt-BR" sz="1600" dirty="0">
                <a:solidFill>
                  <a:srgbClr val="FF3300"/>
                </a:solidFill>
                <a:latin typeface="Tahoma" panose="020B0604030504040204" pitchFamily="34" charset="0"/>
              </a:rPr>
              <a:t>média populacional </a:t>
            </a:r>
            <a:r>
              <a:rPr lang="pt-BR" altLang="pt-BR" sz="1600" i="1" dirty="0">
                <a:solidFill>
                  <a:srgbClr val="FF3300"/>
                </a:solidFill>
                <a:latin typeface="Tahoma" panose="020B0604030504040204" pitchFamily="34" charset="0"/>
                <a:sym typeface="Symbol" pitchFamily="18" charset="2"/>
              </a:rPr>
              <a:t></a:t>
            </a:r>
          </a:p>
        </p:txBody>
      </p:sp>
      <p:graphicFrame>
        <p:nvGraphicFramePr>
          <p:cNvPr id="122897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8509021"/>
              </p:ext>
            </p:extLst>
          </p:nvPr>
        </p:nvGraphicFramePr>
        <p:xfrm>
          <a:off x="1055688" y="3898330"/>
          <a:ext cx="563562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93529" imgH="228501" progId="">
                  <p:embed/>
                </p:oleObj>
              </mc:Choice>
              <mc:Fallback>
                <p:oleObj name="Equation" r:id="rId2" imgW="393529" imgH="228501" progId="">
                  <p:embed/>
                  <p:pic>
                    <p:nvPicPr>
                      <p:cNvPr id="122897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5688" y="3898330"/>
                        <a:ext cx="563562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1" name="Text Box 18"/>
          <p:cNvSpPr txBox="1">
            <a:spLocks noChangeArrowheads="1"/>
          </p:cNvSpPr>
          <p:nvPr/>
        </p:nvSpPr>
        <p:spPr bwMode="auto">
          <a:xfrm>
            <a:off x="857250" y="3356992"/>
            <a:ext cx="315881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Verificando a tendenciosidade de</a:t>
            </a:r>
            <a:endParaRPr lang="pt-BR" altLang="pt-BR" sz="16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2900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7452171"/>
              </p:ext>
            </p:extLst>
          </p:nvPr>
        </p:nvGraphicFramePr>
        <p:xfrm>
          <a:off x="1619250" y="3763392"/>
          <a:ext cx="2238375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562100" imgH="431800" progId="">
                  <p:embed/>
                </p:oleObj>
              </mc:Choice>
              <mc:Fallback>
                <p:oleObj name="Equation" r:id="rId4" imgW="1562100" imgH="431800" progId="">
                  <p:embed/>
                  <p:pic>
                    <p:nvPicPr>
                      <p:cNvPr id="12290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3763392"/>
                        <a:ext cx="2238375" cy="619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01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1688066"/>
              </p:ext>
            </p:extLst>
          </p:nvPr>
        </p:nvGraphicFramePr>
        <p:xfrm>
          <a:off x="1619672" y="4374580"/>
          <a:ext cx="2765425" cy="60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930320" imgH="419040" progId="">
                  <p:embed/>
                </p:oleObj>
              </mc:Choice>
              <mc:Fallback>
                <p:oleObj name="Equation" r:id="rId6" imgW="1930320" imgH="419040" progId="">
                  <p:embed/>
                  <p:pic>
                    <p:nvPicPr>
                      <p:cNvPr id="122901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4374580"/>
                        <a:ext cx="2765425" cy="601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02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6209174"/>
              </p:ext>
            </p:extLst>
          </p:nvPr>
        </p:nvGraphicFramePr>
        <p:xfrm>
          <a:off x="4512270" y="4392042"/>
          <a:ext cx="527050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68140" imgH="393529" progId="">
                  <p:embed/>
                </p:oleObj>
              </mc:Choice>
              <mc:Fallback>
                <p:oleObj name="Equation" r:id="rId8" imgW="368140" imgH="393529" progId="">
                  <p:embed/>
                  <p:pic>
                    <p:nvPicPr>
                      <p:cNvPr id="122902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2270" y="4392042"/>
                        <a:ext cx="527050" cy="565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03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6897560"/>
              </p:ext>
            </p:extLst>
          </p:nvPr>
        </p:nvGraphicFramePr>
        <p:xfrm>
          <a:off x="5039320" y="4595242"/>
          <a:ext cx="381000" cy="23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66353" imgH="164885" progId="">
                  <p:embed/>
                </p:oleObj>
              </mc:Choice>
              <mc:Fallback>
                <p:oleObj name="Equation" r:id="rId10" imgW="266353" imgH="164885" progId="">
                  <p:embed/>
                  <p:pic>
                    <p:nvPicPr>
                      <p:cNvPr id="122903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9320" y="4595242"/>
                        <a:ext cx="381000" cy="236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 Box 24"/>
          <p:cNvSpPr txBox="1">
            <a:spLocks noChangeArrowheads="1"/>
          </p:cNvSpPr>
          <p:nvPr/>
        </p:nvSpPr>
        <p:spPr bwMode="auto">
          <a:xfrm>
            <a:off x="5746282" y="4380930"/>
            <a:ext cx="16642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solidFill>
                  <a:srgbClr val="FF3300"/>
                </a:solidFill>
                <a:latin typeface="Tahoma" panose="020B0604030504040204" pitchFamily="34" charset="0"/>
              </a:rPr>
              <a:t>estimador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solidFill>
                  <a:srgbClr val="FF3300"/>
                </a:solidFill>
                <a:latin typeface="Tahoma" panose="020B0604030504040204" pitchFamily="34" charset="0"/>
              </a:rPr>
              <a:t>não tendencioso</a:t>
            </a: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4685307" y="4436492"/>
            <a:ext cx="296863" cy="509588"/>
            <a:chOff x="2571" y="3306"/>
            <a:chExt cx="276" cy="354"/>
          </a:xfrm>
        </p:grpSpPr>
        <p:sp>
          <p:nvSpPr>
            <p:cNvPr id="11280" name="Line 25"/>
            <p:cNvSpPr>
              <a:spLocks noChangeShapeType="1"/>
            </p:cNvSpPr>
            <p:nvPr/>
          </p:nvSpPr>
          <p:spPr bwMode="auto">
            <a:xfrm flipH="1">
              <a:off x="2571" y="3306"/>
              <a:ext cx="192" cy="144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11281" name="Line 26"/>
            <p:cNvSpPr>
              <a:spLocks noChangeShapeType="1"/>
            </p:cNvSpPr>
            <p:nvPr/>
          </p:nvSpPr>
          <p:spPr bwMode="auto">
            <a:xfrm flipH="1">
              <a:off x="2655" y="3516"/>
              <a:ext cx="192" cy="144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</p:grpSp>
      <p:graphicFrame>
        <p:nvGraphicFramePr>
          <p:cNvPr id="11278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1347152"/>
              </p:ext>
            </p:extLst>
          </p:nvPr>
        </p:nvGraphicFramePr>
        <p:xfrm>
          <a:off x="4101976" y="3356992"/>
          <a:ext cx="254000" cy="27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77646" imgH="190335" progId="">
                  <p:embed/>
                </p:oleObj>
              </mc:Choice>
              <mc:Fallback>
                <p:oleObj name="Equation" r:id="rId12" imgW="177646" imgH="190335" progId="">
                  <p:embed/>
                  <p:pic>
                    <p:nvPicPr>
                      <p:cNvPr id="11278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1976" y="3356992"/>
                        <a:ext cx="254000" cy="271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6815D9-1E8F-4446-9120-AA9852A780FD}" type="slidenum">
              <a:rPr lang="pt-BR"/>
              <a:pPr>
                <a:defRPr/>
              </a:pPr>
              <a:t>12</a:t>
            </a:fld>
            <a:endParaRPr lang="pt-B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18"/>
              <p:cNvSpPr txBox="1">
                <a:spLocks noChangeArrowheads="1"/>
              </p:cNvSpPr>
              <p:nvPr/>
            </p:nvSpPr>
            <p:spPr bwMode="auto">
              <a:xfrm>
                <a:off x="822325" y="5259288"/>
                <a:ext cx="8136904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marL="365125" indent="-365125" eaLnBrk="1" hangingPunct="1">
                  <a:spcBef>
                    <a:spcPct val="0"/>
                  </a:spcBef>
                  <a:buNone/>
                </a:pPr>
                <a:r>
                  <a:rPr lang="pt-BR" altLang="pt-BR" sz="1600" dirty="0">
                    <a:latin typeface="Tahoma" panose="020B0604030504040204" pitchFamily="34" charset="0"/>
                  </a:rPr>
                  <a:t>Interpretação (teórica): se calculássemos a média dos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BR" altLang="pt-BR" sz="1600" i="1" smtClean="0">
                            <a:latin typeface="Cambria Math" panose="02040503050406030204" pitchFamily="18" charset="0"/>
                            <a:cs typeface="Times New Roman" pitchFamily="18" charset="0"/>
                            <a:sym typeface="Symbol" pitchFamily="18" charset="2"/>
                          </a:rPr>
                        </m:ctrlPr>
                      </m:accPr>
                      <m:e>
                        <m:r>
                          <a:rPr lang="pt-BR" altLang="pt-BR" sz="1600" b="0" i="1" smtClean="0">
                            <a:latin typeface="Cambria Math" panose="02040503050406030204" pitchFamily="18" charset="0"/>
                            <a:cs typeface="Times New Roman" pitchFamily="18" charset="0"/>
                            <a:sym typeface="Symbol" pitchFamily="18" charset="2"/>
                          </a:rPr>
                          <m:t>𝑋</m:t>
                        </m:r>
                      </m:e>
                    </m:acc>
                  </m:oMath>
                </a14:m>
                <a:r>
                  <a:rPr lang="pt-BR" altLang="pt-BR" sz="1600" dirty="0">
                    <a:latin typeface="Tahoma" panose="020B0604030504040204" pitchFamily="34" charset="0"/>
                  </a:rPr>
                  <a:t> de todas amostras (de tamanho </a:t>
                </a:r>
                <a:r>
                  <a:rPr lang="pt-BR" altLang="pt-BR" sz="16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pt-BR" altLang="pt-BR" sz="1600" dirty="0">
                    <a:latin typeface="Tahoma" panose="020B0604030504040204" pitchFamily="34" charset="0"/>
                  </a:rPr>
                  <a:t>) possíveis de serem obtidas, o resultado seria </a:t>
                </a:r>
                <a:r>
                  <a:rPr lang="pt-BR" altLang="pt-BR" sz="1600" i="1" dirty="0">
                    <a:latin typeface="Tahoma" panose="020B0604030504040204" pitchFamily="34" charset="0"/>
                    <a:sym typeface="Symbol"/>
                  </a:rPr>
                  <a:t></a:t>
                </a:r>
                <a:endParaRPr lang="pt-BR" altLang="pt-BR" sz="16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Text 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22325" y="5259288"/>
                <a:ext cx="8136904" cy="584775"/>
              </a:xfrm>
              <a:prstGeom prst="rect">
                <a:avLst/>
              </a:prstGeom>
              <a:blipFill>
                <a:blip r:embed="rId14"/>
                <a:stretch>
                  <a:fillRect l="-449" t="-3125" b="-1250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1742672"/>
              </p:ext>
            </p:extLst>
          </p:nvPr>
        </p:nvGraphicFramePr>
        <p:xfrm>
          <a:off x="3859213" y="3758630"/>
          <a:ext cx="2147887" cy="60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498320" imgH="419040" progId="">
                  <p:embed/>
                </p:oleObj>
              </mc:Choice>
              <mc:Fallback>
                <p:oleObj name="Equation" r:id="rId15" imgW="1498320" imgH="419040" progId="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9213" y="3758630"/>
                        <a:ext cx="2147887" cy="601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3">
            <a:extLst>
              <a:ext uri="{FF2B5EF4-FFF2-40B4-BE49-F238E27FC236}">
                <a16:creationId xmlns:a16="http://schemas.microsoft.com/office/drawing/2014/main" id="{B1275AA2-E456-B541-8D60-A2550C20D5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325" y="1589088"/>
            <a:ext cx="781340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88913" indent="-18891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Seja </a:t>
            </a:r>
            <a:r>
              <a:rPr lang="pt-BR" altLang="pt-BR" sz="1600" i="1" dirty="0">
                <a:latin typeface="Times New Roman" pitchFamily="18" charset="0"/>
              </a:rPr>
              <a:t>X</a:t>
            </a:r>
            <a:r>
              <a:rPr lang="pt-BR" altLang="pt-BR" sz="1600" dirty="0">
                <a:latin typeface="Tahoma" panose="020B0604030504040204" pitchFamily="34" charset="0"/>
              </a:rPr>
              <a:t> uma </a:t>
            </a:r>
            <a:r>
              <a:rPr lang="pt-BR" altLang="pt-BR" sz="1600" dirty="0" err="1">
                <a:latin typeface="Tahoma" panose="020B0604030504040204" pitchFamily="34" charset="0"/>
              </a:rPr>
              <a:t>v.a</a:t>
            </a:r>
            <a:r>
              <a:rPr lang="pt-BR" altLang="pt-BR" sz="1600" dirty="0">
                <a:latin typeface="Tahoma" panose="020B0604030504040204" pitchFamily="34" charset="0"/>
              </a:rPr>
              <a:t>. com distribuição qualquer com média (</a:t>
            </a:r>
            <a:r>
              <a:rPr lang="pt-BR" altLang="pt-BR" sz="1600" i="1" dirty="0">
                <a:latin typeface="Tahoma" panose="020B0604030504040204" pitchFamily="34" charset="0"/>
                <a:sym typeface="Symbol" pitchFamily="18" charset="2"/>
              </a:rPr>
              <a:t></a:t>
            </a:r>
            <a:r>
              <a:rPr lang="pt-BR" altLang="pt-BR" sz="1600" dirty="0">
                <a:latin typeface="Tahoma" panose="020B0604030504040204" pitchFamily="34" charset="0"/>
              </a:rPr>
              <a:t>) e variância (</a:t>
            </a:r>
            <a:r>
              <a:rPr lang="pt-BR" altLang="pt-BR" sz="1600" i="1" dirty="0">
                <a:latin typeface="Tahoma" panose="020B0604030504040204" pitchFamily="34" charset="0"/>
                <a:sym typeface="Symbol" pitchFamily="18" charset="2"/>
              </a:rPr>
              <a:t></a:t>
            </a:r>
            <a:r>
              <a:rPr lang="pt-BR" altLang="pt-BR" sz="1600" baseline="30000" dirty="0">
                <a:latin typeface="Times New Roman" pitchFamily="18" charset="0"/>
                <a:sym typeface="Symbol" pitchFamily="18" charset="2"/>
              </a:rPr>
              <a:t>2</a:t>
            </a:r>
            <a:r>
              <a:rPr lang="pt-BR" altLang="pt-BR" sz="1600" dirty="0">
                <a:latin typeface="Tahoma" panose="020B0604030504040204" pitchFamily="34" charset="0"/>
              </a:rPr>
              <a:t>) também desconhecidas. Retira-se uma amostra de tamanho </a:t>
            </a:r>
            <a:r>
              <a:rPr lang="pt-BR" altLang="pt-BR" sz="1600" i="1" dirty="0">
                <a:latin typeface="Times New Roman" pitchFamily="18" charset="0"/>
              </a:rPr>
              <a:t>n</a:t>
            </a:r>
            <a:r>
              <a:rPr lang="pt-BR" altLang="pt-BR" sz="1600" dirty="0">
                <a:latin typeface="Tahoma" panose="020B0604030504040204" pitchFamily="34" charset="0"/>
              </a:rPr>
              <a:t> com a finalidade de se estimar </a:t>
            </a:r>
            <a:r>
              <a:rPr lang="pt-BR" altLang="pt-BR" sz="1600" i="1" dirty="0">
                <a:latin typeface="Tahoma" panose="020B0604030504040204" pitchFamily="34" charset="0"/>
                <a:sym typeface="Symbol" pitchFamily="18" charset="2"/>
              </a:rPr>
              <a:t></a:t>
            </a:r>
            <a:r>
              <a:rPr lang="pt-BR" altLang="pt-BR" sz="1600" dirty="0">
                <a:latin typeface="Tahoma" panose="020B0604030504040204" pitchFamily="34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utoUpdateAnimBg="0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Estimação Pontual de </a:t>
            </a:r>
            <a:r>
              <a:rPr lang="pt-BR" i="1" dirty="0">
                <a:sym typeface="Symbol"/>
              </a:rPr>
              <a:t></a:t>
            </a:r>
            <a:endParaRPr lang="pt-BR" dirty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850900" y="2667000"/>
            <a:ext cx="227177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pt-BR" sz="1600" dirty="0">
                <a:latin typeface="Tahoma" panose="020B0604030504040204" pitchFamily="34" charset="0"/>
              </a:rPr>
              <a:t> </a:t>
            </a:r>
            <a:r>
              <a:rPr lang="pt-BR" altLang="pt-BR" sz="1600" dirty="0">
                <a:solidFill>
                  <a:srgbClr val="FF3300"/>
                </a:solidFill>
                <a:latin typeface="Tahoma" panose="020B0604030504040204" pitchFamily="34" charset="0"/>
              </a:rPr>
              <a:t>média populacional </a:t>
            </a:r>
            <a:r>
              <a:rPr lang="pt-BR" altLang="pt-BR" sz="1600" i="1" dirty="0">
                <a:solidFill>
                  <a:srgbClr val="FF3300"/>
                </a:solidFill>
                <a:latin typeface="Tahoma" panose="020B0604030504040204" pitchFamily="34" charset="0"/>
                <a:sym typeface="Symbol" pitchFamily="18" charset="2"/>
              </a:rPr>
              <a:t></a:t>
            </a:r>
          </a:p>
        </p:txBody>
      </p:sp>
      <p:graphicFrame>
        <p:nvGraphicFramePr>
          <p:cNvPr id="125971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7976557"/>
              </p:ext>
            </p:extLst>
          </p:nvPr>
        </p:nvGraphicFramePr>
        <p:xfrm>
          <a:off x="1042988" y="3899123"/>
          <a:ext cx="727075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08000" imgH="228600" progId="">
                  <p:embed/>
                </p:oleObj>
              </mc:Choice>
              <mc:Fallback>
                <p:oleObj name="Equation" r:id="rId2" imgW="508000" imgH="228600" progId="">
                  <p:embed/>
                  <p:pic>
                    <p:nvPicPr>
                      <p:cNvPr id="125971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3899123"/>
                        <a:ext cx="727075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972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3434673"/>
              </p:ext>
            </p:extLst>
          </p:nvPr>
        </p:nvGraphicFramePr>
        <p:xfrm>
          <a:off x="1763713" y="3764185"/>
          <a:ext cx="2382837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63700" imgH="431800" progId="">
                  <p:embed/>
                </p:oleObj>
              </mc:Choice>
              <mc:Fallback>
                <p:oleObj name="Equation" r:id="rId4" imgW="1663700" imgH="431800" progId="">
                  <p:embed/>
                  <p:pic>
                    <p:nvPicPr>
                      <p:cNvPr id="125972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3764185"/>
                        <a:ext cx="2382837" cy="619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973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7302465"/>
              </p:ext>
            </p:extLst>
          </p:nvPr>
        </p:nvGraphicFramePr>
        <p:xfrm>
          <a:off x="1408113" y="4392835"/>
          <a:ext cx="3238500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260440" imgH="393480" progId="">
                  <p:embed/>
                </p:oleObj>
              </mc:Choice>
              <mc:Fallback>
                <p:oleObj name="Equation" r:id="rId6" imgW="2260440" imgH="393480" progId="">
                  <p:embed/>
                  <p:pic>
                    <p:nvPicPr>
                      <p:cNvPr id="125973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8113" y="4392835"/>
                        <a:ext cx="3238500" cy="565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974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3969901"/>
              </p:ext>
            </p:extLst>
          </p:nvPr>
        </p:nvGraphicFramePr>
        <p:xfrm>
          <a:off x="4716016" y="4375373"/>
          <a:ext cx="635000" cy="60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44307" imgH="418918" progId="">
                  <p:embed/>
                </p:oleObj>
              </mc:Choice>
              <mc:Fallback>
                <p:oleObj name="Equation" r:id="rId8" imgW="444307" imgH="418918" progId="">
                  <p:embed/>
                  <p:pic>
                    <p:nvPicPr>
                      <p:cNvPr id="125974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4375373"/>
                        <a:ext cx="635000" cy="601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975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4728067"/>
              </p:ext>
            </p:extLst>
          </p:nvPr>
        </p:nvGraphicFramePr>
        <p:xfrm>
          <a:off x="5339904" y="4375373"/>
          <a:ext cx="527050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368300" imgH="419100" progId="">
                  <p:embed/>
                </p:oleObj>
              </mc:Choice>
              <mc:Fallback>
                <p:oleObj name="Equation" r:id="rId10" imgW="368300" imgH="419100" progId="">
                  <p:embed/>
                  <p:pic>
                    <p:nvPicPr>
                      <p:cNvPr id="125975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9904" y="4375373"/>
                        <a:ext cx="527050" cy="600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9" name="Text Box 18"/>
          <p:cNvSpPr txBox="1">
            <a:spLocks noChangeArrowheads="1"/>
          </p:cNvSpPr>
          <p:nvPr/>
        </p:nvSpPr>
        <p:spPr bwMode="auto">
          <a:xfrm>
            <a:off x="857250" y="3357785"/>
            <a:ext cx="512351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Calculando a variância de       (avaliação de precisão)</a:t>
            </a:r>
            <a:endParaRPr lang="pt-BR" altLang="pt-BR" sz="16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30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6327329"/>
              </p:ext>
            </p:extLst>
          </p:nvPr>
        </p:nvGraphicFramePr>
        <p:xfrm>
          <a:off x="3347864" y="3357785"/>
          <a:ext cx="254000" cy="27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77646" imgH="190335" progId="">
                  <p:embed/>
                </p:oleObj>
              </mc:Choice>
              <mc:Fallback>
                <p:oleObj name="Equation" r:id="rId12" imgW="177646" imgH="190335" progId="">
                  <p:embed/>
                  <p:pic>
                    <p:nvPicPr>
                      <p:cNvPr id="1230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3357785"/>
                        <a:ext cx="254000" cy="271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B6B224-FEE9-470F-A6F6-AF698125343C}" type="slidenum">
              <a:rPr lang="pt-BR"/>
              <a:pPr>
                <a:defRPr/>
              </a:pPr>
              <a:t>13</a:t>
            </a:fld>
            <a:endParaRPr lang="pt-BR"/>
          </a:p>
        </p:txBody>
      </p:sp>
      <p:graphicFrame>
        <p:nvGraphicFramePr>
          <p:cNvPr id="17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8333664"/>
              </p:ext>
            </p:extLst>
          </p:nvPr>
        </p:nvGraphicFramePr>
        <p:xfrm>
          <a:off x="4187354" y="3780060"/>
          <a:ext cx="2328862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625400" imgH="419040" progId="">
                  <p:embed/>
                </p:oleObj>
              </mc:Choice>
              <mc:Fallback>
                <p:oleObj name="Equation" r:id="rId14" imgW="1625400" imgH="419040" progId="">
                  <p:embed/>
                  <p:pic>
                    <p:nvPicPr>
                      <p:cNvPr id="17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7354" y="3780060"/>
                        <a:ext cx="2328862" cy="600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3">
            <a:extLst>
              <a:ext uri="{FF2B5EF4-FFF2-40B4-BE49-F238E27FC236}">
                <a16:creationId xmlns:a16="http://schemas.microsoft.com/office/drawing/2014/main" id="{3E2C6143-9AD5-F366-AF3D-10F713DDD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325" y="1589088"/>
            <a:ext cx="781340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88913" indent="-18891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Seja </a:t>
            </a:r>
            <a:r>
              <a:rPr lang="pt-BR" altLang="pt-BR" sz="1600" i="1" dirty="0">
                <a:latin typeface="Times New Roman" pitchFamily="18" charset="0"/>
              </a:rPr>
              <a:t>X</a:t>
            </a:r>
            <a:r>
              <a:rPr lang="pt-BR" altLang="pt-BR" sz="1600" dirty="0">
                <a:latin typeface="Tahoma" panose="020B0604030504040204" pitchFamily="34" charset="0"/>
              </a:rPr>
              <a:t> uma </a:t>
            </a:r>
            <a:r>
              <a:rPr lang="pt-BR" altLang="pt-BR" sz="1600" dirty="0" err="1">
                <a:latin typeface="Tahoma" panose="020B0604030504040204" pitchFamily="34" charset="0"/>
              </a:rPr>
              <a:t>v.a</a:t>
            </a:r>
            <a:r>
              <a:rPr lang="pt-BR" altLang="pt-BR" sz="1600" dirty="0">
                <a:latin typeface="Tahoma" panose="020B0604030504040204" pitchFamily="34" charset="0"/>
              </a:rPr>
              <a:t>. com distribuição qualquer com média (</a:t>
            </a:r>
            <a:r>
              <a:rPr lang="pt-BR" altLang="pt-BR" sz="1600" i="1" dirty="0">
                <a:latin typeface="Tahoma" panose="020B0604030504040204" pitchFamily="34" charset="0"/>
                <a:sym typeface="Symbol" pitchFamily="18" charset="2"/>
              </a:rPr>
              <a:t></a:t>
            </a:r>
            <a:r>
              <a:rPr lang="pt-BR" altLang="pt-BR" sz="1600" dirty="0">
                <a:latin typeface="Tahoma" panose="020B0604030504040204" pitchFamily="34" charset="0"/>
              </a:rPr>
              <a:t>) e variância (</a:t>
            </a:r>
            <a:r>
              <a:rPr lang="pt-BR" altLang="pt-BR" sz="1600" i="1" dirty="0">
                <a:latin typeface="Tahoma" panose="020B0604030504040204" pitchFamily="34" charset="0"/>
                <a:sym typeface="Symbol" pitchFamily="18" charset="2"/>
              </a:rPr>
              <a:t></a:t>
            </a:r>
            <a:r>
              <a:rPr lang="pt-BR" altLang="pt-BR" sz="1600" baseline="30000" dirty="0">
                <a:latin typeface="Times New Roman" pitchFamily="18" charset="0"/>
                <a:sym typeface="Symbol" pitchFamily="18" charset="2"/>
              </a:rPr>
              <a:t>2</a:t>
            </a:r>
            <a:r>
              <a:rPr lang="pt-BR" altLang="pt-BR" sz="1600" dirty="0">
                <a:latin typeface="Tahoma" panose="020B0604030504040204" pitchFamily="34" charset="0"/>
              </a:rPr>
              <a:t>) também desconhecidas. Retira-se uma amostra de tamanho </a:t>
            </a:r>
            <a:r>
              <a:rPr lang="pt-BR" altLang="pt-BR" sz="1600" i="1" dirty="0">
                <a:latin typeface="Times New Roman" pitchFamily="18" charset="0"/>
              </a:rPr>
              <a:t>n</a:t>
            </a:r>
            <a:r>
              <a:rPr lang="pt-BR" altLang="pt-BR" sz="1600" dirty="0">
                <a:latin typeface="Tahoma" panose="020B0604030504040204" pitchFamily="34" charset="0"/>
              </a:rPr>
              <a:t> com a finalidade de se estimar </a:t>
            </a:r>
            <a:r>
              <a:rPr lang="pt-BR" altLang="pt-BR" sz="1600" i="1" dirty="0">
                <a:latin typeface="Tahoma" panose="020B0604030504040204" pitchFamily="34" charset="0"/>
                <a:sym typeface="Symbol" pitchFamily="18" charset="2"/>
              </a:rPr>
              <a:t></a:t>
            </a:r>
            <a:r>
              <a:rPr lang="pt-BR" altLang="pt-BR" sz="1600" dirty="0">
                <a:latin typeface="Tahoma" panose="020B0604030504040204" pitchFamily="34" charset="0"/>
              </a:rPr>
              <a:t>. </a:t>
            </a:r>
          </a:p>
        </p:txBody>
      </p:sp>
      <p:grpSp>
        <p:nvGrpSpPr>
          <p:cNvPr id="6" name="Agrupar 5">
            <a:extLst>
              <a:ext uri="{FF2B5EF4-FFF2-40B4-BE49-F238E27FC236}">
                <a16:creationId xmlns:a16="http://schemas.microsoft.com/office/drawing/2014/main" id="{9DD8628B-7BC2-92C4-E422-020FB4E906AE}"/>
              </a:ext>
            </a:extLst>
          </p:cNvPr>
          <p:cNvGrpSpPr/>
          <p:nvPr/>
        </p:nvGrpSpPr>
        <p:grpSpPr>
          <a:xfrm>
            <a:off x="1547664" y="4375373"/>
            <a:ext cx="5748486" cy="1285875"/>
            <a:chOff x="1547664" y="4375373"/>
            <a:chExt cx="5748486" cy="1285875"/>
          </a:xfrm>
        </p:grpSpPr>
        <p:grpSp>
          <p:nvGrpSpPr>
            <p:cNvPr id="8" name="Grupo 7"/>
            <p:cNvGrpSpPr>
              <a:grpSpLocks/>
            </p:cNvGrpSpPr>
            <p:nvPr/>
          </p:nvGrpSpPr>
          <p:grpSpPr bwMode="auto">
            <a:xfrm>
              <a:off x="1835696" y="4899248"/>
              <a:ext cx="5460454" cy="762000"/>
              <a:chOff x="1835990" y="5733256"/>
              <a:chExt cx="5460380" cy="761044"/>
            </a:xfrm>
          </p:grpSpPr>
          <p:sp>
            <p:nvSpPr>
              <p:cNvPr id="12303" name="Text Box 24"/>
              <p:cNvSpPr txBox="1">
                <a:spLocks noChangeArrowheads="1"/>
              </p:cNvSpPr>
              <p:nvPr/>
            </p:nvSpPr>
            <p:spPr bwMode="auto">
              <a:xfrm>
                <a:off x="2987824" y="6032635"/>
                <a:ext cx="4308546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200" dirty="0">
                    <a:solidFill>
                      <a:srgbClr val="FF3300"/>
                    </a:solidFill>
                    <a:latin typeface="Tahoma" panose="020B0604030504040204" pitchFamily="34" charset="0"/>
                  </a:rPr>
                  <a:t>Se as amostras forem independentes, ou seja, se elas não guardarem nenhuma relação entre si.</a:t>
                </a:r>
              </a:p>
            </p:txBody>
          </p:sp>
          <p:sp>
            <p:nvSpPr>
              <p:cNvPr id="12304" name="CaixaDeTexto 6"/>
              <p:cNvSpPr txBox="1">
                <a:spLocks noChangeArrowheads="1"/>
              </p:cNvSpPr>
              <p:nvPr/>
            </p:nvSpPr>
            <p:spPr bwMode="auto">
              <a:xfrm>
                <a:off x="1835990" y="5733256"/>
                <a:ext cx="2706153" cy="3073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400" i="1" dirty="0">
                    <a:solidFill>
                      <a:srgbClr val="FF0000"/>
                    </a:solidFill>
                    <a:latin typeface="Tahoma" panose="020B0604030504040204" pitchFamily="34" charset="0"/>
                    <a:sym typeface="Symbol" panose="05050102010706020507" pitchFamily="18" charset="2"/>
                  </a:rPr>
                  <a:t></a:t>
                </a:r>
                <a:r>
                  <a:rPr lang="pt-BR" altLang="pt-BR" sz="1200" baseline="300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  <a:sym typeface="SymbolProp BT" pitchFamily="18" charset="2"/>
                  </a:rPr>
                  <a:t>2</a:t>
                </a:r>
                <a:r>
                  <a:rPr lang="pt-BR" altLang="pt-BR" sz="14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  <a:sym typeface="SymbolProp BT" pitchFamily="18" charset="2"/>
                  </a:rPr>
                  <a:t>       +        </a:t>
                </a:r>
                <a:r>
                  <a:rPr lang="pt-BR" altLang="pt-BR" sz="1400" i="1" dirty="0">
                    <a:solidFill>
                      <a:srgbClr val="FF0000"/>
                    </a:solidFill>
                    <a:latin typeface="Tahoma" panose="020B0604030504040204" pitchFamily="34" charset="0"/>
                    <a:sym typeface="Symbol" panose="05050102010706020507" pitchFamily="18" charset="2"/>
                  </a:rPr>
                  <a:t> </a:t>
                </a:r>
                <a:r>
                  <a:rPr lang="pt-BR" altLang="pt-BR" sz="1400" baseline="300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  <a:sym typeface="SymbolProp BT" pitchFamily="18" charset="2"/>
                  </a:rPr>
                  <a:t>2</a:t>
                </a:r>
                <a:r>
                  <a:rPr lang="pt-BR" altLang="pt-BR" sz="14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  <a:sym typeface="SymbolProp BT" pitchFamily="18" charset="2"/>
                  </a:rPr>
                  <a:t>        + ... +        </a:t>
                </a:r>
                <a:r>
                  <a:rPr lang="pt-BR" altLang="pt-BR" sz="1400" i="1" dirty="0">
                    <a:solidFill>
                      <a:srgbClr val="FF0000"/>
                    </a:solidFill>
                    <a:latin typeface="Tahoma" panose="020B0604030504040204" pitchFamily="34" charset="0"/>
                    <a:sym typeface="Symbol" panose="05050102010706020507" pitchFamily="18" charset="2"/>
                  </a:rPr>
                  <a:t> </a:t>
                </a:r>
                <a:r>
                  <a:rPr lang="pt-BR" altLang="pt-BR" sz="1400" baseline="300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  <a:sym typeface="SymbolProp BT" pitchFamily="18" charset="2"/>
                  </a:rPr>
                  <a:t>2</a:t>
                </a:r>
                <a:endParaRPr lang="pt-BR" altLang="pt-BR" sz="14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5" name="Elipse 4">
              <a:extLst>
                <a:ext uri="{FF2B5EF4-FFF2-40B4-BE49-F238E27FC236}">
                  <a16:creationId xmlns:a16="http://schemas.microsoft.com/office/drawing/2014/main" id="{A41DBB32-1B47-55B5-FBB7-F40ED2AFD08D}"/>
                </a:ext>
              </a:extLst>
            </p:cNvPr>
            <p:cNvSpPr/>
            <p:nvPr/>
          </p:nvSpPr>
          <p:spPr>
            <a:xfrm>
              <a:off x="1547664" y="4375373"/>
              <a:ext cx="3139753" cy="338554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latin typeface="Tahoma" panose="020B060403050404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Estimação Pontual de </a:t>
            </a:r>
            <a:r>
              <a:rPr lang="pt-BR" i="1" dirty="0">
                <a:sym typeface="Symbol"/>
              </a:rPr>
              <a:t></a:t>
            </a:r>
            <a:endParaRPr lang="pt-BR" dirty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850900" y="2667000"/>
            <a:ext cx="227177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pt-BR" sz="1600" dirty="0">
                <a:latin typeface="Tahoma" panose="020B0604030504040204" pitchFamily="34" charset="0"/>
              </a:rPr>
              <a:t> </a:t>
            </a:r>
            <a:r>
              <a:rPr lang="pt-BR" altLang="pt-BR" sz="1600" dirty="0">
                <a:solidFill>
                  <a:srgbClr val="FF3300"/>
                </a:solidFill>
                <a:latin typeface="Tahoma" panose="020B0604030504040204" pitchFamily="34" charset="0"/>
              </a:rPr>
              <a:t>média populacional </a:t>
            </a:r>
            <a:r>
              <a:rPr lang="pt-BR" altLang="pt-BR" sz="1600" i="1" dirty="0">
                <a:solidFill>
                  <a:srgbClr val="FF3300"/>
                </a:solidFill>
                <a:latin typeface="Tahoma" panose="020B0604030504040204" pitchFamily="34" charset="0"/>
                <a:sym typeface="Symbol" pitchFamily="18" charset="2"/>
              </a:rPr>
              <a:t></a:t>
            </a:r>
          </a:p>
        </p:txBody>
      </p:sp>
      <p:graphicFrame>
        <p:nvGraphicFramePr>
          <p:cNvPr id="1331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334412"/>
              </p:ext>
            </p:extLst>
          </p:nvPr>
        </p:nvGraphicFramePr>
        <p:xfrm>
          <a:off x="3509963" y="3987289"/>
          <a:ext cx="928687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47700" imgH="228600" progId="">
                  <p:embed/>
                </p:oleObj>
              </mc:Choice>
              <mc:Fallback>
                <p:oleObj name="Equation" r:id="rId2" imgW="647700" imgH="228600" progId="">
                  <p:embed/>
                  <p:pic>
                    <p:nvPicPr>
                      <p:cNvPr id="1331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9963" y="3987289"/>
                        <a:ext cx="928687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9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8572910"/>
              </p:ext>
            </p:extLst>
          </p:nvPr>
        </p:nvGraphicFramePr>
        <p:xfrm>
          <a:off x="5299075" y="3819014"/>
          <a:ext cx="1220788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50531" imgH="418918" progId="">
                  <p:embed/>
                </p:oleObj>
              </mc:Choice>
              <mc:Fallback>
                <p:oleObj name="Equation" r:id="rId4" imgW="850531" imgH="418918" progId="">
                  <p:embed/>
                  <p:pic>
                    <p:nvPicPr>
                      <p:cNvPr id="13319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9075" y="3819014"/>
                        <a:ext cx="1220788" cy="600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0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6372639"/>
              </p:ext>
            </p:extLst>
          </p:nvPr>
        </p:nvGraphicFramePr>
        <p:xfrm>
          <a:off x="1692275" y="3565014"/>
          <a:ext cx="928688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47700" imgH="609600" progId="">
                  <p:embed/>
                </p:oleObj>
              </mc:Choice>
              <mc:Fallback>
                <p:oleObj name="Equation" r:id="rId6" imgW="647700" imgH="609600" progId="">
                  <p:embed/>
                  <p:pic>
                    <p:nvPicPr>
                      <p:cNvPr id="1332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3565014"/>
                        <a:ext cx="928688" cy="871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2177D8-98CF-4D5F-9844-75E3408386FA}" type="slidenum">
              <a:rPr lang="pt-BR"/>
              <a:pPr>
                <a:defRPr/>
              </a:pPr>
              <a:t>14</a:t>
            </a:fld>
            <a:endParaRPr lang="pt-BR"/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822325" y="4830251"/>
            <a:ext cx="76358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8913" indent="-18891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A precisão da média amostral depende da variação original dos dados (</a:t>
            </a:r>
            <a:r>
              <a:rPr lang="pt-BR" altLang="pt-BR" sz="1600" i="1" dirty="0">
                <a:latin typeface="Tahoma" panose="020B0604030504040204" pitchFamily="34" charset="0"/>
                <a:sym typeface="Symbol"/>
              </a:rPr>
              <a:t></a:t>
            </a:r>
            <a:r>
              <a:rPr lang="pt-BR" altLang="pt-BR" sz="16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2</a:t>
            </a:r>
            <a:r>
              <a:rPr lang="pt-BR" altLang="pt-BR" sz="1600" dirty="0">
                <a:latin typeface="Tahoma" panose="020B0604030504040204" pitchFamily="34" charset="0"/>
              </a:rPr>
              <a:t>) e do tamanho da amostra (</a:t>
            </a:r>
            <a:r>
              <a:rPr lang="pt-BR" altLang="pt-BR" sz="16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pt-BR" altLang="pt-BR" sz="1600" dirty="0">
                <a:latin typeface="Tahoma" panose="020B060403050404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Quanto maior o tamanho da amostra (</a:t>
            </a:r>
            <a:r>
              <a:rPr lang="pt-BR" altLang="pt-BR" sz="16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pt-BR" altLang="pt-BR" sz="1600" dirty="0">
                <a:latin typeface="Tahoma" panose="020B0604030504040204" pitchFamily="34" charset="0"/>
              </a:rPr>
              <a:t>), mais precisa será a estimativa de </a:t>
            </a:r>
            <a:r>
              <a:rPr lang="pt-BR" altLang="pt-BR" sz="1600" i="1" dirty="0">
                <a:latin typeface="Tahoma" panose="020B0604030504040204" pitchFamily="34" charset="0"/>
                <a:sym typeface="Symbol" pitchFamily="18" charset="2"/>
              </a:rPr>
              <a:t></a:t>
            </a:r>
            <a:endParaRPr lang="pt-BR" altLang="pt-BR" sz="1600" dirty="0">
              <a:latin typeface="Tahoma" panose="020B060403050404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5148263" y="3657089"/>
            <a:ext cx="1511300" cy="936625"/>
          </a:xfrm>
          <a:prstGeom prst="rect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dirty="0">
              <a:latin typeface="Tahoma" panose="020B0604030504040204" pitchFamily="34" charset="0"/>
            </a:endParaRP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0CBC3140-984E-A2F4-C34B-147F36F2C6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325" y="1589088"/>
            <a:ext cx="781340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88913" indent="-18891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Seja </a:t>
            </a:r>
            <a:r>
              <a:rPr lang="pt-BR" altLang="pt-BR" sz="1600" i="1" dirty="0">
                <a:latin typeface="Times New Roman" pitchFamily="18" charset="0"/>
              </a:rPr>
              <a:t>X</a:t>
            </a:r>
            <a:r>
              <a:rPr lang="pt-BR" altLang="pt-BR" sz="1600" dirty="0">
                <a:latin typeface="Tahoma" panose="020B0604030504040204" pitchFamily="34" charset="0"/>
              </a:rPr>
              <a:t> uma </a:t>
            </a:r>
            <a:r>
              <a:rPr lang="pt-BR" altLang="pt-BR" sz="1600" dirty="0" err="1">
                <a:latin typeface="Tahoma" panose="020B0604030504040204" pitchFamily="34" charset="0"/>
              </a:rPr>
              <a:t>v.a</a:t>
            </a:r>
            <a:r>
              <a:rPr lang="pt-BR" altLang="pt-BR" sz="1600" dirty="0">
                <a:latin typeface="Tahoma" panose="020B0604030504040204" pitchFamily="34" charset="0"/>
              </a:rPr>
              <a:t>. com distribuição qualquer com média (</a:t>
            </a:r>
            <a:r>
              <a:rPr lang="pt-BR" altLang="pt-BR" sz="1600" i="1" dirty="0">
                <a:latin typeface="Tahoma" panose="020B0604030504040204" pitchFamily="34" charset="0"/>
                <a:sym typeface="Symbol" pitchFamily="18" charset="2"/>
              </a:rPr>
              <a:t></a:t>
            </a:r>
            <a:r>
              <a:rPr lang="pt-BR" altLang="pt-BR" sz="1600" dirty="0">
                <a:latin typeface="Tahoma" panose="020B0604030504040204" pitchFamily="34" charset="0"/>
              </a:rPr>
              <a:t>) e variância (</a:t>
            </a:r>
            <a:r>
              <a:rPr lang="pt-BR" altLang="pt-BR" sz="1600" i="1" dirty="0">
                <a:latin typeface="Tahoma" panose="020B0604030504040204" pitchFamily="34" charset="0"/>
                <a:sym typeface="Symbol" pitchFamily="18" charset="2"/>
              </a:rPr>
              <a:t></a:t>
            </a:r>
            <a:r>
              <a:rPr lang="pt-BR" altLang="pt-BR" sz="1600" baseline="30000" dirty="0">
                <a:latin typeface="Times New Roman" pitchFamily="18" charset="0"/>
                <a:sym typeface="Symbol" pitchFamily="18" charset="2"/>
              </a:rPr>
              <a:t>2</a:t>
            </a:r>
            <a:r>
              <a:rPr lang="pt-BR" altLang="pt-BR" sz="1600" dirty="0">
                <a:latin typeface="Tahoma" panose="020B0604030504040204" pitchFamily="34" charset="0"/>
              </a:rPr>
              <a:t>) também desconhecidas. Retira-se uma amostra de tamanho </a:t>
            </a:r>
            <a:r>
              <a:rPr lang="pt-BR" altLang="pt-BR" sz="1600" i="1" dirty="0">
                <a:latin typeface="Times New Roman" pitchFamily="18" charset="0"/>
              </a:rPr>
              <a:t>n</a:t>
            </a:r>
            <a:r>
              <a:rPr lang="pt-BR" altLang="pt-BR" sz="1600" dirty="0">
                <a:latin typeface="Tahoma" panose="020B0604030504040204" pitchFamily="34" charset="0"/>
              </a:rPr>
              <a:t> com a finalidade de se estimar </a:t>
            </a:r>
            <a:r>
              <a:rPr lang="pt-BR" altLang="pt-BR" sz="1600" i="1" dirty="0">
                <a:latin typeface="Tahoma" panose="020B0604030504040204" pitchFamily="34" charset="0"/>
                <a:sym typeface="Symbol" pitchFamily="18" charset="2"/>
              </a:rPr>
              <a:t></a:t>
            </a:r>
            <a:r>
              <a:rPr lang="pt-BR" altLang="pt-BR" sz="1600" dirty="0">
                <a:latin typeface="Tahoma" panose="020B0604030504040204" pitchFamily="34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Estimação Pontual de </a:t>
            </a:r>
            <a:r>
              <a:rPr lang="pt-BR" i="1" dirty="0">
                <a:sym typeface="Symbol"/>
              </a:rPr>
              <a:t></a:t>
            </a:r>
            <a:endParaRPr lang="pt-BR" dirty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850900" y="1472531"/>
            <a:ext cx="227177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pt-BR" sz="1600" dirty="0">
                <a:latin typeface="Tahoma" panose="020B0604030504040204" pitchFamily="34" charset="0"/>
              </a:rPr>
              <a:t> </a:t>
            </a:r>
            <a:r>
              <a:rPr lang="pt-BR" altLang="pt-BR" sz="1600" dirty="0">
                <a:solidFill>
                  <a:srgbClr val="FF3300"/>
                </a:solidFill>
                <a:latin typeface="Tahoma" panose="020B0604030504040204" pitchFamily="34" charset="0"/>
              </a:rPr>
              <a:t>média populacional </a:t>
            </a:r>
            <a:r>
              <a:rPr lang="pt-BR" altLang="pt-BR" sz="1600" i="1" dirty="0">
                <a:solidFill>
                  <a:srgbClr val="FF3300"/>
                </a:solidFill>
                <a:latin typeface="Tahoma" panose="020B0604030504040204" pitchFamily="34" charset="0"/>
                <a:sym typeface="Symbol" pitchFamily="18" charset="2"/>
              </a:rPr>
              <a:t></a:t>
            </a:r>
          </a:p>
        </p:txBody>
      </p:sp>
      <p:graphicFrame>
        <p:nvGraphicFramePr>
          <p:cNvPr id="1331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5695131"/>
              </p:ext>
            </p:extLst>
          </p:nvPr>
        </p:nvGraphicFramePr>
        <p:xfrm>
          <a:off x="3276600" y="1482725"/>
          <a:ext cx="928688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47700" imgH="228600" progId="">
                  <p:embed/>
                </p:oleObj>
              </mc:Choice>
              <mc:Fallback>
                <p:oleObj name="Equation" r:id="rId2" imgW="647700" imgH="228600" progId="">
                  <p:embed/>
                  <p:pic>
                    <p:nvPicPr>
                      <p:cNvPr id="1331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482725"/>
                        <a:ext cx="928688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9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3393430"/>
              </p:ext>
            </p:extLst>
          </p:nvPr>
        </p:nvGraphicFramePr>
        <p:xfrm>
          <a:off x="4565614" y="1340768"/>
          <a:ext cx="1220788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50531" imgH="418918" progId="">
                  <p:embed/>
                </p:oleObj>
              </mc:Choice>
              <mc:Fallback>
                <p:oleObj name="Equation" r:id="rId4" imgW="850531" imgH="418918" progId="">
                  <p:embed/>
                  <p:pic>
                    <p:nvPicPr>
                      <p:cNvPr id="13319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5614" y="1340768"/>
                        <a:ext cx="1220788" cy="600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2177D8-98CF-4D5F-9844-75E3408386FA}" type="slidenum">
              <a:rPr lang="pt-BR"/>
              <a:pPr>
                <a:defRPr/>
              </a:pPr>
              <a:t>15</a:t>
            </a:fld>
            <a:endParaRPr lang="pt-BR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288918"/>
              </p:ext>
            </p:extLst>
          </p:nvPr>
        </p:nvGraphicFramePr>
        <p:xfrm>
          <a:off x="5788421" y="2060848"/>
          <a:ext cx="2239963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562040" imgH="228600" progId="">
                  <p:embed/>
                </p:oleObj>
              </mc:Choice>
              <mc:Fallback>
                <p:oleObj name="Equation" r:id="rId6" imgW="1562040" imgH="228600" progId="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8421" y="2060848"/>
                        <a:ext cx="2239963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tângulo 5"/>
          <p:cNvSpPr/>
          <p:nvPr/>
        </p:nvSpPr>
        <p:spPr>
          <a:xfrm>
            <a:off x="1043608" y="2060848"/>
            <a:ext cx="480452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altLang="pt-BR" dirty="0">
                <a:latin typeface="Tahoma" panose="020B0604030504040204" pitchFamily="34" charset="0"/>
              </a:rPr>
              <a:t>Simulando-se     a partir de amostras de uma </a:t>
            </a:r>
            <a:r>
              <a:rPr lang="pt-BR" altLang="pt-BR" dirty="0" err="1">
                <a:latin typeface="Tahoma" panose="020B0604030504040204" pitchFamily="34" charset="0"/>
              </a:rPr>
              <a:t>v.a</a:t>
            </a:r>
            <a:r>
              <a:rPr lang="pt-BR" altLang="pt-BR" dirty="0">
                <a:latin typeface="Tahoma" panose="020B0604030504040204" pitchFamily="34" charset="0"/>
              </a:rPr>
              <a:t>.</a:t>
            </a:r>
            <a:endParaRPr lang="pt-BR" dirty="0">
              <a:latin typeface="Tahoma" panose="020B0604030504040204" pitchFamily="34" charset="0"/>
            </a:endParaRPr>
          </a:p>
        </p:txBody>
      </p:sp>
      <p:graphicFrame>
        <p:nvGraphicFramePr>
          <p:cNvPr id="13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7303684"/>
              </p:ext>
            </p:extLst>
          </p:nvPr>
        </p:nvGraphicFramePr>
        <p:xfrm>
          <a:off x="2431162" y="2058575"/>
          <a:ext cx="254000" cy="27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77480" imgH="190440" progId="">
                  <p:embed/>
                </p:oleObj>
              </mc:Choice>
              <mc:Fallback>
                <p:oleObj name="Equation" r:id="rId8" imgW="177480" imgH="190440" progId="">
                  <p:embed/>
                  <p:pic>
                    <p:nvPicPr>
                      <p:cNvPr id="13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1162" y="2058575"/>
                        <a:ext cx="254000" cy="273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eta para baixo 7"/>
          <p:cNvSpPr/>
          <p:nvPr/>
        </p:nvSpPr>
        <p:spPr>
          <a:xfrm rot="2400000">
            <a:off x="6409920" y="1692520"/>
            <a:ext cx="216024" cy="420042"/>
          </a:xfrm>
          <a:prstGeom prst="downArrow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latin typeface="Tahoma" panose="020B0604030504040204" pitchFamily="34" charset="0"/>
            </a:endParaRPr>
          </a:p>
        </p:txBody>
      </p:sp>
      <p:grpSp>
        <p:nvGrpSpPr>
          <p:cNvPr id="33" name="Agrupar 32">
            <a:extLst>
              <a:ext uri="{FF2B5EF4-FFF2-40B4-BE49-F238E27FC236}">
                <a16:creationId xmlns:a16="http://schemas.microsoft.com/office/drawing/2014/main" id="{39744CFC-C3D6-0945-09D9-168239DE51E6}"/>
              </a:ext>
            </a:extLst>
          </p:cNvPr>
          <p:cNvGrpSpPr/>
          <p:nvPr/>
        </p:nvGrpSpPr>
        <p:grpSpPr>
          <a:xfrm>
            <a:off x="694496" y="2564904"/>
            <a:ext cx="7906652" cy="1399111"/>
            <a:chOff x="694496" y="2564904"/>
            <a:chExt cx="7906652" cy="1399111"/>
          </a:xfrm>
        </p:grpSpPr>
        <p:grpSp>
          <p:nvGrpSpPr>
            <p:cNvPr id="9" name="Agrupar 8">
              <a:extLst>
                <a:ext uri="{FF2B5EF4-FFF2-40B4-BE49-F238E27FC236}">
                  <a16:creationId xmlns:a16="http://schemas.microsoft.com/office/drawing/2014/main" id="{7416FB12-AA1D-1A10-91DD-5CD85520AF1A}"/>
                </a:ext>
              </a:extLst>
            </p:cNvPr>
            <p:cNvGrpSpPr/>
            <p:nvPr/>
          </p:nvGrpSpPr>
          <p:grpSpPr>
            <a:xfrm>
              <a:off x="694496" y="2564904"/>
              <a:ext cx="7742237" cy="1399111"/>
              <a:chOff x="694496" y="2492896"/>
              <a:chExt cx="7742237" cy="1399111"/>
            </a:xfrm>
          </p:grpSpPr>
          <p:pic>
            <p:nvPicPr>
              <p:cNvPr id="31751" name="Picture 7"/>
              <p:cNvPicPr>
                <a:picLocks noChangeAspect="1" noChangeArrowheads="1"/>
              </p:cNvPicPr>
              <p:nvPr/>
            </p:nvPicPr>
            <p:blipFill rotWithShape="1"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694496" y="2492896"/>
                <a:ext cx="7742237" cy="13991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aphicFrame>
            <p:nvGraphicFramePr>
              <p:cNvPr id="16" name="Object 1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363282198"/>
                  </p:ext>
                </p:extLst>
              </p:nvPr>
            </p:nvGraphicFramePr>
            <p:xfrm>
              <a:off x="1115616" y="3573016"/>
              <a:ext cx="492125" cy="2540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1" imgW="342720" imgH="177480" progId="">
                      <p:embed/>
                    </p:oleObj>
                  </mc:Choice>
                  <mc:Fallback>
                    <p:oleObj name="Equation" r:id="rId11" imgW="342720" imgH="177480" progId="">
                      <p:embed/>
                      <p:pic>
                        <p:nvPicPr>
                          <p:cNvPr id="16" name="Object 1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115616" y="3573016"/>
                            <a:ext cx="492125" cy="2540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29" name="Retângulo 28">
              <a:extLst>
                <a:ext uri="{FF2B5EF4-FFF2-40B4-BE49-F238E27FC236}">
                  <a16:creationId xmlns:a16="http://schemas.microsoft.com/office/drawing/2014/main" id="{EF8AEE11-AA9C-5940-30B3-F1CC33CF06D0}"/>
                </a:ext>
              </a:extLst>
            </p:cNvPr>
            <p:cNvSpPr/>
            <p:nvPr/>
          </p:nvSpPr>
          <p:spPr>
            <a:xfrm>
              <a:off x="6606174" y="2590108"/>
              <a:ext cx="168187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altLang="pt-BR" dirty="0">
                  <a:latin typeface="Tahoma" panose="020B0604030504040204" pitchFamily="34" charset="0"/>
                </a:rPr>
                <a:t>3000 simulações</a:t>
              </a:r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30" name="Retângulo 29">
              <a:extLst>
                <a:ext uri="{FF2B5EF4-FFF2-40B4-BE49-F238E27FC236}">
                  <a16:creationId xmlns:a16="http://schemas.microsoft.com/office/drawing/2014/main" id="{735E6F93-F866-1DCD-EB0F-902ECB34183B}"/>
                </a:ext>
              </a:extLst>
            </p:cNvPr>
            <p:cNvSpPr/>
            <p:nvPr/>
          </p:nvSpPr>
          <p:spPr>
            <a:xfrm>
              <a:off x="8297860" y="3101688"/>
              <a:ext cx="30328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altLang="pt-BR" i="1" dirty="0">
                  <a:latin typeface="Tahoma" panose="020B0604030504040204" pitchFamily="34" charset="0"/>
                  <a:sym typeface="Symbol" panose="05050102010706020507" pitchFamily="18" charset="2"/>
                </a:rPr>
                <a:t></a:t>
              </a:r>
              <a:endParaRPr lang="pt-BR" i="1" dirty="0">
                <a:latin typeface="Tahoma" panose="020B0604030504040204" pitchFamily="34" charset="0"/>
              </a:endParaRPr>
            </a:p>
          </p:txBody>
        </p:sp>
      </p:grpSp>
      <p:grpSp>
        <p:nvGrpSpPr>
          <p:cNvPr id="34" name="Agrupar 33">
            <a:extLst>
              <a:ext uri="{FF2B5EF4-FFF2-40B4-BE49-F238E27FC236}">
                <a16:creationId xmlns:a16="http://schemas.microsoft.com/office/drawing/2014/main" id="{712DCA7E-E7C0-73F5-CF04-A2CA442AED9A}"/>
              </a:ext>
            </a:extLst>
          </p:cNvPr>
          <p:cNvGrpSpPr/>
          <p:nvPr/>
        </p:nvGrpSpPr>
        <p:grpSpPr>
          <a:xfrm>
            <a:off x="694496" y="3953199"/>
            <a:ext cx="7906652" cy="1476200"/>
            <a:chOff x="694496" y="3953199"/>
            <a:chExt cx="7906652" cy="1476200"/>
          </a:xfrm>
        </p:grpSpPr>
        <p:grpSp>
          <p:nvGrpSpPr>
            <p:cNvPr id="3" name="Grupo 2"/>
            <p:cNvGrpSpPr/>
            <p:nvPr/>
          </p:nvGrpSpPr>
          <p:grpSpPr>
            <a:xfrm>
              <a:off x="694496" y="3953199"/>
              <a:ext cx="7742237" cy="1476200"/>
              <a:chOff x="694496" y="3892007"/>
              <a:chExt cx="7742237" cy="1476200"/>
            </a:xfrm>
          </p:grpSpPr>
          <p:pic>
            <p:nvPicPr>
              <p:cNvPr id="14" name="Picture 7"/>
              <p:cNvPicPr>
                <a:picLocks noChangeAspect="1" noChangeArrowheads="1"/>
              </p:cNvPicPr>
              <p:nvPr/>
            </p:nvPicPr>
            <p:blipFill rotWithShape="1"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694496" y="3892007"/>
                <a:ext cx="7742237" cy="1476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aphicFrame>
            <p:nvGraphicFramePr>
              <p:cNvPr id="4" name="Objeto 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83383848"/>
                  </p:ext>
                </p:extLst>
              </p:nvPr>
            </p:nvGraphicFramePr>
            <p:xfrm>
              <a:off x="1115616" y="5033963"/>
              <a:ext cx="600075" cy="2540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4" imgW="419040" imgH="177480" progId="">
                      <p:embed/>
                    </p:oleObj>
                  </mc:Choice>
                  <mc:Fallback>
                    <p:oleObj name="Equation" r:id="rId14" imgW="419040" imgH="177480" progId="">
                      <p:embed/>
                      <p:pic>
                        <p:nvPicPr>
                          <p:cNvPr id="4" name="Objeto 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115616" y="5033963"/>
                            <a:ext cx="600075" cy="2540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31" name="Retângulo 30">
              <a:extLst>
                <a:ext uri="{FF2B5EF4-FFF2-40B4-BE49-F238E27FC236}">
                  <a16:creationId xmlns:a16="http://schemas.microsoft.com/office/drawing/2014/main" id="{98FD7C7D-78C2-840F-1A43-2AF7173C1970}"/>
                </a:ext>
              </a:extLst>
            </p:cNvPr>
            <p:cNvSpPr/>
            <p:nvPr/>
          </p:nvSpPr>
          <p:spPr>
            <a:xfrm>
              <a:off x="8297860" y="4558942"/>
              <a:ext cx="30328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altLang="pt-BR" i="1" dirty="0">
                  <a:latin typeface="Tahoma" panose="020B0604030504040204" pitchFamily="34" charset="0"/>
                  <a:sym typeface="Symbol" panose="05050102010706020507" pitchFamily="18" charset="2"/>
                </a:rPr>
                <a:t></a:t>
              </a:r>
              <a:endParaRPr lang="pt-BR" i="1" dirty="0">
                <a:latin typeface="Tahoma" panose="020B0604030504040204" pitchFamily="34" charset="0"/>
              </a:endParaRPr>
            </a:p>
          </p:txBody>
        </p:sp>
      </p:grpSp>
      <p:grpSp>
        <p:nvGrpSpPr>
          <p:cNvPr id="35" name="Agrupar 34">
            <a:extLst>
              <a:ext uri="{FF2B5EF4-FFF2-40B4-BE49-F238E27FC236}">
                <a16:creationId xmlns:a16="http://schemas.microsoft.com/office/drawing/2014/main" id="{9E642D22-1CA3-1C73-2BB0-4A629230D4DA}"/>
              </a:ext>
            </a:extLst>
          </p:cNvPr>
          <p:cNvGrpSpPr/>
          <p:nvPr/>
        </p:nvGrpSpPr>
        <p:grpSpPr>
          <a:xfrm>
            <a:off x="694496" y="5418584"/>
            <a:ext cx="7906652" cy="1440232"/>
            <a:chOff x="694496" y="5418584"/>
            <a:chExt cx="7906652" cy="1440232"/>
          </a:xfrm>
        </p:grpSpPr>
        <p:grpSp>
          <p:nvGrpSpPr>
            <p:cNvPr id="7" name="Grupo 6"/>
            <p:cNvGrpSpPr/>
            <p:nvPr/>
          </p:nvGrpSpPr>
          <p:grpSpPr>
            <a:xfrm>
              <a:off x="694496" y="5418584"/>
              <a:ext cx="7742237" cy="1440232"/>
              <a:chOff x="694496" y="5418584"/>
              <a:chExt cx="7742237" cy="1440232"/>
            </a:xfrm>
          </p:grpSpPr>
          <p:pic>
            <p:nvPicPr>
              <p:cNvPr id="17" name="Picture 7"/>
              <p:cNvPicPr>
                <a:picLocks noChangeAspect="1" noChangeArrowheads="1"/>
              </p:cNvPicPr>
              <p:nvPr/>
            </p:nvPicPr>
            <p:blipFill rotWithShape="1">
              <a:blip r:embed="rId1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-3"/>
              <a:stretch/>
            </p:blipFill>
            <p:spPr bwMode="auto">
              <a:xfrm>
                <a:off x="694496" y="5418584"/>
                <a:ext cx="7742237" cy="14402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aphicFrame>
            <p:nvGraphicFramePr>
              <p:cNvPr id="5" name="Objeto 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793723874"/>
                  </p:ext>
                </p:extLst>
              </p:nvPr>
            </p:nvGraphicFramePr>
            <p:xfrm>
              <a:off x="1115616" y="6510977"/>
              <a:ext cx="619125" cy="2540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7" imgW="431640" imgH="177480" progId="">
                      <p:embed/>
                    </p:oleObj>
                  </mc:Choice>
                  <mc:Fallback>
                    <p:oleObj name="Equation" r:id="rId17" imgW="431640" imgH="177480" progId="">
                      <p:embed/>
                      <p:pic>
                        <p:nvPicPr>
                          <p:cNvPr id="5" name="Objeto 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115616" y="6510977"/>
                            <a:ext cx="619125" cy="2540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32" name="Retângulo 31">
              <a:extLst>
                <a:ext uri="{FF2B5EF4-FFF2-40B4-BE49-F238E27FC236}">
                  <a16:creationId xmlns:a16="http://schemas.microsoft.com/office/drawing/2014/main" id="{80E9D659-A2A1-752E-F754-C02AB458CDEC}"/>
                </a:ext>
              </a:extLst>
            </p:cNvPr>
            <p:cNvSpPr/>
            <p:nvPr/>
          </p:nvSpPr>
          <p:spPr>
            <a:xfrm>
              <a:off x="8297860" y="5969423"/>
              <a:ext cx="30328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altLang="pt-BR" i="1" dirty="0">
                  <a:latin typeface="Tahoma" panose="020B0604030504040204" pitchFamily="34" charset="0"/>
                  <a:sym typeface="Symbol" panose="05050102010706020507" pitchFamily="18" charset="2"/>
                </a:rPr>
                <a:t></a:t>
              </a:r>
              <a:endParaRPr lang="pt-BR" i="1" dirty="0">
                <a:latin typeface="Tahom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3880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Estimação Pontual de </a:t>
            </a:r>
            <a:r>
              <a:rPr lang="pt-BR" i="1" dirty="0">
                <a:sym typeface="Symbol"/>
              </a:rPr>
              <a:t></a:t>
            </a:r>
            <a:r>
              <a:rPr lang="pt-BR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2</a:t>
            </a:r>
            <a:endParaRPr lang="pt-BR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850900" y="2667000"/>
            <a:ext cx="263565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pt-BR" sz="1600" dirty="0">
                <a:latin typeface="Tahoma" panose="020B0604030504040204" pitchFamily="34" charset="0"/>
              </a:rPr>
              <a:t> </a:t>
            </a:r>
            <a:r>
              <a:rPr lang="pt-BR" altLang="pt-BR" sz="1600" dirty="0">
                <a:solidFill>
                  <a:srgbClr val="FF3300"/>
                </a:solidFill>
                <a:latin typeface="Tahoma" panose="020B0604030504040204" pitchFamily="34" charset="0"/>
              </a:rPr>
              <a:t>variância populacional </a:t>
            </a:r>
            <a:r>
              <a:rPr lang="pt-BR" altLang="pt-BR" sz="1600" i="1" dirty="0">
                <a:solidFill>
                  <a:srgbClr val="FF3300"/>
                </a:solidFill>
                <a:latin typeface="Tahoma" panose="020B0604030504040204" pitchFamily="34" charset="0"/>
                <a:sym typeface="Symbol" pitchFamily="18" charset="2"/>
              </a:rPr>
              <a:t></a:t>
            </a:r>
            <a:r>
              <a:rPr lang="pt-BR" altLang="pt-BR" sz="1600" baseline="30000" dirty="0">
                <a:solidFill>
                  <a:srgbClr val="FF3300"/>
                </a:solidFill>
                <a:latin typeface="Times New Roman" pitchFamily="18" charset="0"/>
                <a:sym typeface="Symbol" pitchFamily="18" charset="2"/>
              </a:rPr>
              <a:t>2</a:t>
            </a:r>
            <a:endParaRPr lang="pt-BR" altLang="pt-BR" sz="1600" i="1" baseline="30000" dirty="0">
              <a:solidFill>
                <a:srgbClr val="FF33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30053" name="Text Box 5"/>
          <p:cNvSpPr txBox="1">
            <a:spLocks noChangeArrowheads="1"/>
          </p:cNvSpPr>
          <p:nvPr/>
        </p:nvSpPr>
        <p:spPr bwMode="auto">
          <a:xfrm>
            <a:off x="822325" y="3200400"/>
            <a:ext cx="76358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8913" indent="-18891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De que maneira os valores da amostra podem ser combinados a fim de se produzir uma “boa” estimativa de </a:t>
            </a:r>
            <a:r>
              <a:rPr lang="pt-BR" altLang="pt-BR" sz="1600" i="1" dirty="0">
                <a:latin typeface="Tahoma" panose="020B0604030504040204" pitchFamily="34" charset="0"/>
                <a:sym typeface="Symbol" pitchFamily="18" charset="2"/>
              </a:rPr>
              <a:t></a:t>
            </a:r>
            <a:r>
              <a:rPr lang="pt-BR" altLang="pt-BR" sz="1600" baseline="30000" dirty="0">
                <a:latin typeface="Times New Roman" pitchFamily="18" charset="0"/>
                <a:sym typeface="Symbol" pitchFamily="18" charset="2"/>
              </a:rPr>
              <a:t>2</a:t>
            </a:r>
            <a:r>
              <a:rPr lang="pt-BR" altLang="pt-BR" sz="1600" dirty="0">
                <a:latin typeface="Tahoma" panose="020B0604030504040204" pitchFamily="34" charset="0"/>
              </a:rPr>
              <a:t>?</a:t>
            </a:r>
          </a:p>
        </p:txBody>
      </p:sp>
      <p:graphicFrame>
        <p:nvGraphicFramePr>
          <p:cNvPr id="13005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6559950"/>
              </p:ext>
            </p:extLst>
          </p:nvPr>
        </p:nvGraphicFramePr>
        <p:xfrm>
          <a:off x="1098550" y="4717702"/>
          <a:ext cx="1636713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43000" imgH="609600" progId="">
                  <p:embed/>
                </p:oleObj>
              </mc:Choice>
              <mc:Fallback>
                <p:oleObj name="Equation" r:id="rId2" imgW="1143000" imgH="609600" progId="">
                  <p:embed/>
                  <p:pic>
                    <p:nvPicPr>
                      <p:cNvPr id="13005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8550" y="4717702"/>
                        <a:ext cx="1636713" cy="871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0063" name="Text Box 15"/>
          <p:cNvSpPr txBox="1">
            <a:spLocks noChangeArrowheads="1"/>
          </p:cNvSpPr>
          <p:nvPr/>
        </p:nvSpPr>
        <p:spPr bwMode="auto">
          <a:xfrm>
            <a:off x="3048000" y="5057427"/>
            <a:ext cx="353975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Mas será um estimador tendencioso?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0A9CD-AA4B-40E9-AA2B-A728F3F9D80E}" type="slidenum">
              <a:rPr lang="pt-BR"/>
              <a:pPr>
                <a:defRPr/>
              </a:pPr>
              <a:t>16</a:t>
            </a:fld>
            <a:endParaRPr lang="pt-BR"/>
          </a:p>
        </p:txBody>
      </p:sp>
      <p:sp>
        <p:nvSpPr>
          <p:cNvPr id="9" name="Text Box 20"/>
          <p:cNvSpPr txBox="1">
            <a:spLocks noChangeArrowheads="1"/>
          </p:cNvSpPr>
          <p:nvPr/>
        </p:nvSpPr>
        <p:spPr bwMode="auto">
          <a:xfrm>
            <a:off x="850900" y="3933056"/>
            <a:ext cx="76358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8913" indent="-18891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Como não há nenhuma razão para acreditar que um valor da amostra é mais importante do que o outro e </a:t>
            </a:r>
            <a:r>
              <a:rPr lang="pt-BR" altLang="pt-BR" sz="1600" i="1" dirty="0">
                <a:latin typeface="Tahoma" panose="020B0604030504040204" pitchFamily="34" charset="0"/>
                <a:sym typeface="Symbol"/>
              </a:rPr>
              <a:t></a:t>
            </a:r>
            <a:r>
              <a:rPr lang="pt-BR" altLang="pt-BR" sz="1600" dirty="0">
                <a:latin typeface="Tahoma" panose="020B0604030504040204" pitchFamily="34" charset="0"/>
                <a:sym typeface="Symbol"/>
              </a:rPr>
              <a:t> é desconhecido</a:t>
            </a:r>
            <a:r>
              <a:rPr lang="pt-BR" altLang="pt-BR" sz="1600" dirty="0">
                <a:latin typeface="Tahoma" panose="020B0604030504040204" pitchFamily="34" charset="0"/>
              </a:rPr>
              <a:t>:</a:t>
            </a:r>
            <a:endParaRPr lang="pt-BR" alt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9BED6A51-9455-1398-97A3-62BB645AED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325" y="1589088"/>
            <a:ext cx="781340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88913" indent="-18891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Seja </a:t>
            </a:r>
            <a:r>
              <a:rPr lang="pt-BR" altLang="pt-BR" sz="1600" i="1" dirty="0">
                <a:latin typeface="Times New Roman" pitchFamily="18" charset="0"/>
              </a:rPr>
              <a:t>X</a:t>
            </a:r>
            <a:r>
              <a:rPr lang="pt-BR" altLang="pt-BR" sz="1600" dirty="0">
                <a:latin typeface="Tahoma" panose="020B0604030504040204" pitchFamily="34" charset="0"/>
              </a:rPr>
              <a:t> uma </a:t>
            </a:r>
            <a:r>
              <a:rPr lang="pt-BR" altLang="pt-BR" sz="1600" dirty="0" err="1">
                <a:latin typeface="Tahoma" panose="020B0604030504040204" pitchFamily="34" charset="0"/>
              </a:rPr>
              <a:t>v.a</a:t>
            </a:r>
            <a:r>
              <a:rPr lang="pt-BR" altLang="pt-BR" sz="1600" dirty="0">
                <a:latin typeface="Tahoma" panose="020B0604030504040204" pitchFamily="34" charset="0"/>
              </a:rPr>
              <a:t>. com distribuição qualquer com média (</a:t>
            </a:r>
            <a:r>
              <a:rPr lang="pt-BR" altLang="pt-BR" sz="1600" i="1" dirty="0">
                <a:latin typeface="Tahoma" panose="020B0604030504040204" pitchFamily="34" charset="0"/>
                <a:sym typeface="Symbol" pitchFamily="18" charset="2"/>
              </a:rPr>
              <a:t></a:t>
            </a:r>
            <a:r>
              <a:rPr lang="pt-BR" altLang="pt-BR" sz="1600" dirty="0">
                <a:latin typeface="Tahoma" panose="020B0604030504040204" pitchFamily="34" charset="0"/>
              </a:rPr>
              <a:t>) e variância (</a:t>
            </a:r>
            <a:r>
              <a:rPr lang="pt-BR" altLang="pt-BR" sz="1600" i="1" dirty="0">
                <a:latin typeface="Tahoma" panose="020B0604030504040204" pitchFamily="34" charset="0"/>
                <a:sym typeface="Symbol" pitchFamily="18" charset="2"/>
              </a:rPr>
              <a:t></a:t>
            </a:r>
            <a:r>
              <a:rPr lang="pt-BR" altLang="pt-BR" sz="1600" baseline="30000" dirty="0">
                <a:latin typeface="Times New Roman" pitchFamily="18" charset="0"/>
                <a:sym typeface="Symbol" pitchFamily="18" charset="2"/>
              </a:rPr>
              <a:t>2</a:t>
            </a:r>
            <a:r>
              <a:rPr lang="pt-BR" altLang="pt-BR" sz="1600" dirty="0">
                <a:latin typeface="Tahoma" panose="020B0604030504040204" pitchFamily="34" charset="0"/>
              </a:rPr>
              <a:t>) também desconhecidas. Retira-se uma amostra de tamanho </a:t>
            </a:r>
            <a:r>
              <a:rPr lang="pt-BR" altLang="pt-BR" sz="1600" i="1" dirty="0">
                <a:latin typeface="Times New Roman" pitchFamily="18" charset="0"/>
              </a:rPr>
              <a:t>n</a:t>
            </a:r>
            <a:r>
              <a:rPr lang="pt-BR" altLang="pt-BR" sz="1600" dirty="0">
                <a:latin typeface="Tahoma" panose="020B0604030504040204" pitchFamily="34" charset="0"/>
              </a:rPr>
              <a:t> com a finalidade de se estimar </a:t>
            </a:r>
            <a:r>
              <a:rPr lang="pt-BR" altLang="pt-BR" sz="1600" i="1" dirty="0">
                <a:latin typeface="Tahoma" panose="020B0604030504040204" pitchFamily="34" charset="0"/>
                <a:sym typeface="Symbol" pitchFamily="18" charset="2"/>
              </a:rPr>
              <a:t></a:t>
            </a:r>
            <a:r>
              <a:rPr lang="pt-BR" altLang="pt-BR" sz="1600" baseline="30000" dirty="0">
                <a:latin typeface="Times New Roman" pitchFamily="18" charset="0"/>
                <a:sym typeface="Symbol" pitchFamily="18" charset="2"/>
              </a:rPr>
              <a:t>2</a:t>
            </a:r>
            <a:r>
              <a:rPr lang="pt-BR" altLang="pt-BR" sz="1600" dirty="0">
                <a:latin typeface="Tahoma" panose="020B0604030504040204" pitchFamily="34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3" grpId="0" autoUpdateAnimBg="0"/>
      <p:bldP spid="130063" grpId="0" autoUpdateAnimBg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5947429"/>
              </p:ext>
            </p:extLst>
          </p:nvPr>
        </p:nvGraphicFramePr>
        <p:xfrm>
          <a:off x="3100388" y="3356992"/>
          <a:ext cx="3290887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298700" imgH="431800" progId="">
                  <p:embed/>
                </p:oleObj>
              </mc:Choice>
              <mc:Fallback>
                <p:oleObj name="Equation" r:id="rId2" imgW="2298700" imgH="431800" progId="">
                  <p:embed/>
                  <p:pic>
                    <p:nvPicPr>
                      <p:cNvPr id="1536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0388" y="3356992"/>
                        <a:ext cx="3290887" cy="617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Estimação Pontual de </a:t>
            </a:r>
            <a:r>
              <a:rPr lang="pt-BR" i="1" dirty="0">
                <a:sym typeface="Symbol"/>
              </a:rPr>
              <a:t></a:t>
            </a:r>
            <a:r>
              <a:rPr lang="pt-BR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2</a:t>
            </a:r>
            <a:endParaRPr lang="pt-BR" dirty="0"/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850900" y="2667000"/>
            <a:ext cx="263565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pt-BR" sz="1600" dirty="0">
                <a:latin typeface="Tahoma" panose="020B0604030504040204" pitchFamily="34" charset="0"/>
              </a:rPr>
              <a:t> </a:t>
            </a:r>
            <a:r>
              <a:rPr lang="pt-BR" altLang="pt-BR" sz="1600" dirty="0">
                <a:solidFill>
                  <a:srgbClr val="FF3300"/>
                </a:solidFill>
                <a:latin typeface="Tahoma" panose="020B0604030504040204" pitchFamily="34" charset="0"/>
              </a:rPr>
              <a:t>variância populacional </a:t>
            </a:r>
            <a:r>
              <a:rPr lang="pt-BR" altLang="pt-BR" sz="1600" i="1" dirty="0">
                <a:solidFill>
                  <a:srgbClr val="FF3300"/>
                </a:solidFill>
                <a:latin typeface="Tahoma" panose="020B0604030504040204" pitchFamily="34" charset="0"/>
                <a:sym typeface="Symbol" pitchFamily="18" charset="2"/>
              </a:rPr>
              <a:t></a:t>
            </a:r>
            <a:r>
              <a:rPr lang="pt-BR" altLang="pt-BR" sz="1600" baseline="30000" dirty="0">
                <a:solidFill>
                  <a:srgbClr val="FF3300"/>
                </a:solidFill>
                <a:latin typeface="Times New Roman" pitchFamily="18" charset="0"/>
                <a:sym typeface="Symbol" pitchFamily="18" charset="2"/>
              </a:rPr>
              <a:t>2</a:t>
            </a:r>
            <a:endParaRPr lang="pt-BR" altLang="pt-BR" sz="1600" i="1" baseline="30000" dirty="0">
              <a:solidFill>
                <a:srgbClr val="FF3300"/>
              </a:solidFill>
              <a:latin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1536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1816386"/>
              </p:ext>
            </p:extLst>
          </p:nvPr>
        </p:nvGraphicFramePr>
        <p:xfrm>
          <a:off x="1098550" y="3398267"/>
          <a:ext cx="1636713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143000" imgH="609600" progId="">
                  <p:embed/>
                </p:oleObj>
              </mc:Choice>
              <mc:Fallback>
                <p:oleObj name="Equation" r:id="rId4" imgW="1143000" imgH="609600" progId="">
                  <p:embed/>
                  <p:pic>
                    <p:nvPicPr>
                      <p:cNvPr id="1536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8550" y="3398267"/>
                        <a:ext cx="1636713" cy="871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0069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8254903"/>
              </p:ext>
            </p:extLst>
          </p:nvPr>
        </p:nvGraphicFramePr>
        <p:xfrm>
          <a:off x="4298950" y="3966592"/>
          <a:ext cx="2327275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625600" imgH="431800" progId="">
                  <p:embed/>
                </p:oleObj>
              </mc:Choice>
              <mc:Fallback>
                <p:oleObj name="Equation" r:id="rId6" imgW="1625600" imgH="431800" progId="">
                  <p:embed/>
                  <p:pic>
                    <p:nvPicPr>
                      <p:cNvPr id="130069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8950" y="3966592"/>
                        <a:ext cx="2327275" cy="617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1000125" y="3914205"/>
            <a:ext cx="5019675" cy="1465262"/>
            <a:chOff x="630" y="2784"/>
            <a:chExt cx="3162" cy="923"/>
          </a:xfrm>
        </p:grpSpPr>
        <p:sp>
          <p:nvSpPr>
            <p:cNvPr id="15373" name="Oval 24"/>
            <p:cNvSpPr>
              <a:spLocks noChangeArrowheads="1"/>
            </p:cNvSpPr>
            <p:nvPr/>
          </p:nvSpPr>
          <p:spPr bwMode="auto">
            <a:xfrm>
              <a:off x="3456" y="2784"/>
              <a:ext cx="336" cy="480"/>
            </a:xfrm>
            <a:prstGeom prst="ellips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graphicFrame>
          <p:nvGraphicFramePr>
            <p:cNvPr id="15374" name="Object 25"/>
            <p:cNvGraphicFramePr>
              <a:graphicFrameLocks noChangeAspect="1"/>
            </p:cNvGraphicFramePr>
            <p:nvPr/>
          </p:nvGraphicFramePr>
          <p:xfrm>
            <a:off x="630" y="3135"/>
            <a:ext cx="1455" cy="5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1612900" imgH="635000" progId="">
                    <p:embed/>
                  </p:oleObj>
                </mc:Choice>
                <mc:Fallback>
                  <p:oleObj name="Equation" r:id="rId8" imgW="1612900" imgH="635000" progId="">
                    <p:embed/>
                    <p:pic>
                      <p:nvPicPr>
                        <p:cNvPr id="15374" name="Object 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0" y="3135"/>
                          <a:ext cx="1455" cy="57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30076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4897960"/>
              </p:ext>
            </p:extLst>
          </p:nvPr>
        </p:nvGraphicFramePr>
        <p:xfrm>
          <a:off x="4298950" y="5185792"/>
          <a:ext cx="1327150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927100" imgH="431800" progId="">
                  <p:embed/>
                </p:oleObj>
              </mc:Choice>
              <mc:Fallback>
                <p:oleObj name="Equation" r:id="rId10" imgW="927100" imgH="431800" progId="">
                  <p:embed/>
                  <p:pic>
                    <p:nvPicPr>
                      <p:cNvPr id="130076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8950" y="5185792"/>
                        <a:ext cx="1327150" cy="617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0075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7794297"/>
              </p:ext>
            </p:extLst>
          </p:nvPr>
        </p:nvGraphicFramePr>
        <p:xfrm>
          <a:off x="4298950" y="4576192"/>
          <a:ext cx="2017713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409088" imgH="431613" progId="">
                  <p:embed/>
                </p:oleObj>
              </mc:Choice>
              <mc:Fallback>
                <p:oleObj name="Equation" r:id="rId12" imgW="1409088" imgH="431613" progId="">
                  <p:embed/>
                  <p:pic>
                    <p:nvPicPr>
                      <p:cNvPr id="130075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8950" y="4576192"/>
                        <a:ext cx="2017713" cy="617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E17036-C55E-4555-ACC1-95C0E418A12A}" type="slidenum">
              <a:rPr lang="pt-BR"/>
              <a:pPr>
                <a:defRPr/>
              </a:pPr>
              <a:t>17</a:t>
            </a:fld>
            <a:endParaRPr lang="pt-BR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85BC7ED8-D54C-834D-5337-0183CC476A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325" y="1589088"/>
            <a:ext cx="781340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88913" indent="-18891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Seja </a:t>
            </a:r>
            <a:r>
              <a:rPr lang="pt-BR" altLang="pt-BR" sz="1600" i="1" dirty="0">
                <a:latin typeface="Times New Roman" pitchFamily="18" charset="0"/>
              </a:rPr>
              <a:t>X</a:t>
            </a:r>
            <a:r>
              <a:rPr lang="pt-BR" altLang="pt-BR" sz="1600" dirty="0">
                <a:latin typeface="Tahoma" panose="020B0604030504040204" pitchFamily="34" charset="0"/>
              </a:rPr>
              <a:t> uma </a:t>
            </a:r>
            <a:r>
              <a:rPr lang="pt-BR" altLang="pt-BR" sz="1600" dirty="0" err="1">
                <a:latin typeface="Tahoma" panose="020B0604030504040204" pitchFamily="34" charset="0"/>
              </a:rPr>
              <a:t>v.a</a:t>
            </a:r>
            <a:r>
              <a:rPr lang="pt-BR" altLang="pt-BR" sz="1600" dirty="0">
                <a:latin typeface="Tahoma" panose="020B0604030504040204" pitchFamily="34" charset="0"/>
              </a:rPr>
              <a:t>. com distribuição qualquer com média (</a:t>
            </a:r>
            <a:r>
              <a:rPr lang="pt-BR" altLang="pt-BR" sz="1600" i="1" dirty="0">
                <a:latin typeface="Tahoma" panose="020B0604030504040204" pitchFamily="34" charset="0"/>
                <a:sym typeface="Symbol" pitchFamily="18" charset="2"/>
              </a:rPr>
              <a:t></a:t>
            </a:r>
            <a:r>
              <a:rPr lang="pt-BR" altLang="pt-BR" sz="1600" dirty="0">
                <a:latin typeface="Tahoma" panose="020B0604030504040204" pitchFamily="34" charset="0"/>
              </a:rPr>
              <a:t>) e variância (</a:t>
            </a:r>
            <a:r>
              <a:rPr lang="pt-BR" altLang="pt-BR" sz="1600" i="1" dirty="0">
                <a:latin typeface="Tahoma" panose="020B0604030504040204" pitchFamily="34" charset="0"/>
                <a:sym typeface="Symbol" pitchFamily="18" charset="2"/>
              </a:rPr>
              <a:t></a:t>
            </a:r>
            <a:r>
              <a:rPr lang="pt-BR" altLang="pt-BR" sz="1600" baseline="30000" dirty="0">
                <a:latin typeface="Times New Roman" pitchFamily="18" charset="0"/>
                <a:sym typeface="Symbol" pitchFamily="18" charset="2"/>
              </a:rPr>
              <a:t>2</a:t>
            </a:r>
            <a:r>
              <a:rPr lang="pt-BR" altLang="pt-BR" sz="1600" dirty="0">
                <a:latin typeface="Tahoma" panose="020B0604030504040204" pitchFamily="34" charset="0"/>
              </a:rPr>
              <a:t>) também desconhecidas. Retira-se uma amostra de tamanho </a:t>
            </a:r>
            <a:r>
              <a:rPr lang="pt-BR" altLang="pt-BR" sz="1600" i="1" dirty="0">
                <a:latin typeface="Times New Roman" pitchFamily="18" charset="0"/>
              </a:rPr>
              <a:t>n</a:t>
            </a:r>
            <a:r>
              <a:rPr lang="pt-BR" altLang="pt-BR" sz="1600" dirty="0">
                <a:latin typeface="Tahoma" panose="020B0604030504040204" pitchFamily="34" charset="0"/>
              </a:rPr>
              <a:t> com a finalidade de se estimar </a:t>
            </a:r>
            <a:r>
              <a:rPr lang="pt-BR" altLang="pt-BR" sz="1600" i="1" dirty="0">
                <a:latin typeface="Tahoma" panose="020B0604030504040204" pitchFamily="34" charset="0"/>
                <a:sym typeface="Symbol" pitchFamily="18" charset="2"/>
              </a:rPr>
              <a:t></a:t>
            </a:r>
            <a:r>
              <a:rPr lang="pt-BR" altLang="pt-BR" sz="1600" baseline="30000" dirty="0">
                <a:latin typeface="Times New Roman" pitchFamily="18" charset="0"/>
                <a:sym typeface="Symbol" pitchFamily="18" charset="2"/>
              </a:rPr>
              <a:t>2</a:t>
            </a:r>
            <a:r>
              <a:rPr lang="pt-BR" altLang="pt-BR" sz="1600" dirty="0">
                <a:latin typeface="Tahoma" panose="020B0604030504040204" pitchFamily="34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Estimação Pontual de </a:t>
            </a:r>
            <a:r>
              <a:rPr lang="pt-BR" i="1" dirty="0">
                <a:sym typeface="Symbol"/>
              </a:rPr>
              <a:t></a:t>
            </a:r>
            <a:r>
              <a:rPr lang="pt-BR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2</a:t>
            </a:r>
            <a:endParaRPr lang="pt-BR" dirty="0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850900" y="2667000"/>
            <a:ext cx="263565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pt-BR" sz="1600" dirty="0">
                <a:latin typeface="Tahoma" panose="020B0604030504040204" pitchFamily="34" charset="0"/>
              </a:rPr>
              <a:t> </a:t>
            </a:r>
            <a:r>
              <a:rPr lang="pt-BR" altLang="pt-BR" sz="1600" dirty="0">
                <a:solidFill>
                  <a:srgbClr val="FF3300"/>
                </a:solidFill>
                <a:latin typeface="Tahoma" panose="020B0604030504040204" pitchFamily="34" charset="0"/>
              </a:rPr>
              <a:t>variância populacional </a:t>
            </a:r>
            <a:r>
              <a:rPr lang="pt-BR" altLang="pt-BR" sz="1600" i="1" dirty="0">
                <a:solidFill>
                  <a:srgbClr val="FF3300"/>
                </a:solidFill>
                <a:latin typeface="Tahoma" panose="020B0604030504040204" pitchFamily="34" charset="0"/>
                <a:sym typeface="Symbol" pitchFamily="18" charset="2"/>
              </a:rPr>
              <a:t></a:t>
            </a:r>
            <a:r>
              <a:rPr lang="pt-BR" altLang="pt-BR" sz="1600" baseline="30000" dirty="0">
                <a:solidFill>
                  <a:srgbClr val="FF3300"/>
                </a:solidFill>
                <a:latin typeface="Times New Roman" pitchFamily="18" charset="0"/>
                <a:sym typeface="Symbol" pitchFamily="18" charset="2"/>
              </a:rPr>
              <a:t>2</a:t>
            </a:r>
            <a:endParaRPr lang="pt-BR" altLang="pt-BR" sz="1600" i="1" baseline="30000" dirty="0">
              <a:solidFill>
                <a:srgbClr val="FF3300"/>
              </a:solidFill>
              <a:latin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16391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9338706"/>
              </p:ext>
            </p:extLst>
          </p:nvPr>
        </p:nvGraphicFramePr>
        <p:xfrm>
          <a:off x="3124200" y="3271336"/>
          <a:ext cx="2417763" cy="123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88367" imgH="863225" progId="">
                  <p:embed/>
                </p:oleObj>
              </mc:Choice>
              <mc:Fallback>
                <p:oleObj name="Equation" r:id="rId2" imgW="1688367" imgH="863225" progId="">
                  <p:embed/>
                  <p:pic>
                    <p:nvPicPr>
                      <p:cNvPr id="16391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271336"/>
                        <a:ext cx="2417763" cy="1235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1087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6181346"/>
              </p:ext>
            </p:extLst>
          </p:nvPr>
        </p:nvGraphicFramePr>
        <p:xfrm>
          <a:off x="5559425" y="3568199"/>
          <a:ext cx="2181225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524000" imgH="457200" progId="">
                  <p:embed/>
                </p:oleObj>
              </mc:Choice>
              <mc:Fallback>
                <p:oleObj name="Equation" r:id="rId4" imgW="1524000" imgH="457200" progId="">
                  <p:embed/>
                  <p:pic>
                    <p:nvPicPr>
                      <p:cNvPr id="13108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9425" y="3568199"/>
                        <a:ext cx="2181225" cy="654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1088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2877627"/>
              </p:ext>
            </p:extLst>
          </p:nvPr>
        </p:nvGraphicFramePr>
        <p:xfrm>
          <a:off x="3770313" y="4506411"/>
          <a:ext cx="2127250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485900" imgH="431800" progId="">
                  <p:embed/>
                </p:oleObj>
              </mc:Choice>
              <mc:Fallback>
                <p:oleObj name="Equation" r:id="rId6" imgW="1485900" imgH="431800" progId="">
                  <p:embed/>
                  <p:pic>
                    <p:nvPicPr>
                      <p:cNvPr id="131088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0313" y="4506411"/>
                        <a:ext cx="2127250" cy="617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1089" name="Oval 17"/>
          <p:cNvSpPr>
            <a:spLocks noChangeArrowheads="1"/>
          </p:cNvSpPr>
          <p:nvPr/>
        </p:nvSpPr>
        <p:spPr bwMode="auto">
          <a:xfrm>
            <a:off x="4367213" y="4558799"/>
            <a:ext cx="712787" cy="506412"/>
          </a:xfrm>
          <a:prstGeom prst="ellips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</p:txBody>
      </p:sp>
      <p:graphicFrame>
        <p:nvGraphicFramePr>
          <p:cNvPr id="131090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9624012"/>
              </p:ext>
            </p:extLst>
          </p:nvPr>
        </p:nvGraphicFramePr>
        <p:xfrm>
          <a:off x="1066800" y="5406524"/>
          <a:ext cx="1219200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850531" imgH="241195" progId="">
                  <p:embed/>
                </p:oleObj>
              </mc:Choice>
              <mc:Fallback>
                <p:oleObj name="Equation" r:id="rId8" imgW="850531" imgH="241195" progId="">
                  <p:embed/>
                  <p:pic>
                    <p:nvPicPr>
                      <p:cNvPr id="13109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406524"/>
                        <a:ext cx="1219200" cy="346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1091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9934235"/>
              </p:ext>
            </p:extLst>
          </p:nvPr>
        </p:nvGraphicFramePr>
        <p:xfrm>
          <a:off x="2262188" y="5344611"/>
          <a:ext cx="189230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320227" imgH="304668" progId="">
                  <p:embed/>
                </p:oleObj>
              </mc:Choice>
              <mc:Fallback>
                <p:oleObj name="Equation" r:id="rId10" imgW="1320227" imgH="304668" progId="">
                  <p:embed/>
                  <p:pic>
                    <p:nvPicPr>
                      <p:cNvPr id="131091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2188" y="5344611"/>
                        <a:ext cx="1892300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1092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3376875"/>
              </p:ext>
            </p:extLst>
          </p:nvPr>
        </p:nvGraphicFramePr>
        <p:xfrm>
          <a:off x="4146550" y="5385886"/>
          <a:ext cx="1292225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901309" imgH="279279" progId="">
                  <p:embed/>
                </p:oleObj>
              </mc:Choice>
              <mc:Fallback>
                <p:oleObj name="Equation" r:id="rId12" imgW="901309" imgH="279279" progId="">
                  <p:embed/>
                  <p:pic>
                    <p:nvPicPr>
                      <p:cNvPr id="131092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6550" y="5385886"/>
                        <a:ext cx="1292225" cy="401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1093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1746579"/>
              </p:ext>
            </p:extLst>
          </p:nvPr>
        </p:nvGraphicFramePr>
        <p:xfrm>
          <a:off x="5443538" y="5384299"/>
          <a:ext cx="1855787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295400" imgH="279400" progId="">
                  <p:embed/>
                </p:oleObj>
              </mc:Choice>
              <mc:Fallback>
                <p:oleObj name="Equation" r:id="rId14" imgW="1295400" imgH="279400" progId="">
                  <p:embed/>
                  <p:pic>
                    <p:nvPicPr>
                      <p:cNvPr id="131093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3538" y="5384299"/>
                        <a:ext cx="1855787" cy="401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13D45E-515B-4C12-87ED-A6671A8FE2E8}" type="slidenum">
              <a:rPr lang="pt-BR"/>
              <a:pPr>
                <a:defRPr/>
              </a:pPr>
              <a:t>18</a:t>
            </a:fld>
            <a:endParaRPr lang="pt-BR"/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1816386"/>
              </p:ext>
            </p:extLst>
          </p:nvPr>
        </p:nvGraphicFramePr>
        <p:xfrm>
          <a:off x="1098550" y="3398838"/>
          <a:ext cx="1636713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143000" imgH="609600" progId="">
                  <p:embed/>
                </p:oleObj>
              </mc:Choice>
              <mc:Fallback>
                <p:oleObj name="Equation" r:id="rId16" imgW="1143000" imgH="609600" progId="">
                  <p:embed/>
                  <p:pic>
                    <p:nvPicPr>
                      <p:cNvPr id="3" name="Objeto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8550" y="3398838"/>
                        <a:ext cx="1636713" cy="871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3">
            <a:extLst>
              <a:ext uri="{FF2B5EF4-FFF2-40B4-BE49-F238E27FC236}">
                <a16:creationId xmlns:a16="http://schemas.microsoft.com/office/drawing/2014/main" id="{FF0FB47A-B3F4-9D83-0E0E-252F2122E7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325" y="1589088"/>
            <a:ext cx="781340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88913" indent="-18891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Seja </a:t>
            </a:r>
            <a:r>
              <a:rPr lang="pt-BR" altLang="pt-BR" sz="1600" i="1" dirty="0">
                <a:latin typeface="Times New Roman" pitchFamily="18" charset="0"/>
              </a:rPr>
              <a:t>X</a:t>
            </a:r>
            <a:r>
              <a:rPr lang="pt-BR" altLang="pt-BR" sz="1600" dirty="0">
                <a:latin typeface="Tahoma" panose="020B0604030504040204" pitchFamily="34" charset="0"/>
              </a:rPr>
              <a:t> uma </a:t>
            </a:r>
            <a:r>
              <a:rPr lang="pt-BR" altLang="pt-BR" sz="1600" dirty="0" err="1">
                <a:latin typeface="Tahoma" panose="020B0604030504040204" pitchFamily="34" charset="0"/>
              </a:rPr>
              <a:t>v.a</a:t>
            </a:r>
            <a:r>
              <a:rPr lang="pt-BR" altLang="pt-BR" sz="1600" dirty="0">
                <a:latin typeface="Tahoma" panose="020B0604030504040204" pitchFamily="34" charset="0"/>
              </a:rPr>
              <a:t>. com distribuição qualquer com média (</a:t>
            </a:r>
            <a:r>
              <a:rPr lang="pt-BR" altLang="pt-BR" sz="1600" i="1" dirty="0">
                <a:latin typeface="Tahoma" panose="020B0604030504040204" pitchFamily="34" charset="0"/>
                <a:sym typeface="Symbol" pitchFamily="18" charset="2"/>
              </a:rPr>
              <a:t></a:t>
            </a:r>
            <a:r>
              <a:rPr lang="pt-BR" altLang="pt-BR" sz="1600" dirty="0">
                <a:latin typeface="Tahoma" panose="020B0604030504040204" pitchFamily="34" charset="0"/>
              </a:rPr>
              <a:t>) e variância (</a:t>
            </a:r>
            <a:r>
              <a:rPr lang="pt-BR" altLang="pt-BR" sz="1600" i="1" dirty="0">
                <a:latin typeface="Tahoma" panose="020B0604030504040204" pitchFamily="34" charset="0"/>
                <a:sym typeface="Symbol" pitchFamily="18" charset="2"/>
              </a:rPr>
              <a:t></a:t>
            </a:r>
            <a:r>
              <a:rPr lang="pt-BR" altLang="pt-BR" sz="1600" baseline="30000" dirty="0">
                <a:latin typeface="Times New Roman" pitchFamily="18" charset="0"/>
                <a:sym typeface="Symbol" pitchFamily="18" charset="2"/>
              </a:rPr>
              <a:t>2</a:t>
            </a:r>
            <a:r>
              <a:rPr lang="pt-BR" altLang="pt-BR" sz="1600" dirty="0">
                <a:latin typeface="Tahoma" panose="020B0604030504040204" pitchFamily="34" charset="0"/>
              </a:rPr>
              <a:t>) também desconhecidas. Retira-se uma amostra de tamanho </a:t>
            </a:r>
            <a:r>
              <a:rPr lang="pt-BR" altLang="pt-BR" sz="1600" i="1" dirty="0">
                <a:latin typeface="Times New Roman" pitchFamily="18" charset="0"/>
              </a:rPr>
              <a:t>n</a:t>
            </a:r>
            <a:r>
              <a:rPr lang="pt-BR" altLang="pt-BR" sz="1600" dirty="0">
                <a:latin typeface="Tahoma" panose="020B0604030504040204" pitchFamily="34" charset="0"/>
              </a:rPr>
              <a:t> com a finalidade de se estimar </a:t>
            </a:r>
            <a:r>
              <a:rPr lang="pt-BR" altLang="pt-BR" sz="1600" i="1" dirty="0">
                <a:latin typeface="Tahoma" panose="020B0604030504040204" pitchFamily="34" charset="0"/>
                <a:sym typeface="Symbol" pitchFamily="18" charset="2"/>
              </a:rPr>
              <a:t></a:t>
            </a:r>
            <a:r>
              <a:rPr lang="pt-BR" altLang="pt-BR" sz="1600" baseline="30000" dirty="0">
                <a:latin typeface="Times New Roman" pitchFamily="18" charset="0"/>
                <a:sym typeface="Symbol" pitchFamily="18" charset="2"/>
              </a:rPr>
              <a:t>2</a:t>
            </a:r>
            <a:r>
              <a:rPr lang="pt-BR" altLang="pt-BR" sz="1600" dirty="0">
                <a:latin typeface="Tahoma" panose="020B0604030504040204" pitchFamily="34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8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Estimação Pontual de </a:t>
            </a:r>
            <a:r>
              <a:rPr lang="pt-BR" i="1" dirty="0">
                <a:sym typeface="Symbol"/>
              </a:rPr>
              <a:t></a:t>
            </a:r>
            <a:r>
              <a:rPr lang="pt-BR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2</a:t>
            </a:r>
            <a:endParaRPr lang="pt-BR" dirty="0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850900" y="2667000"/>
            <a:ext cx="263565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pt-BR" sz="1600" dirty="0">
                <a:latin typeface="Tahoma" panose="020B0604030504040204" pitchFamily="34" charset="0"/>
              </a:rPr>
              <a:t> </a:t>
            </a:r>
            <a:r>
              <a:rPr lang="pt-BR" altLang="pt-BR" sz="1600" dirty="0">
                <a:solidFill>
                  <a:srgbClr val="FF3300"/>
                </a:solidFill>
                <a:latin typeface="Tahoma" panose="020B0604030504040204" pitchFamily="34" charset="0"/>
              </a:rPr>
              <a:t>variância populacional </a:t>
            </a:r>
            <a:r>
              <a:rPr lang="pt-BR" altLang="pt-BR" sz="1600" i="1" dirty="0">
                <a:solidFill>
                  <a:srgbClr val="FF3300"/>
                </a:solidFill>
                <a:latin typeface="Tahoma" panose="020B0604030504040204" pitchFamily="34" charset="0"/>
                <a:sym typeface="Symbol" pitchFamily="18" charset="2"/>
              </a:rPr>
              <a:t></a:t>
            </a:r>
            <a:r>
              <a:rPr lang="pt-BR" altLang="pt-BR" sz="1600" baseline="30000" dirty="0">
                <a:solidFill>
                  <a:srgbClr val="FF3300"/>
                </a:solidFill>
                <a:latin typeface="Times New Roman" pitchFamily="18" charset="0"/>
                <a:sym typeface="Symbol" pitchFamily="18" charset="2"/>
              </a:rPr>
              <a:t>2</a:t>
            </a:r>
            <a:endParaRPr lang="pt-BR" altLang="pt-BR" sz="1600" i="1" baseline="30000" dirty="0">
              <a:solidFill>
                <a:srgbClr val="FF3300"/>
              </a:solidFill>
              <a:latin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1741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3681059"/>
              </p:ext>
            </p:extLst>
          </p:nvPr>
        </p:nvGraphicFramePr>
        <p:xfrm>
          <a:off x="3124200" y="3261853"/>
          <a:ext cx="2417763" cy="123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88367" imgH="863225" progId="">
                  <p:embed/>
                </p:oleObj>
              </mc:Choice>
              <mc:Fallback>
                <p:oleObj name="Equation" r:id="rId2" imgW="1688367" imgH="863225" progId="">
                  <p:embed/>
                  <p:pic>
                    <p:nvPicPr>
                      <p:cNvPr id="1741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261853"/>
                        <a:ext cx="2417763" cy="1235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8671696"/>
              </p:ext>
            </p:extLst>
          </p:nvPr>
        </p:nvGraphicFramePr>
        <p:xfrm>
          <a:off x="5559425" y="3558716"/>
          <a:ext cx="2181225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524000" imgH="457200" progId="">
                  <p:embed/>
                </p:oleObj>
              </mc:Choice>
              <mc:Fallback>
                <p:oleObj name="Equation" r:id="rId4" imgW="1524000" imgH="457200" progId="">
                  <p:embed/>
                  <p:pic>
                    <p:nvPicPr>
                      <p:cNvPr id="1741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9425" y="3558716"/>
                        <a:ext cx="2181225" cy="654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9039146"/>
              </p:ext>
            </p:extLst>
          </p:nvPr>
        </p:nvGraphicFramePr>
        <p:xfrm>
          <a:off x="3770313" y="4496928"/>
          <a:ext cx="2127250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485900" imgH="431800" progId="">
                  <p:embed/>
                </p:oleObj>
              </mc:Choice>
              <mc:Fallback>
                <p:oleObj name="Equation" r:id="rId6" imgW="1485900" imgH="431800" progId="">
                  <p:embed/>
                  <p:pic>
                    <p:nvPicPr>
                      <p:cNvPr id="1741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0313" y="4496928"/>
                        <a:ext cx="2127250" cy="617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8" name="Oval 10"/>
          <p:cNvSpPr>
            <a:spLocks noChangeArrowheads="1"/>
          </p:cNvSpPr>
          <p:nvPr/>
        </p:nvSpPr>
        <p:spPr bwMode="auto">
          <a:xfrm>
            <a:off x="5197475" y="4549316"/>
            <a:ext cx="712788" cy="506412"/>
          </a:xfrm>
          <a:prstGeom prst="ellips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</p:txBody>
      </p:sp>
      <p:graphicFrame>
        <p:nvGraphicFramePr>
          <p:cNvPr id="1741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7011812"/>
              </p:ext>
            </p:extLst>
          </p:nvPr>
        </p:nvGraphicFramePr>
        <p:xfrm>
          <a:off x="1058863" y="5249403"/>
          <a:ext cx="1236662" cy="60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863225" imgH="418918" progId="">
                  <p:embed/>
                </p:oleObj>
              </mc:Choice>
              <mc:Fallback>
                <p:oleObj name="Equation" r:id="rId8" imgW="863225" imgH="418918" progId="">
                  <p:embed/>
                  <p:pic>
                    <p:nvPicPr>
                      <p:cNvPr id="1741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8863" y="5249403"/>
                        <a:ext cx="1236662" cy="601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210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2532946"/>
              </p:ext>
            </p:extLst>
          </p:nvPr>
        </p:nvGraphicFramePr>
        <p:xfrm>
          <a:off x="2270125" y="5322428"/>
          <a:ext cx="1855788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294838" imgH="317362" progId="">
                  <p:embed/>
                </p:oleObj>
              </mc:Choice>
              <mc:Fallback>
                <p:oleObj name="Equation" r:id="rId10" imgW="1294838" imgH="317362" progId="">
                  <p:embed/>
                  <p:pic>
                    <p:nvPicPr>
                      <p:cNvPr id="13210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0125" y="5322428"/>
                        <a:ext cx="1855788" cy="455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210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7920394"/>
              </p:ext>
            </p:extLst>
          </p:nvPr>
        </p:nvGraphicFramePr>
        <p:xfrm>
          <a:off x="4102100" y="5374816"/>
          <a:ext cx="1292225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901309" imgH="279279" progId="">
                  <p:embed/>
                </p:oleObj>
              </mc:Choice>
              <mc:Fallback>
                <p:oleObj name="Equation" r:id="rId12" imgW="901309" imgH="279279" progId="">
                  <p:embed/>
                  <p:pic>
                    <p:nvPicPr>
                      <p:cNvPr id="13210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2100" y="5374816"/>
                        <a:ext cx="1292225" cy="401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211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6685667"/>
              </p:ext>
            </p:extLst>
          </p:nvPr>
        </p:nvGraphicFramePr>
        <p:xfrm>
          <a:off x="5422900" y="5246228"/>
          <a:ext cx="1892300" cy="60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320227" imgH="418918" progId="">
                  <p:embed/>
                </p:oleObj>
              </mc:Choice>
              <mc:Fallback>
                <p:oleObj name="Equation" r:id="rId14" imgW="1320227" imgH="418918" progId="">
                  <p:embed/>
                  <p:pic>
                    <p:nvPicPr>
                      <p:cNvPr id="13211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2900" y="5246228"/>
                        <a:ext cx="1892300" cy="601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2EA8FC-1B16-4677-BE60-5E98CAA00A71}" type="slidenum">
              <a:rPr lang="pt-BR"/>
              <a:pPr>
                <a:defRPr/>
              </a:pPr>
              <a:t>19</a:t>
            </a:fld>
            <a:endParaRPr lang="pt-BR"/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1816386"/>
              </p:ext>
            </p:extLst>
          </p:nvPr>
        </p:nvGraphicFramePr>
        <p:xfrm>
          <a:off x="1098550" y="3398838"/>
          <a:ext cx="1636713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143000" imgH="609600" progId="">
                  <p:embed/>
                </p:oleObj>
              </mc:Choice>
              <mc:Fallback>
                <p:oleObj name="Equation" r:id="rId16" imgW="1143000" imgH="609600" progId="">
                  <p:embed/>
                  <p:pic>
                    <p:nvPicPr>
                      <p:cNvPr id="3" name="Objeto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8550" y="3398838"/>
                        <a:ext cx="1636713" cy="871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3">
            <a:extLst>
              <a:ext uri="{FF2B5EF4-FFF2-40B4-BE49-F238E27FC236}">
                <a16:creationId xmlns:a16="http://schemas.microsoft.com/office/drawing/2014/main" id="{FCE40A52-62A0-DD24-AC1B-CBC5066AA6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325" y="1589088"/>
            <a:ext cx="781340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88913" indent="-18891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Seja </a:t>
            </a:r>
            <a:r>
              <a:rPr lang="pt-BR" altLang="pt-BR" sz="1600" i="1" dirty="0">
                <a:latin typeface="Times New Roman" pitchFamily="18" charset="0"/>
              </a:rPr>
              <a:t>X</a:t>
            </a:r>
            <a:r>
              <a:rPr lang="pt-BR" altLang="pt-BR" sz="1600" dirty="0">
                <a:latin typeface="Tahoma" panose="020B0604030504040204" pitchFamily="34" charset="0"/>
              </a:rPr>
              <a:t> uma </a:t>
            </a:r>
            <a:r>
              <a:rPr lang="pt-BR" altLang="pt-BR" sz="1600" dirty="0" err="1">
                <a:latin typeface="Tahoma" panose="020B0604030504040204" pitchFamily="34" charset="0"/>
              </a:rPr>
              <a:t>v.a</a:t>
            </a:r>
            <a:r>
              <a:rPr lang="pt-BR" altLang="pt-BR" sz="1600" dirty="0">
                <a:latin typeface="Tahoma" panose="020B0604030504040204" pitchFamily="34" charset="0"/>
              </a:rPr>
              <a:t>. com distribuição qualquer com média (</a:t>
            </a:r>
            <a:r>
              <a:rPr lang="pt-BR" altLang="pt-BR" sz="1600" i="1" dirty="0">
                <a:latin typeface="Tahoma" panose="020B0604030504040204" pitchFamily="34" charset="0"/>
                <a:sym typeface="Symbol" pitchFamily="18" charset="2"/>
              </a:rPr>
              <a:t></a:t>
            </a:r>
            <a:r>
              <a:rPr lang="pt-BR" altLang="pt-BR" sz="1600" dirty="0">
                <a:latin typeface="Tahoma" panose="020B0604030504040204" pitchFamily="34" charset="0"/>
              </a:rPr>
              <a:t>) e variância (</a:t>
            </a:r>
            <a:r>
              <a:rPr lang="pt-BR" altLang="pt-BR" sz="1600" i="1" dirty="0">
                <a:latin typeface="Tahoma" panose="020B0604030504040204" pitchFamily="34" charset="0"/>
                <a:sym typeface="Symbol" pitchFamily="18" charset="2"/>
              </a:rPr>
              <a:t></a:t>
            </a:r>
            <a:r>
              <a:rPr lang="pt-BR" altLang="pt-BR" sz="1600" baseline="30000" dirty="0">
                <a:latin typeface="Times New Roman" pitchFamily="18" charset="0"/>
                <a:sym typeface="Symbol" pitchFamily="18" charset="2"/>
              </a:rPr>
              <a:t>2</a:t>
            </a:r>
            <a:r>
              <a:rPr lang="pt-BR" altLang="pt-BR" sz="1600" dirty="0">
                <a:latin typeface="Tahoma" panose="020B0604030504040204" pitchFamily="34" charset="0"/>
              </a:rPr>
              <a:t>) também desconhecidas. Retira-se uma amostra de tamanho </a:t>
            </a:r>
            <a:r>
              <a:rPr lang="pt-BR" altLang="pt-BR" sz="1600" i="1" dirty="0">
                <a:latin typeface="Times New Roman" pitchFamily="18" charset="0"/>
              </a:rPr>
              <a:t>n</a:t>
            </a:r>
            <a:r>
              <a:rPr lang="pt-BR" altLang="pt-BR" sz="1600" dirty="0">
                <a:latin typeface="Tahoma" panose="020B0604030504040204" pitchFamily="34" charset="0"/>
              </a:rPr>
              <a:t> com a finalidade de se estimar </a:t>
            </a:r>
            <a:r>
              <a:rPr lang="pt-BR" altLang="pt-BR" sz="1600" i="1" dirty="0">
                <a:latin typeface="Tahoma" panose="020B0604030504040204" pitchFamily="34" charset="0"/>
                <a:sym typeface="Symbol" pitchFamily="18" charset="2"/>
              </a:rPr>
              <a:t></a:t>
            </a:r>
            <a:r>
              <a:rPr lang="pt-BR" altLang="pt-BR" sz="1600" baseline="30000" dirty="0">
                <a:latin typeface="Times New Roman" pitchFamily="18" charset="0"/>
                <a:sym typeface="Symbol" pitchFamily="18" charset="2"/>
              </a:rPr>
              <a:t>2</a:t>
            </a:r>
            <a:r>
              <a:rPr lang="pt-BR" altLang="pt-BR" sz="1600" dirty="0">
                <a:latin typeface="Tahoma" panose="020B0604030504040204" pitchFamily="34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Box 28"/>
          <p:cNvSpPr txBox="1">
            <a:spLocks noChangeArrowheads="1"/>
          </p:cNvSpPr>
          <p:nvPr/>
        </p:nvSpPr>
        <p:spPr bwMode="auto">
          <a:xfrm>
            <a:off x="717572" y="2812567"/>
            <a:ext cx="8174908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88913" indent="-18891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Quais os valores possíveis de </a:t>
            </a:r>
            <a:r>
              <a:rPr lang="pt-BR" altLang="pt-BR" sz="1600" i="1" dirty="0">
                <a:latin typeface="Times New Roman" pitchFamily="18" charset="0"/>
              </a:rPr>
              <a:t>X</a:t>
            </a:r>
            <a:r>
              <a:rPr lang="pt-BR" altLang="pt-BR" sz="1600" dirty="0">
                <a:latin typeface="Tahoma" panose="020B0604030504040204" pitchFamily="34" charset="0"/>
              </a:rPr>
              <a:t>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	Valores inteiros (número de tentativas bem-sucedidas)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	Mínimo 0 (nenhuma bola vermelha)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	Máximo 3 (todas 3 são bolas vermelhas)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i="1" dirty="0">
                <a:latin typeface="Times New Roman" pitchFamily="18" charset="0"/>
              </a:rPr>
              <a:t>	X</a:t>
            </a:r>
            <a:r>
              <a:rPr lang="pt-BR" altLang="pt-BR" sz="1600" dirty="0">
                <a:latin typeface="Times New Roman" pitchFamily="18" charset="0"/>
              </a:rPr>
              <a:t>: {0, 1, 2, 3}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Qual a distribuição de probabilidade de </a:t>
            </a:r>
            <a:r>
              <a:rPr lang="pt-BR" altLang="pt-BR" sz="1600" i="1" dirty="0">
                <a:latin typeface="Times New Roman" pitchFamily="18" charset="0"/>
              </a:rPr>
              <a:t>X</a:t>
            </a:r>
            <a:r>
              <a:rPr lang="pt-BR" altLang="pt-BR" sz="1600" dirty="0">
                <a:latin typeface="Tahoma" panose="020B0604030504040204" pitchFamily="34" charset="0"/>
              </a:rPr>
              <a:t>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	</a:t>
            </a:r>
            <a:r>
              <a:rPr lang="pt-BR" altLang="pt-BR" sz="1600" i="1" dirty="0">
                <a:latin typeface="Times New Roman" pitchFamily="18" charset="0"/>
              </a:rPr>
              <a:t> X</a:t>
            </a:r>
            <a:r>
              <a:rPr lang="pt-BR" altLang="pt-BR" sz="1600" dirty="0">
                <a:latin typeface="Tahoma" panose="020B0604030504040204" pitchFamily="34" charset="0"/>
              </a:rPr>
              <a:t> é discreto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	A probabilidade de sucesso </a:t>
            </a:r>
            <a:r>
              <a:rPr lang="pt-BR" altLang="pt-BR" sz="1600" i="1" dirty="0">
                <a:latin typeface="Times New Roman" pitchFamily="18" charset="0"/>
              </a:rPr>
              <a:t>p</a:t>
            </a:r>
            <a:r>
              <a:rPr lang="pt-BR" altLang="pt-BR" sz="1600" dirty="0">
                <a:latin typeface="Tahoma" panose="020B0604030504040204" pitchFamily="34" charset="0"/>
              </a:rPr>
              <a:t> é igual para todas tentativas (sorteio com reposição)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	O número de sorteios é pré-definido (</a:t>
            </a:r>
            <a:r>
              <a:rPr lang="pt-BR" altLang="pt-BR" sz="1600" i="1" dirty="0">
                <a:latin typeface="Times New Roman" pitchFamily="18" charset="0"/>
              </a:rPr>
              <a:t>n </a:t>
            </a:r>
            <a:r>
              <a:rPr lang="pt-BR" altLang="pt-BR" sz="1600" dirty="0">
                <a:latin typeface="Times New Roman" pitchFamily="18" charset="0"/>
              </a:rPr>
              <a:t>= 3</a:t>
            </a:r>
            <a:r>
              <a:rPr lang="pt-BR" altLang="pt-BR" sz="1600" dirty="0">
                <a:latin typeface="Tahoma" panose="020B0604030504040204" pitchFamily="34" charset="0"/>
              </a:rPr>
              <a:t>) e o número de sucessos é a </a:t>
            </a:r>
            <a:r>
              <a:rPr lang="pt-BR" altLang="pt-BR" sz="1600" dirty="0" err="1">
                <a:latin typeface="Tahoma" panose="020B0604030504040204" pitchFamily="34" charset="0"/>
              </a:rPr>
              <a:t>v.a</a:t>
            </a:r>
            <a:r>
              <a:rPr lang="pt-BR" altLang="pt-BR" sz="1600" dirty="0">
                <a:latin typeface="Tahoma" panose="020B0604030504040204" pitchFamily="34" charset="0"/>
              </a:rPr>
              <a:t>. </a:t>
            </a:r>
            <a:r>
              <a:rPr lang="pt-BR" altLang="pt-BR" sz="1600" i="1" dirty="0">
                <a:latin typeface="Times New Roman" pitchFamily="18" charset="0"/>
              </a:rPr>
              <a:t>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	Distribuição: Binomial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Quais os parâmetros que definem esta Binomial?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	</a:t>
            </a:r>
            <a:r>
              <a:rPr lang="pt-BR" altLang="pt-BR" sz="1600" i="1" dirty="0">
                <a:latin typeface="Times New Roman" pitchFamily="18" charset="0"/>
              </a:rPr>
              <a:t>n</a:t>
            </a:r>
            <a:r>
              <a:rPr lang="pt-BR" altLang="pt-BR" sz="1600" dirty="0">
                <a:latin typeface="Tahoma" panose="020B0604030504040204" pitchFamily="34" charset="0"/>
              </a:rPr>
              <a:t> e </a:t>
            </a:r>
            <a:r>
              <a:rPr lang="pt-BR" altLang="pt-BR" sz="1600" i="1" dirty="0">
                <a:latin typeface="Times New Roman" pitchFamily="18" charset="0"/>
              </a:rPr>
              <a:t>p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i="1" dirty="0">
                <a:latin typeface="Times New Roman" pitchFamily="18" charset="0"/>
              </a:rPr>
              <a:t>	n</a:t>
            </a:r>
            <a:r>
              <a:rPr lang="pt-BR" altLang="pt-BR" sz="1600" dirty="0">
                <a:latin typeface="Times New Roman" pitchFamily="18" charset="0"/>
              </a:rPr>
              <a:t> = 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i="1" dirty="0">
                <a:latin typeface="Times New Roman" pitchFamily="18" charset="0"/>
              </a:rPr>
              <a:t>	p</a:t>
            </a:r>
            <a:r>
              <a:rPr lang="pt-BR" altLang="pt-BR" sz="1600" dirty="0">
                <a:latin typeface="Times New Roman" pitchFamily="18" charset="0"/>
              </a:rPr>
              <a:t> = ?</a:t>
            </a:r>
            <a:endParaRPr lang="pt-BR" altLang="pt-BR" sz="1600" dirty="0">
              <a:latin typeface="Tahoma" panose="020B0604030504040204" pitchFamily="34" charset="0"/>
            </a:endParaRPr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Inferência Estatística</a:t>
            </a:r>
          </a:p>
        </p:txBody>
      </p:sp>
      <p:sp>
        <p:nvSpPr>
          <p:cNvPr id="107546" name="Text Box 26"/>
          <p:cNvSpPr txBox="1">
            <a:spLocks noChangeArrowheads="1"/>
          </p:cNvSpPr>
          <p:nvPr/>
        </p:nvSpPr>
        <p:spPr bwMode="auto">
          <a:xfrm>
            <a:off x="5332829" y="6085160"/>
            <a:ext cx="345331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solidFill>
                  <a:srgbClr val="FF0000"/>
                </a:solidFill>
                <a:latin typeface="Tahoma" panose="020B0604030504040204" pitchFamily="34" charset="0"/>
              </a:rPr>
              <a:t>DISTRIBUIÇÃO CONHECIDA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solidFill>
                  <a:srgbClr val="FF0000"/>
                </a:solidFill>
                <a:latin typeface="Tahoma" panose="020B0604030504040204" pitchFamily="34" charset="0"/>
              </a:rPr>
              <a:t>PARÂMETRO(S) DESCONHECIDO(S)</a:t>
            </a:r>
          </a:p>
        </p:txBody>
      </p:sp>
      <p:sp>
        <p:nvSpPr>
          <p:cNvPr id="107548" name="Text Box 28"/>
          <p:cNvSpPr txBox="1">
            <a:spLocks noChangeArrowheads="1"/>
          </p:cNvSpPr>
          <p:nvPr/>
        </p:nvSpPr>
        <p:spPr bwMode="auto">
          <a:xfrm>
            <a:off x="2000250" y="1600200"/>
            <a:ext cx="689223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88913" indent="-18891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Considere o experimento: retiram-se 3 bolas de uma urna (com reposição). Define-se uma </a:t>
            </a:r>
            <a:r>
              <a:rPr lang="pt-BR" altLang="pt-BR" sz="1600" dirty="0" err="1">
                <a:latin typeface="Tahoma" panose="020B0604030504040204" pitchFamily="34" charset="0"/>
              </a:rPr>
              <a:t>v.a</a:t>
            </a:r>
            <a:r>
              <a:rPr lang="pt-BR" altLang="pt-BR" sz="1600" dirty="0">
                <a:latin typeface="Tahoma" panose="020B0604030504040204" pitchFamily="34" charset="0"/>
              </a:rPr>
              <a:t>. </a:t>
            </a:r>
            <a:r>
              <a:rPr lang="pt-BR" altLang="pt-BR" sz="1600" i="1" dirty="0">
                <a:latin typeface="Times New Roman" pitchFamily="18" charset="0"/>
              </a:rPr>
              <a:t>X</a:t>
            </a:r>
            <a:r>
              <a:rPr lang="pt-BR" altLang="pt-BR" sz="1600" dirty="0">
                <a:latin typeface="Tahoma" panose="020B0604030504040204" pitchFamily="34" charset="0"/>
              </a:rPr>
              <a:t> cujo valor representa o número total de bolas vermelhas dentre as 3 escolhidas. Qual a média e variância de </a:t>
            </a:r>
            <a:r>
              <a:rPr lang="pt-BR" altLang="pt-BR" sz="1600" i="1" dirty="0">
                <a:latin typeface="Times New Roman" pitchFamily="18" charset="0"/>
              </a:rPr>
              <a:t>X</a:t>
            </a:r>
            <a:r>
              <a:rPr lang="pt-BR" altLang="pt-BR" sz="1600" dirty="0">
                <a:latin typeface="Tahoma" panose="020B0604030504040204" pitchFamily="34" charset="0"/>
              </a:rPr>
              <a:t>?</a:t>
            </a:r>
          </a:p>
        </p:txBody>
      </p:sp>
      <p:grpSp>
        <p:nvGrpSpPr>
          <p:cNvPr id="4101" name="Grupo 39"/>
          <p:cNvGrpSpPr>
            <a:grpSpLocks/>
          </p:cNvGrpSpPr>
          <p:nvPr/>
        </p:nvGrpSpPr>
        <p:grpSpPr bwMode="auto">
          <a:xfrm>
            <a:off x="785813" y="1412776"/>
            <a:ext cx="920750" cy="1295400"/>
            <a:chOff x="1000100" y="2857496"/>
            <a:chExt cx="921208" cy="1295400"/>
          </a:xfrm>
        </p:grpSpPr>
        <p:sp>
          <p:nvSpPr>
            <p:cNvPr id="4103" name="Oval 10"/>
            <p:cNvSpPr>
              <a:spLocks noChangeArrowheads="1"/>
            </p:cNvSpPr>
            <p:nvPr/>
          </p:nvSpPr>
          <p:spPr bwMode="auto">
            <a:xfrm>
              <a:off x="1142976" y="3918180"/>
              <a:ext cx="228600" cy="2286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4104" name="Oval 11"/>
            <p:cNvSpPr>
              <a:spLocks noChangeArrowheads="1"/>
            </p:cNvSpPr>
            <p:nvPr/>
          </p:nvSpPr>
          <p:spPr bwMode="auto">
            <a:xfrm>
              <a:off x="1357290" y="3143248"/>
              <a:ext cx="228600" cy="2286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4105" name="Freeform 5"/>
            <p:cNvSpPr>
              <a:spLocks/>
            </p:cNvSpPr>
            <p:nvPr/>
          </p:nvSpPr>
          <p:spPr bwMode="auto">
            <a:xfrm>
              <a:off x="1000100" y="2857496"/>
              <a:ext cx="914400" cy="1295400"/>
            </a:xfrm>
            <a:custGeom>
              <a:avLst/>
              <a:gdLst>
                <a:gd name="T0" fmla="*/ 0 w 576"/>
                <a:gd name="T1" fmla="*/ 0 h 816"/>
                <a:gd name="T2" fmla="*/ 0 w 576"/>
                <a:gd name="T3" fmla="*/ 2147483647 h 816"/>
                <a:gd name="T4" fmla="*/ 2147483647 w 576"/>
                <a:gd name="T5" fmla="*/ 2147483647 h 816"/>
                <a:gd name="T6" fmla="*/ 2147483647 w 576"/>
                <a:gd name="T7" fmla="*/ 0 h 81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"/>
                <a:gd name="T13" fmla="*/ 0 h 816"/>
                <a:gd name="T14" fmla="*/ 576 w 576"/>
                <a:gd name="T15" fmla="*/ 816 h 81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" h="816">
                  <a:moveTo>
                    <a:pt x="0" y="0"/>
                  </a:moveTo>
                  <a:lnTo>
                    <a:pt x="0" y="816"/>
                  </a:lnTo>
                  <a:lnTo>
                    <a:pt x="576" y="816"/>
                  </a:lnTo>
                  <a:lnTo>
                    <a:pt x="576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4106" name="Oval 6"/>
            <p:cNvSpPr>
              <a:spLocks noChangeArrowheads="1"/>
            </p:cNvSpPr>
            <p:nvPr/>
          </p:nvSpPr>
          <p:spPr bwMode="auto">
            <a:xfrm>
              <a:off x="1152500" y="3009896"/>
              <a:ext cx="228600" cy="2286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4107" name="Oval 7"/>
            <p:cNvSpPr>
              <a:spLocks noChangeArrowheads="1"/>
            </p:cNvSpPr>
            <p:nvPr/>
          </p:nvSpPr>
          <p:spPr bwMode="auto">
            <a:xfrm>
              <a:off x="1533500" y="3200396"/>
              <a:ext cx="228600" cy="2286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4108" name="Oval 8"/>
            <p:cNvSpPr>
              <a:spLocks noChangeArrowheads="1"/>
            </p:cNvSpPr>
            <p:nvPr/>
          </p:nvSpPr>
          <p:spPr bwMode="auto">
            <a:xfrm>
              <a:off x="1152500" y="3771896"/>
              <a:ext cx="228600" cy="2286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4109" name="Oval 9"/>
            <p:cNvSpPr>
              <a:spLocks noChangeArrowheads="1"/>
            </p:cNvSpPr>
            <p:nvPr/>
          </p:nvSpPr>
          <p:spPr bwMode="auto">
            <a:xfrm>
              <a:off x="1152500" y="3390896"/>
              <a:ext cx="228600" cy="2286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4110" name="Oval 10"/>
            <p:cNvSpPr>
              <a:spLocks noChangeArrowheads="1"/>
            </p:cNvSpPr>
            <p:nvPr/>
          </p:nvSpPr>
          <p:spPr bwMode="auto">
            <a:xfrm>
              <a:off x="1533500" y="3543296"/>
              <a:ext cx="228600" cy="2286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4111" name="Oval 11"/>
            <p:cNvSpPr>
              <a:spLocks noChangeArrowheads="1"/>
            </p:cNvSpPr>
            <p:nvPr/>
          </p:nvSpPr>
          <p:spPr bwMode="auto">
            <a:xfrm>
              <a:off x="1681822" y="3357562"/>
              <a:ext cx="228600" cy="2286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4112" name="Oval 12"/>
            <p:cNvSpPr>
              <a:spLocks noChangeArrowheads="1"/>
            </p:cNvSpPr>
            <p:nvPr/>
          </p:nvSpPr>
          <p:spPr bwMode="auto">
            <a:xfrm>
              <a:off x="1533500" y="3886196"/>
              <a:ext cx="228600" cy="2286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4113" name="Oval 9"/>
            <p:cNvSpPr>
              <a:spLocks noChangeArrowheads="1"/>
            </p:cNvSpPr>
            <p:nvPr/>
          </p:nvSpPr>
          <p:spPr bwMode="auto">
            <a:xfrm>
              <a:off x="1357290" y="3286124"/>
              <a:ext cx="228600" cy="2286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4114" name="Oval 10"/>
            <p:cNvSpPr>
              <a:spLocks noChangeArrowheads="1"/>
            </p:cNvSpPr>
            <p:nvPr/>
          </p:nvSpPr>
          <p:spPr bwMode="auto">
            <a:xfrm>
              <a:off x="1500166" y="3071810"/>
              <a:ext cx="228600" cy="2286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4115" name="Oval 12"/>
            <p:cNvSpPr>
              <a:spLocks noChangeArrowheads="1"/>
            </p:cNvSpPr>
            <p:nvPr/>
          </p:nvSpPr>
          <p:spPr bwMode="auto">
            <a:xfrm>
              <a:off x="1285852" y="3918180"/>
              <a:ext cx="228600" cy="2286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4116" name="Oval 10"/>
            <p:cNvSpPr>
              <a:spLocks noChangeArrowheads="1"/>
            </p:cNvSpPr>
            <p:nvPr/>
          </p:nvSpPr>
          <p:spPr bwMode="auto">
            <a:xfrm>
              <a:off x="1681822" y="3918180"/>
              <a:ext cx="228600" cy="2286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4117" name="Oval 12"/>
            <p:cNvSpPr>
              <a:spLocks noChangeArrowheads="1"/>
            </p:cNvSpPr>
            <p:nvPr/>
          </p:nvSpPr>
          <p:spPr bwMode="auto">
            <a:xfrm>
              <a:off x="1214414" y="3214686"/>
              <a:ext cx="228600" cy="2286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4118" name="Oval 12"/>
            <p:cNvSpPr>
              <a:spLocks noChangeArrowheads="1"/>
            </p:cNvSpPr>
            <p:nvPr/>
          </p:nvSpPr>
          <p:spPr bwMode="auto">
            <a:xfrm>
              <a:off x="1000100" y="3571876"/>
              <a:ext cx="228600" cy="2286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4119" name="Oval 10"/>
            <p:cNvSpPr>
              <a:spLocks noChangeArrowheads="1"/>
            </p:cNvSpPr>
            <p:nvPr/>
          </p:nvSpPr>
          <p:spPr bwMode="auto">
            <a:xfrm>
              <a:off x="1000100" y="3918180"/>
              <a:ext cx="228600" cy="2286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4120" name="Oval 10"/>
            <p:cNvSpPr>
              <a:spLocks noChangeArrowheads="1"/>
            </p:cNvSpPr>
            <p:nvPr/>
          </p:nvSpPr>
          <p:spPr bwMode="auto">
            <a:xfrm>
              <a:off x="1000100" y="3214686"/>
              <a:ext cx="228600" cy="2286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4121" name="Oval 11"/>
            <p:cNvSpPr>
              <a:spLocks noChangeArrowheads="1"/>
            </p:cNvSpPr>
            <p:nvPr/>
          </p:nvSpPr>
          <p:spPr bwMode="auto">
            <a:xfrm>
              <a:off x="1357290" y="3714752"/>
              <a:ext cx="228600" cy="2286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4122" name="Oval 10"/>
            <p:cNvSpPr>
              <a:spLocks noChangeArrowheads="1"/>
            </p:cNvSpPr>
            <p:nvPr/>
          </p:nvSpPr>
          <p:spPr bwMode="auto">
            <a:xfrm>
              <a:off x="1214414" y="3571876"/>
              <a:ext cx="228600" cy="2286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4123" name="Oval 10"/>
            <p:cNvSpPr>
              <a:spLocks noChangeArrowheads="1"/>
            </p:cNvSpPr>
            <p:nvPr/>
          </p:nvSpPr>
          <p:spPr bwMode="auto">
            <a:xfrm>
              <a:off x="1357290" y="3500438"/>
              <a:ext cx="228600" cy="2286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4124" name="Oval 11"/>
            <p:cNvSpPr>
              <a:spLocks noChangeArrowheads="1"/>
            </p:cNvSpPr>
            <p:nvPr/>
          </p:nvSpPr>
          <p:spPr bwMode="auto">
            <a:xfrm>
              <a:off x="1500166" y="3429000"/>
              <a:ext cx="228600" cy="2286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4125" name="Oval 10"/>
            <p:cNvSpPr>
              <a:spLocks noChangeArrowheads="1"/>
            </p:cNvSpPr>
            <p:nvPr/>
          </p:nvSpPr>
          <p:spPr bwMode="auto">
            <a:xfrm>
              <a:off x="1653928" y="3714752"/>
              <a:ext cx="228600" cy="2286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4126" name="Oval 6"/>
            <p:cNvSpPr>
              <a:spLocks noChangeArrowheads="1"/>
            </p:cNvSpPr>
            <p:nvPr/>
          </p:nvSpPr>
          <p:spPr bwMode="auto">
            <a:xfrm>
              <a:off x="1692708" y="3571876"/>
              <a:ext cx="228600" cy="2286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4127" name="Oval 12"/>
            <p:cNvSpPr>
              <a:spLocks noChangeArrowheads="1"/>
            </p:cNvSpPr>
            <p:nvPr/>
          </p:nvSpPr>
          <p:spPr bwMode="auto">
            <a:xfrm>
              <a:off x="1000100" y="3714752"/>
              <a:ext cx="228600" cy="2286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4128" name="Oval 10"/>
            <p:cNvSpPr>
              <a:spLocks noChangeArrowheads="1"/>
            </p:cNvSpPr>
            <p:nvPr/>
          </p:nvSpPr>
          <p:spPr bwMode="auto">
            <a:xfrm>
              <a:off x="1428728" y="3857628"/>
              <a:ext cx="228600" cy="2286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4129" name="Oval 11"/>
            <p:cNvSpPr>
              <a:spLocks noChangeArrowheads="1"/>
            </p:cNvSpPr>
            <p:nvPr/>
          </p:nvSpPr>
          <p:spPr bwMode="auto">
            <a:xfrm>
              <a:off x="1000100" y="3357562"/>
              <a:ext cx="228600" cy="2286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4130" name="Oval 10"/>
            <p:cNvSpPr>
              <a:spLocks noChangeArrowheads="1"/>
            </p:cNvSpPr>
            <p:nvPr/>
          </p:nvSpPr>
          <p:spPr bwMode="auto">
            <a:xfrm>
              <a:off x="1285852" y="3000372"/>
              <a:ext cx="228600" cy="2286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4131" name="Oval 10"/>
            <p:cNvSpPr>
              <a:spLocks noChangeArrowheads="1"/>
            </p:cNvSpPr>
            <p:nvPr/>
          </p:nvSpPr>
          <p:spPr bwMode="auto">
            <a:xfrm>
              <a:off x="1692708" y="3143248"/>
              <a:ext cx="228600" cy="2286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4132" name="Oval 6"/>
            <p:cNvSpPr>
              <a:spLocks noChangeArrowheads="1"/>
            </p:cNvSpPr>
            <p:nvPr/>
          </p:nvSpPr>
          <p:spPr bwMode="auto">
            <a:xfrm>
              <a:off x="1000100" y="3000372"/>
              <a:ext cx="228600" cy="2286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4133" name="Oval 6"/>
            <p:cNvSpPr>
              <a:spLocks noChangeArrowheads="1"/>
            </p:cNvSpPr>
            <p:nvPr/>
          </p:nvSpPr>
          <p:spPr bwMode="auto">
            <a:xfrm>
              <a:off x="1686586" y="3000372"/>
              <a:ext cx="228600" cy="2286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</p:grp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50F3BD-BD90-4115-9834-843E786F2B70}" type="slidenum">
              <a:rPr lang="pt-BR"/>
              <a:pPr>
                <a:defRPr/>
              </a:pPr>
              <a:t>2</a:t>
            </a:fld>
            <a:endParaRPr lang="pt-BR"/>
          </a:p>
        </p:txBody>
      </p:sp>
      <p:sp>
        <p:nvSpPr>
          <p:cNvPr id="3" name="Retângulo 2"/>
          <p:cNvSpPr/>
          <p:nvPr/>
        </p:nvSpPr>
        <p:spPr>
          <a:xfrm>
            <a:off x="1397839" y="6466984"/>
            <a:ext cx="38491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altLang="pt-BR" dirty="0">
                <a:latin typeface="Tahoma" panose="020B0604030504040204" pitchFamily="34" charset="0"/>
              </a:rPr>
              <a:t>(precisaria conhecer toda a população)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build="p" autoUpdateAnimBg="0"/>
      <p:bldP spid="107546" grpId="0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Estimação Pontual de </a:t>
            </a:r>
            <a:r>
              <a:rPr lang="pt-BR" i="1" dirty="0">
                <a:sym typeface="Symbol"/>
              </a:rPr>
              <a:t></a:t>
            </a:r>
            <a:r>
              <a:rPr lang="pt-BR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2</a:t>
            </a:r>
            <a:endParaRPr lang="pt-BR" dirty="0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850900" y="2667000"/>
            <a:ext cx="263565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pt-BR" sz="1600" dirty="0">
                <a:latin typeface="Tahoma" panose="020B0604030504040204" pitchFamily="34" charset="0"/>
              </a:rPr>
              <a:t> </a:t>
            </a:r>
            <a:r>
              <a:rPr lang="pt-BR" altLang="pt-BR" sz="1600" dirty="0">
                <a:solidFill>
                  <a:srgbClr val="FF3300"/>
                </a:solidFill>
                <a:latin typeface="Tahoma" panose="020B0604030504040204" pitchFamily="34" charset="0"/>
              </a:rPr>
              <a:t>variância populacional </a:t>
            </a:r>
            <a:r>
              <a:rPr lang="pt-BR" altLang="pt-BR" sz="1600" i="1" dirty="0">
                <a:solidFill>
                  <a:srgbClr val="FF3300"/>
                </a:solidFill>
                <a:latin typeface="Tahoma" panose="020B0604030504040204" pitchFamily="34" charset="0"/>
                <a:sym typeface="Symbol" pitchFamily="18" charset="2"/>
              </a:rPr>
              <a:t></a:t>
            </a:r>
            <a:r>
              <a:rPr lang="pt-BR" altLang="pt-BR" sz="1600" baseline="30000" dirty="0">
                <a:solidFill>
                  <a:srgbClr val="FF3300"/>
                </a:solidFill>
                <a:latin typeface="Times New Roman" pitchFamily="18" charset="0"/>
                <a:sym typeface="Symbol" pitchFamily="18" charset="2"/>
              </a:rPr>
              <a:t>2</a:t>
            </a:r>
            <a:endParaRPr lang="pt-BR" altLang="pt-BR" sz="1600" i="1" baseline="30000" dirty="0">
              <a:solidFill>
                <a:srgbClr val="FF3300"/>
              </a:solidFill>
              <a:latin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1843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0738991"/>
              </p:ext>
            </p:extLst>
          </p:nvPr>
        </p:nvGraphicFramePr>
        <p:xfrm>
          <a:off x="3124200" y="3271336"/>
          <a:ext cx="2417763" cy="123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88367" imgH="863225" progId="">
                  <p:embed/>
                </p:oleObj>
              </mc:Choice>
              <mc:Fallback>
                <p:oleObj name="Equation" r:id="rId2" imgW="1688367" imgH="863225" progId="">
                  <p:embed/>
                  <p:pic>
                    <p:nvPicPr>
                      <p:cNvPr id="1843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271336"/>
                        <a:ext cx="2417763" cy="1235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0920163"/>
              </p:ext>
            </p:extLst>
          </p:nvPr>
        </p:nvGraphicFramePr>
        <p:xfrm>
          <a:off x="5559425" y="3568199"/>
          <a:ext cx="2181225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524000" imgH="457200" progId="">
                  <p:embed/>
                </p:oleObj>
              </mc:Choice>
              <mc:Fallback>
                <p:oleObj name="Equation" r:id="rId4" imgW="1524000" imgH="457200" progId="">
                  <p:embed/>
                  <p:pic>
                    <p:nvPicPr>
                      <p:cNvPr id="1844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9425" y="3568199"/>
                        <a:ext cx="2181225" cy="654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253399"/>
              </p:ext>
            </p:extLst>
          </p:nvPr>
        </p:nvGraphicFramePr>
        <p:xfrm>
          <a:off x="3770313" y="4506411"/>
          <a:ext cx="2127250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485900" imgH="431800" progId="">
                  <p:embed/>
                </p:oleObj>
              </mc:Choice>
              <mc:Fallback>
                <p:oleObj name="Equation" r:id="rId6" imgW="1485900" imgH="431800" progId="">
                  <p:embed/>
                  <p:pic>
                    <p:nvPicPr>
                      <p:cNvPr id="1844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0313" y="4506411"/>
                        <a:ext cx="2127250" cy="617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35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869424"/>
              </p:ext>
            </p:extLst>
          </p:nvPr>
        </p:nvGraphicFramePr>
        <p:xfrm>
          <a:off x="3770313" y="5200149"/>
          <a:ext cx="1819275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270000" imgH="419100" progId="">
                  <p:embed/>
                </p:oleObj>
              </mc:Choice>
              <mc:Fallback>
                <p:oleObj name="Equation" r:id="rId8" imgW="1270000" imgH="419100" progId="">
                  <p:embed/>
                  <p:pic>
                    <p:nvPicPr>
                      <p:cNvPr id="13313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0313" y="5200149"/>
                        <a:ext cx="1819275" cy="600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725488" y="4558799"/>
            <a:ext cx="5184775" cy="1162050"/>
            <a:chOff x="457" y="3201"/>
            <a:chExt cx="3266" cy="732"/>
          </a:xfrm>
        </p:grpSpPr>
        <p:sp>
          <p:nvSpPr>
            <p:cNvPr id="18451" name="Oval 17"/>
            <p:cNvSpPr>
              <a:spLocks noChangeArrowheads="1"/>
            </p:cNvSpPr>
            <p:nvPr/>
          </p:nvSpPr>
          <p:spPr bwMode="auto">
            <a:xfrm>
              <a:off x="3274" y="3201"/>
              <a:ext cx="449" cy="319"/>
            </a:xfrm>
            <a:prstGeom prst="ellips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18452" name="Oval 18"/>
            <p:cNvSpPr>
              <a:spLocks noChangeArrowheads="1"/>
            </p:cNvSpPr>
            <p:nvPr/>
          </p:nvSpPr>
          <p:spPr bwMode="auto">
            <a:xfrm>
              <a:off x="2751" y="3201"/>
              <a:ext cx="449" cy="319"/>
            </a:xfrm>
            <a:prstGeom prst="ellips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graphicFrame>
          <p:nvGraphicFramePr>
            <p:cNvPr id="18453" name="Object 19"/>
            <p:cNvGraphicFramePr>
              <a:graphicFrameLocks noChangeAspect="1"/>
            </p:cNvGraphicFramePr>
            <p:nvPr/>
          </p:nvGraphicFramePr>
          <p:xfrm>
            <a:off x="457" y="3240"/>
            <a:ext cx="985" cy="2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1091726" imgH="279279" progId="">
                    <p:embed/>
                  </p:oleObj>
                </mc:Choice>
                <mc:Fallback>
                  <p:oleObj name="Equation" r:id="rId10" imgW="1091726" imgH="279279" progId="">
                    <p:embed/>
                    <p:pic>
                      <p:nvPicPr>
                        <p:cNvPr id="18453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7" y="3240"/>
                          <a:ext cx="985" cy="25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454" name="Object 20"/>
            <p:cNvGraphicFramePr>
              <a:graphicFrameLocks noChangeAspect="1"/>
            </p:cNvGraphicFramePr>
            <p:nvPr/>
          </p:nvGraphicFramePr>
          <p:xfrm>
            <a:off x="457" y="3555"/>
            <a:ext cx="1007" cy="3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1117600" imgH="419100" progId="">
                    <p:embed/>
                  </p:oleObj>
                </mc:Choice>
                <mc:Fallback>
                  <p:oleObj name="Equation" r:id="rId12" imgW="1117600" imgH="419100" progId="">
                    <p:embed/>
                    <p:pic>
                      <p:nvPicPr>
                        <p:cNvPr id="18454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7" y="3555"/>
                          <a:ext cx="1007" cy="37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33142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3880903"/>
              </p:ext>
            </p:extLst>
          </p:nvPr>
        </p:nvGraphicFramePr>
        <p:xfrm>
          <a:off x="5580063" y="5201736"/>
          <a:ext cx="1073150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749300" imgH="419100" progId="">
                  <p:embed/>
                </p:oleObj>
              </mc:Choice>
              <mc:Fallback>
                <p:oleObj name="Equation" r:id="rId14" imgW="749300" imgH="419100" progId="">
                  <p:embed/>
                  <p:pic>
                    <p:nvPicPr>
                      <p:cNvPr id="133142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5201736"/>
                        <a:ext cx="1073150" cy="600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43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7586198"/>
              </p:ext>
            </p:extLst>
          </p:nvPr>
        </p:nvGraphicFramePr>
        <p:xfrm>
          <a:off x="6691313" y="5244599"/>
          <a:ext cx="928687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647419" imgH="393529" progId="">
                  <p:embed/>
                </p:oleObj>
              </mc:Choice>
              <mc:Fallback>
                <p:oleObj name="Equation" r:id="rId16" imgW="647419" imgH="393529" progId="">
                  <p:embed/>
                  <p:pic>
                    <p:nvPicPr>
                      <p:cNvPr id="133143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1313" y="5244599"/>
                        <a:ext cx="928687" cy="563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44" name="Text Box 24"/>
          <p:cNvSpPr txBox="1">
            <a:spLocks noChangeArrowheads="1"/>
          </p:cNvSpPr>
          <p:nvPr/>
        </p:nvSpPr>
        <p:spPr bwMode="auto">
          <a:xfrm>
            <a:off x="7668344" y="5230311"/>
            <a:ext cx="135413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solidFill>
                  <a:srgbClr val="FF3300"/>
                </a:solidFill>
                <a:latin typeface="Tahoma" panose="020B0604030504040204" pitchFamily="34" charset="0"/>
              </a:rPr>
              <a:t>estimador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solidFill>
                  <a:srgbClr val="FF3300"/>
                </a:solidFill>
                <a:latin typeface="Tahoma" panose="020B0604030504040204" pitchFamily="34" charset="0"/>
              </a:rPr>
              <a:t>tendencioso!</a:t>
            </a:r>
          </a:p>
        </p:txBody>
      </p: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4343400" y="5420811"/>
            <a:ext cx="1219200" cy="228600"/>
            <a:chOff x="2736" y="3744"/>
            <a:chExt cx="768" cy="144"/>
          </a:xfrm>
        </p:grpSpPr>
        <p:sp>
          <p:nvSpPr>
            <p:cNvPr id="18449" name="Line 25"/>
            <p:cNvSpPr>
              <a:spLocks noChangeShapeType="1"/>
            </p:cNvSpPr>
            <p:nvPr/>
          </p:nvSpPr>
          <p:spPr bwMode="auto">
            <a:xfrm flipH="1">
              <a:off x="2736" y="3744"/>
              <a:ext cx="192" cy="144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18450" name="Line 26"/>
            <p:cNvSpPr>
              <a:spLocks noChangeShapeType="1"/>
            </p:cNvSpPr>
            <p:nvPr/>
          </p:nvSpPr>
          <p:spPr bwMode="auto">
            <a:xfrm flipH="1">
              <a:off x="3312" y="3744"/>
              <a:ext cx="192" cy="144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</p:grp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5B7030-3216-4CF3-936C-0A877946A3E9}" type="slidenum">
              <a:rPr lang="pt-BR"/>
              <a:pPr>
                <a:defRPr/>
              </a:pPr>
              <a:t>20</a:t>
            </a:fld>
            <a:endParaRPr lang="pt-BR"/>
          </a:p>
        </p:txBody>
      </p:sp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1816386"/>
              </p:ext>
            </p:extLst>
          </p:nvPr>
        </p:nvGraphicFramePr>
        <p:xfrm>
          <a:off x="1098550" y="3398838"/>
          <a:ext cx="1636713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143000" imgH="609600" progId="">
                  <p:embed/>
                </p:oleObj>
              </mc:Choice>
              <mc:Fallback>
                <p:oleObj name="Equation" r:id="rId18" imgW="1143000" imgH="609600" progId="">
                  <p:embed/>
                  <p:pic>
                    <p:nvPicPr>
                      <p:cNvPr id="5" name="Objeto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8550" y="3398838"/>
                        <a:ext cx="1636713" cy="871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tângulo 21"/>
          <p:cNvSpPr/>
          <p:nvPr/>
        </p:nvSpPr>
        <p:spPr>
          <a:xfrm>
            <a:off x="6837032" y="5052510"/>
            <a:ext cx="792000" cy="936625"/>
          </a:xfrm>
          <a:prstGeom prst="rect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dirty="0">
              <a:latin typeface="Tahoma" panose="020B0604030504040204" pitchFamily="34" charset="0"/>
            </a:endParaRP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CADE4BA9-1509-2976-FCF3-9A81FCCD26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325" y="1589088"/>
            <a:ext cx="781340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88913" indent="-18891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Seja </a:t>
            </a:r>
            <a:r>
              <a:rPr lang="pt-BR" altLang="pt-BR" sz="1600" i="1" dirty="0">
                <a:latin typeface="Times New Roman" pitchFamily="18" charset="0"/>
              </a:rPr>
              <a:t>X</a:t>
            </a:r>
            <a:r>
              <a:rPr lang="pt-BR" altLang="pt-BR" sz="1600" dirty="0">
                <a:latin typeface="Tahoma" panose="020B0604030504040204" pitchFamily="34" charset="0"/>
              </a:rPr>
              <a:t> uma </a:t>
            </a:r>
            <a:r>
              <a:rPr lang="pt-BR" altLang="pt-BR" sz="1600" dirty="0" err="1">
                <a:latin typeface="Tahoma" panose="020B0604030504040204" pitchFamily="34" charset="0"/>
              </a:rPr>
              <a:t>v.a</a:t>
            </a:r>
            <a:r>
              <a:rPr lang="pt-BR" altLang="pt-BR" sz="1600" dirty="0">
                <a:latin typeface="Tahoma" panose="020B0604030504040204" pitchFamily="34" charset="0"/>
              </a:rPr>
              <a:t>. com distribuição qualquer com média (</a:t>
            </a:r>
            <a:r>
              <a:rPr lang="pt-BR" altLang="pt-BR" sz="1600" i="1" dirty="0">
                <a:latin typeface="Tahoma" panose="020B0604030504040204" pitchFamily="34" charset="0"/>
                <a:sym typeface="Symbol" pitchFamily="18" charset="2"/>
              </a:rPr>
              <a:t></a:t>
            </a:r>
            <a:r>
              <a:rPr lang="pt-BR" altLang="pt-BR" sz="1600" dirty="0">
                <a:latin typeface="Tahoma" panose="020B0604030504040204" pitchFamily="34" charset="0"/>
              </a:rPr>
              <a:t>) e variância (</a:t>
            </a:r>
            <a:r>
              <a:rPr lang="pt-BR" altLang="pt-BR" sz="1600" i="1" dirty="0">
                <a:latin typeface="Tahoma" panose="020B0604030504040204" pitchFamily="34" charset="0"/>
                <a:sym typeface="Symbol" pitchFamily="18" charset="2"/>
              </a:rPr>
              <a:t></a:t>
            </a:r>
            <a:r>
              <a:rPr lang="pt-BR" altLang="pt-BR" sz="1600" baseline="30000" dirty="0">
                <a:latin typeface="Times New Roman" pitchFamily="18" charset="0"/>
                <a:sym typeface="Symbol" pitchFamily="18" charset="2"/>
              </a:rPr>
              <a:t>2</a:t>
            </a:r>
            <a:r>
              <a:rPr lang="pt-BR" altLang="pt-BR" sz="1600" dirty="0">
                <a:latin typeface="Tahoma" panose="020B0604030504040204" pitchFamily="34" charset="0"/>
              </a:rPr>
              <a:t>) também desconhecidas. Retira-se uma amostra de tamanho </a:t>
            </a:r>
            <a:r>
              <a:rPr lang="pt-BR" altLang="pt-BR" sz="1600" i="1" dirty="0">
                <a:latin typeface="Times New Roman" pitchFamily="18" charset="0"/>
              </a:rPr>
              <a:t>n</a:t>
            </a:r>
            <a:r>
              <a:rPr lang="pt-BR" altLang="pt-BR" sz="1600" dirty="0">
                <a:latin typeface="Tahoma" panose="020B0604030504040204" pitchFamily="34" charset="0"/>
              </a:rPr>
              <a:t> com a finalidade de se estimar </a:t>
            </a:r>
            <a:r>
              <a:rPr lang="pt-BR" altLang="pt-BR" sz="1600" i="1" dirty="0">
                <a:latin typeface="Tahoma" panose="020B0604030504040204" pitchFamily="34" charset="0"/>
                <a:sym typeface="Symbol" pitchFamily="18" charset="2"/>
              </a:rPr>
              <a:t></a:t>
            </a:r>
            <a:r>
              <a:rPr lang="pt-BR" altLang="pt-BR" sz="1600" baseline="30000" dirty="0">
                <a:latin typeface="Times New Roman" pitchFamily="18" charset="0"/>
                <a:sym typeface="Symbol" pitchFamily="18" charset="2"/>
              </a:rPr>
              <a:t>2</a:t>
            </a:r>
            <a:r>
              <a:rPr lang="pt-BR" altLang="pt-BR" sz="1600" dirty="0">
                <a:latin typeface="Tahoma" panose="020B0604030504040204" pitchFamily="34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4" grpId="0" autoUpdateAnimBg="0"/>
      <p:bldP spid="2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8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9134451"/>
              </p:ext>
            </p:extLst>
          </p:nvPr>
        </p:nvGraphicFramePr>
        <p:xfrm>
          <a:off x="1100138" y="3397936"/>
          <a:ext cx="2071687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47560" imgH="609480" progId="">
                  <p:embed/>
                </p:oleObj>
              </mc:Choice>
              <mc:Fallback>
                <p:oleObj name="Equation" r:id="rId2" imgW="1447560" imgH="609480" progId="">
                  <p:embed/>
                  <p:pic>
                    <p:nvPicPr>
                      <p:cNvPr id="19458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0138" y="3397936"/>
                        <a:ext cx="2071687" cy="871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Estimação Pontual de </a:t>
            </a:r>
            <a:r>
              <a:rPr lang="pt-BR" i="1" dirty="0">
                <a:sym typeface="Symbol"/>
              </a:rPr>
              <a:t></a:t>
            </a:r>
            <a:r>
              <a:rPr lang="pt-BR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2</a:t>
            </a:r>
            <a:endParaRPr lang="pt-BR" dirty="0"/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850900" y="2667000"/>
            <a:ext cx="263565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pt-BR" sz="1600" dirty="0">
                <a:latin typeface="Tahoma" panose="020B0604030504040204" pitchFamily="34" charset="0"/>
              </a:rPr>
              <a:t> </a:t>
            </a:r>
            <a:r>
              <a:rPr lang="pt-BR" altLang="pt-BR" sz="1600" dirty="0">
                <a:solidFill>
                  <a:srgbClr val="FF3300"/>
                </a:solidFill>
                <a:latin typeface="Tahoma" panose="020B0604030504040204" pitchFamily="34" charset="0"/>
              </a:rPr>
              <a:t>variância populacional </a:t>
            </a:r>
            <a:r>
              <a:rPr lang="pt-BR" altLang="pt-BR" sz="1600" i="1" dirty="0">
                <a:solidFill>
                  <a:srgbClr val="FF3300"/>
                </a:solidFill>
                <a:latin typeface="Tahoma" panose="020B0604030504040204" pitchFamily="34" charset="0"/>
                <a:sym typeface="Symbol" pitchFamily="18" charset="2"/>
              </a:rPr>
              <a:t></a:t>
            </a:r>
            <a:r>
              <a:rPr lang="pt-BR" altLang="pt-BR" sz="1600" baseline="30000" dirty="0">
                <a:solidFill>
                  <a:srgbClr val="FF3300"/>
                </a:solidFill>
                <a:latin typeface="Times New Roman" pitchFamily="18" charset="0"/>
                <a:sym typeface="Symbol" pitchFamily="18" charset="2"/>
              </a:rPr>
              <a:t>2</a:t>
            </a:r>
            <a:endParaRPr lang="pt-BR" altLang="pt-BR" sz="1600" i="1" baseline="30000" dirty="0">
              <a:solidFill>
                <a:srgbClr val="FF3300"/>
              </a:solidFill>
              <a:latin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1946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4123973"/>
              </p:ext>
            </p:extLst>
          </p:nvPr>
        </p:nvGraphicFramePr>
        <p:xfrm>
          <a:off x="3913634" y="3401704"/>
          <a:ext cx="1582737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104900" imgH="609600" progId="">
                  <p:embed/>
                </p:oleObj>
              </mc:Choice>
              <mc:Fallback>
                <p:oleObj name="Equation" r:id="rId4" imgW="1104900" imgH="609600" progId="">
                  <p:embed/>
                  <p:pic>
                    <p:nvPicPr>
                      <p:cNvPr id="1946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3634" y="3401704"/>
                        <a:ext cx="1582737" cy="871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15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6027888"/>
              </p:ext>
            </p:extLst>
          </p:nvPr>
        </p:nvGraphicFramePr>
        <p:xfrm>
          <a:off x="6153596" y="3806517"/>
          <a:ext cx="105410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736600" imgH="279400" progId="">
                  <p:embed/>
                </p:oleObj>
              </mc:Choice>
              <mc:Fallback>
                <p:oleObj name="Equation" r:id="rId6" imgW="736600" imgH="279400" progId="">
                  <p:embed/>
                  <p:pic>
                    <p:nvPicPr>
                      <p:cNvPr id="13415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3596" y="3806517"/>
                        <a:ext cx="1054100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4166" name="Text Box 22"/>
          <p:cNvSpPr txBox="1">
            <a:spLocks noChangeArrowheads="1"/>
          </p:cNvSpPr>
          <p:nvPr/>
        </p:nvSpPr>
        <p:spPr bwMode="auto">
          <a:xfrm>
            <a:off x="7352159" y="3709679"/>
            <a:ext cx="168433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solidFill>
                  <a:srgbClr val="FF3300"/>
                </a:solidFill>
                <a:latin typeface="Tahoma" panose="020B0604030504040204" pitchFamily="34" charset="0"/>
              </a:rPr>
              <a:t>estimador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solidFill>
                  <a:srgbClr val="FF3300"/>
                </a:solidFill>
                <a:latin typeface="Tahoma" panose="020B0604030504040204" pitchFamily="34" charset="0"/>
              </a:rPr>
              <a:t>não tendencioso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-36512" y="6597352"/>
            <a:ext cx="38576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Tahoma" panose="020B0604030504040204" pitchFamily="34" charset="0"/>
              </a:rPr>
              <a:t>(ver Estimadores.xlsx)</a:t>
            </a:r>
          </a:p>
        </p:txBody>
      </p:sp>
      <p:sp>
        <p:nvSpPr>
          <p:cNvPr id="11" name="Text Box 24"/>
          <p:cNvSpPr txBox="1">
            <a:spLocks noChangeArrowheads="1"/>
          </p:cNvSpPr>
          <p:nvPr/>
        </p:nvSpPr>
        <p:spPr bwMode="auto">
          <a:xfrm>
            <a:off x="3833735" y="4311342"/>
            <a:ext cx="182190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solidFill>
                  <a:srgbClr val="FF3300"/>
                </a:solidFill>
                <a:latin typeface="Tahoma" panose="020B0604030504040204" pitchFamily="34" charset="0"/>
              </a:rPr>
              <a:t>variância amostral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9CC44A-5520-4060-8562-BC4130495D2A}" type="slidenum">
              <a:rPr lang="pt-BR"/>
              <a:pPr>
                <a:defRPr/>
              </a:pPr>
              <a:t>21</a:t>
            </a:fld>
            <a:endParaRPr lang="pt-B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 Box 18"/>
              <p:cNvSpPr txBox="1">
                <a:spLocks noChangeArrowheads="1"/>
              </p:cNvSpPr>
              <p:nvPr/>
            </p:nvSpPr>
            <p:spPr bwMode="auto">
              <a:xfrm>
                <a:off x="822325" y="4944814"/>
                <a:ext cx="8136904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marL="365125" indent="-365125" eaLnBrk="1" hangingPunct="1">
                  <a:spcBef>
                    <a:spcPct val="0"/>
                  </a:spcBef>
                  <a:buNone/>
                </a:pPr>
                <a:r>
                  <a:rPr lang="pt-BR" altLang="pt-BR" sz="1600" dirty="0">
                    <a:latin typeface="Tahoma" panose="020B0604030504040204" pitchFamily="34" charset="0"/>
                  </a:rPr>
                  <a:t>Interpretação (teórica): se calculássemos a média dos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altLang="pt-BR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t-BR" altLang="pt-BR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pt-BR" altLang="pt-BR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pt-BR" altLang="pt-BR" sz="1600" dirty="0">
                    <a:latin typeface="Tahoma" panose="020B0604030504040204" pitchFamily="34" charset="0"/>
                  </a:rPr>
                  <a:t> de todas amostras (de tamanho </a:t>
                </a:r>
                <a:r>
                  <a:rPr lang="pt-BR" altLang="pt-BR" sz="16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pt-BR" altLang="pt-BR" sz="1600" dirty="0">
                    <a:latin typeface="Tahoma" panose="020B0604030504040204" pitchFamily="34" charset="0"/>
                  </a:rPr>
                  <a:t>) possíveis de serem obtidas, o resultado seria </a:t>
                </a:r>
                <a:r>
                  <a:rPr lang="pt-BR" altLang="pt-BR" sz="1600" i="1" dirty="0">
                    <a:latin typeface="Tahoma" panose="020B0604030504040204" pitchFamily="34" charset="0"/>
                    <a:sym typeface="Symbol"/>
                  </a:rPr>
                  <a:t></a:t>
                </a:r>
                <a:r>
                  <a:rPr lang="pt-BR" altLang="pt-BR" sz="16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/>
                  </a:rPr>
                  <a:t>2</a:t>
                </a:r>
                <a:endParaRPr lang="pt-BR" altLang="pt-BR" sz="1600" i="1" baseline="30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5" name="Text 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22325" y="4944814"/>
                <a:ext cx="8136904" cy="584775"/>
              </a:xfrm>
              <a:prstGeom prst="rect">
                <a:avLst/>
              </a:prstGeom>
              <a:blipFill>
                <a:blip r:embed="rId8"/>
                <a:stretch>
                  <a:fillRect l="-449" t="-3125" b="-1250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upo 2"/>
          <p:cNvGrpSpPr/>
          <p:nvPr/>
        </p:nvGrpSpPr>
        <p:grpSpPr>
          <a:xfrm>
            <a:off x="835972" y="5668301"/>
            <a:ext cx="7768475" cy="600075"/>
            <a:chOff x="835972" y="5668301"/>
            <a:chExt cx="7768475" cy="600075"/>
          </a:xfrm>
        </p:grpSpPr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835972" y="5805264"/>
              <a:ext cx="776847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marL="365125" indent="-365125" eaLnBrk="1" hangingPunct="1">
                <a:spcBef>
                  <a:spcPct val="0"/>
                </a:spcBef>
                <a:buNone/>
              </a:pPr>
              <a:r>
                <a:rPr lang="pt-BR" altLang="pt-BR" sz="1600" dirty="0">
                  <a:latin typeface="Tahoma" panose="020B0604030504040204" pitchFamily="34" charset="0"/>
                </a:rPr>
                <a:t>Curiosidade:                              (precisão aumenta com o tamanho da amostra!)</a:t>
              </a:r>
              <a:endParaRPr lang="pt-BR" altLang="pt-BR" sz="1600" i="1" baseline="300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0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2886131"/>
                </p:ext>
              </p:extLst>
            </p:nvPr>
          </p:nvGraphicFramePr>
          <p:xfrm>
            <a:off x="2195736" y="5668301"/>
            <a:ext cx="1400175" cy="600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977760" imgH="419040" progId="">
                    <p:embed/>
                  </p:oleObj>
                </mc:Choice>
                <mc:Fallback>
                  <p:oleObj name="Equation" r:id="rId9" imgW="977760" imgH="419040" progId="">
                    <p:embed/>
                    <p:pic>
                      <p:nvPicPr>
                        <p:cNvPr id="2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95736" y="5668301"/>
                          <a:ext cx="1400175" cy="6000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" name="Text Box 3">
            <a:extLst>
              <a:ext uri="{FF2B5EF4-FFF2-40B4-BE49-F238E27FC236}">
                <a16:creationId xmlns:a16="http://schemas.microsoft.com/office/drawing/2014/main" id="{52DDCDA1-B45C-1012-1C15-758D5A062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325" y="1589088"/>
            <a:ext cx="781340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88913" indent="-18891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Seja </a:t>
            </a:r>
            <a:r>
              <a:rPr lang="pt-BR" altLang="pt-BR" sz="1600" i="1" dirty="0">
                <a:latin typeface="Times New Roman" pitchFamily="18" charset="0"/>
              </a:rPr>
              <a:t>X</a:t>
            </a:r>
            <a:r>
              <a:rPr lang="pt-BR" altLang="pt-BR" sz="1600" dirty="0">
                <a:latin typeface="Tahoma" panose="020B0604030504040204" pitchFamily="34" charset="0"/>
              </a:rPr>
              <a:t> uma </a:t>
            </a:r>
            <a:r>
              <a:rPr lang="pt-BR" altLang="pt-BR" sz="1600" dirty="0" err="1">
                <a:latin typeface="Tahoma" panose="020B0604030504040204" pitchFamily="34" charset="0"/>
              </a:rPr>
              <a:t>v.a</a:t>
            </a:r>
            <a:r>
              <a:rPr lang="pt-BR" altLang="pt-BR" sz="1600" dirty="0">
                <a:latin typeface="Tahoma" panose="020B0604030504040204" pitchFamily="34" charset="0"/>
              </a:rPr>
              <a:t>. com distribuição qualquer com média (</a:t>
            </a:r>
            <a:r>
              <a:rPr lang="pt-BR" altLang="pt-BR" sz="1600" i="1" dirty="0">
                <a:latin typeface="Tahoma" panose="020B0604030504040204" pitchFamily="34" charset="0"/>
                <a:sym typeface="Symbol" pitchFamily="18" charset="2"/>
              </a:rPr>
              <a:t></a:t>
            </a:r>
            <a:r>
              <a:rPr lang="pt-BR" altLang="pt-BR" sz="1600" dirty="0">
                <a:latin typeface="Tahoma" panose="020B0604030504040204" pitchFamily="34" charset="0"/>
              </a:rPr>
              <a:t>) e variância (</a:t>
            </a:r>
            <a:r>
              <a:rPr lang="pt-BR" altLang="pt-BR" sz="1600" i="1" dirty="0">
                <a:latin typeface="Tahoma" panose="020B0604030504040204" pitchFamily="34" charset="0"/>
                <a:sym typeface="Symbol" pitchFamily="18" charset="2"/>
              </a:rPr>
              <a:t></a:t>
            </a:r>
            <a:r>
              <a:rPr lang="pt-BR" altLang="pt-BR" sz="1600" baseline="30000" dirty="0">
                <a:latin typeface="Times New Roman" pitchFamily="18" charset="0"/>
                <a:sym typeface="Symbol" pitchFamily="18" charset="2"/>
              </a:rPr>
              <a:t>2</a:t>
            </a:r>
            <a:r>
              <a:rPr lang="pt-BR" altLang="pt-BR" sz="1600" dirty="0">
                <a:latin typeface="Tahoma" panose="020B0604030504040204" pitchFamily="34" charset="0"/>
              </a:rPr>
              <a:t>) também desconhecidas. Retira-se uma amostra de tamanho </a:t>
            </a:r>
            <a:r>
              <a:rPr lang="pt-BR" altLang="pt-BR" sz="1600" i="1" dirty="0">
                <a:latin typeface="Times New Roman" pitchFamily="18" charset="0"/>
              </a:rPr>
              <a:t>n</a:t>
            </a:r>
            <a:r>
              <a:rPr lang="pt-BR" altLang="pt-BR" sz="1600" dirty="0">
                <a:latin typeface="Tahoma" panose="020B0604030504040204" pitchFamily="34" charset="0"/>
              </a:rPr>
              <a:t> com a finalidade de se estimar </a:t>
            </a:r>
            <a:r>
              <a:rPr lang="pt-BR" altLang="pt-BR" sz="1600" i="1" dirty="0">
                <a:latin typeface="Tahoma" panose="020B0604030504040204" pitchFamily="34" charset="0"/>
                <a:sym typeface="Symbol" pitchFamily="18" charset="2"/>
              </a:rPr>
              <a:t></a:t>
            </a:r>
            <a:r>
              <a:rPr lang="pt-BR" altLang="pt-BR" sz="1600" baseline="30000" dirty="0">
                <a:latin typeface="Times New Roman" pitchFamily="18" charset="0"/>
                <a:sym typeface="Symbol" pitchFamily="18" charset="2"/>
              </a:rPr>
              <a:t>2</a:t>
            </a:r>
            <a:r>
              <a:rPr lang="pt-BR" altLang="pt-BR" sz="1600" dirty="0">
                <a:latin typeface="Tahoma" panose="020B0604030504040204" pitchFamily="34" charset="0"/>
              </a:rPr>
              <a:t>. </a:t>
            </a:r>
          </a:p>
        </p:txBody>
      </p:sp>
      <p:grpSp>
        <p:nvGrpSpPr>
          <p:cNvPr id="5" name="Group 27">
            <a:extLst>
              <a:ext uri="{FF2B5EF4-FFF2-40B4-BE49-F238E27FC236}">
                <a16:creationId xmlns:a16="http://schemas.microsoft.com/office/drawing/2014/main" id="{60FB209F-499A-DFBA-DE0C-9291A34D82B5}"/>
              </a:ext>
            </a:extLst>
          </p:cNvPr>
          <p:cNvGrpSpPr>
            <a:grpSpLocks/>
          </p:cNvGrpSpPr>
          <p:nvPr/>
        </p:nvGrpSpPr>
        <p:grpSpPr bwMode="auto">
          <a:xfrm>
            <a:off x="2011257" y="3708990"/>
            <a:ext cx="1103313" cy="574675"/>
            <a:chOff x="2736" y="3526"/>
            <a:chExt cx="695" cy="362"/>
          </a:xfrm>
        </p:grpSpPr>
        <p:sp>
          <p:nvSpPr>
            <p:cNvPr id="6" name="Line 25">
              <a:extLst>
                <a:ext uri="{FF2B5EF4-FFF2-40B4-BE49-F238E27FC236}">
                  <a16:creationId xmlns:a16="http://schemas.microsoft.com/office/drawing/2014/main" id="{E37A4077-0FC6-CFFD-32EA-E546E2129DF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36" y="3744"/>
              <a:ext cx="192" cy="144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7" name="Line 26">
              <a:extLst>
                <a:ext uri="{FF2B5EF4-FFF2-40B4-BE49-F238E27FC236}">
                  <a16:creationId xmlns:a16="http://schemas.microsoft.com/office/drawing/2014/main" id="{EC581BA4-E852-38B8-A8ED-536098EDFD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39" y="3526"/>
              <a:ext cx="192" cy="144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66" grpId="0" autoUpdateAnimBg="0"/>
      <p:bldP spid="10" grpId="0"/>
      <p:bldP spid="11" grpId="0" autoUpdateAnimBg="0"/>
      <p:bldP spid="1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Estimação Pontual de </a:t>
            </a:r>
            <a:r>
              <a:rPr lang="pt-BR" i="1" dirty="0">
                <a:sym typeface="Symbol"/>
              </a:rPr>
              <a:t></a:t>
            </a:r>
            <a:r>
              <a:rPr lang="pt-BR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2</a:t>
            </a:r>
            <a:endParaRPr lang="pt-BR" dirty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850900" y="1472531"/>
            <a:ext cx="267573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pt-BR" sz="1600" dirty="0">
                <a:latin typeface="Tahoma" panose="020B0604030504040204" pitchFamily="34" charset="0"/>
              </a:rPr>
              <a:t> </a:t>
            </a:r>
            <a:r>
              <a:rPr lang="pt-BR" altLang="pt-BR" sz="1600" dirty="0">
                <a:solidFill>
                  <a:srgbClr val="FF3300"/>
                </a:solidFill>
                <a:latin typeface="Tahoma" panose="020B0604030504040204" pitchFamily="34" charset="0"/>
              </a:rPr>
              <a:t>variância populacional </a:t>
            </a:r>
            <a:r>
              <a:rPr lang="pt-BR" altLang="pt-BR" sz="1600" i="1" dirty="0">
                <a:solidFill>
                  <a:srgbClr val="FF3300"/>
                </a:solidFill>
                <a:latin typeface="Tahoma" panose="020B0604030504040204" pitchFamily="34" charset="0"/>
                <a:sym typeface="Symbol"/>
              </a:rPr>
              <a:t></a:t>
            </a:r>
            <a:r>
              <a:rPr lang="pt-BR" altLang="pt-BR" sz="1600" baseline="300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2</a:t>
            </a:r>
            <a:endParaRPr lang="pt-BR" altLang="pt-BR" sz="1600" i="1" baseline="30000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itchFamily="18" charset="2"/>
            </a:endParaRP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2177D8-98CF-4D5F-9844-75E3408386FA}" type="slidenum">
              <a:rPr lang="pt-BR"/>
              <a:pPr>
                <a:defRPr/>
              </a:pPr>
              <a:t>22</a:t>
            </a:fld>
            <a:endParaRPr lang="pt-BR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8446580"/>
              </p:ext>
            </p:extLst>
          </p:nvPr>
        </p:nvGraphicFramePr>
        <p:xfrm>
          <a:off x="5788025" y="2060575"/>
          <a:ext cx="2239963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62040" imgH="228600" progId="">
                  <p:embed/>
                </p:oleObj>
              </mc:Choice>
              <mc:Fallback>
                <p:oleObj name="Equation" r:id="rId2" imgW="1562040" imgH="228600" progId="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8025" y="2060575"/>
                        <a:ext cx="2239963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tângulo 5"/>
          <p:cNvSpPr/>
          <p:nvPr/>
        </p:nvSpPr>
        <p:spPr>
          <a:xfrm>
            <a:off x="1043608" y="2060848"/>
            <a:ext cx="480452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altLang="pt-BR" dirty="0">
                <a:latin typeface="Tahoma" panose="020B0604030504040204" pitchFamily="34" charset="0"/>
              </a:rPr>
              <a:t>Simulando-se     a partir de amostras de uma </a:t>
            </a:r>
            <a:r>
              <a:rPr lang="pt-BR" altLang="pt-BR" dirty="0" err="1">
                <a:latin typeface="Tahoma" panose="020B0604030504040204" pitchFamily="34" charset="0"/>
              </a:rPr>
              <a:t>v.a</a:t>
            </a:r>
            <a:r>
              <a:rPr lang="pt-BR" altLang="pt-BR" dirty="0">
                <a:latin typeface="Tahoma" panose="020B0604030504040204" pitchFamily="34" charset="0"/>
              </a:rPr>
              <a:t>.</a:t>
            </a:r>
            <a:endParaRPr lang="pt-BR" dirty="0">
              <a:latin typeface="Tahoma" panose="020B0604030504040204" pitchFamily="34" charset="0"/>
            </a:endParaRPr>
          </a:p>
        </p:txBody>
      </p:sp>
      <p:graphicFrame>
        <p:nvGraphicFramePr>
          <p:cNvPr id="13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0956166"/>
              </p:ext>
            </p:extLst>
          </p:nvPr>
        </p:nvGraphicFramePr>
        <p:xfrm>
          <a:off x="2439988" y="2049463"/>
          <a:ext cx="23495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4880" imgH="203040" progId="">
                  <p:embed/>
                </p:oleObj>
              </mc:Choice>
              <mc:Fallback>
                <p:oleObj name="Equation" r:id="rId4" imgW="164880" imgH="203040" progId="">
                  <p:embed/>
                  <p:pic>
                    <p:nvPicPr>
                      <p:cNvPr id="13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9988" y="2049463"/>
                        <a:ext cx="234950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to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9714275"/>
              </p:ext>
            </p:extLst>
          </p:nvPr>
        </p:nvGraphicFramePr>
        <p:xfrm>
          <a:off x="3752850" y="1482725"/>
          <a:ext cx="1001713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98500" imgH="228600" progId="">
                  <p:embed/>
                </p:oleObj>
              </mc:Choice>
              <mc:Fallback>
                <p:oleObj name="Equation" r:id="rId6" imgW="698500" imgH="228600" progId="">
                  <p:embed/>
                  <p:pic>
                    <p:nvPicPr>
                      <p:cNvPr id="20" name="Objeto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2850" y="1482725"/>
                        <a:ext cx="1001713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Seta para baixo 17"/>
          <p:cNvSpPr/>
          <p:nvPr/>
        </p:nvSpPr>
        <p:spPr>
          <a:xfrm rot="2400000">
            <a:off x="6409920" y="1692520"/>
            <a:ext cx="216024" cy="420042"/>
          </a:xfrm>
          <a:prstGeom prst="downArrow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latin typeface="Tahoma" panose="020B0604030504040204" pitchFamily="34" charset="0"/>
            </a:endParaRPr>
          </a:p>
        </p:txBody>
      </p:sp>
      <p:grpSp>
        <p:nvGrpSpPr>
          <p:cNvPr id="24" name="Agrupar 23">
            <a:extLst>
              <a:ext uri="{FF2B5EF4-FFF2-40B4-BE49-F238E27FC236}">
                <a16:creationId xmlns:a16="http://schemas.microsoft.com/office/drawing/2014/main" id="{86DFC9FB-3CA3-8338-D82B-E814941862CF}"/>
              </a:ext>
            </a:extLst>
          </p:cNvPr>
          <p:cNvGrpSpPr/>
          <p:nvPr/>
        </p:nvGrpSpPr>
        <p:grpSpPr>
          <a:xfrm>
            <a:off x="694495" y="2564904"/>
            <a:ext cx="7980391" cy="1455643"/>
            <a:chOff x="694495" y="2564904"/>
            <a:chExt cx="7980391" cy="1455643"/>
          </a:xfrm>
        </p:grpSpPr>
        <p:grpSp>
          <p:nvGrpSpPr>
            <p:cNvPr id="11" name="Grupo 10"/>
            <p:cNvGrpSpPr/>
            <p:nvPr/>
          </p:nvGrpSpPr>
          <p:grpSpPr>
            <a:xfrm>
              <a:off x="694495" y="2564904"/>
              <a:ext cx="7742238" cy="1455643"/>
              <a:chOff x="694495" y="2492896"/>
              <a:chExt cx="7742238" cy="1455643"/>
            </a:xfrm>
          </p:grpSpPr>
          <p:pic>
            <p:nvPicPr>
              <p:cNvPr id="67600" name="Picture 16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94495" y="2492896"/>
                <a:ext cx="7742238" cy="14556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aphicFrame>
            <p:nvGraphicFramePr>
              <p:cNvPr id="16" name="Object 1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796474535"/>
                  </p:ext>
                </p:extLst>
              </p:nvPr>
            </p:nvGraphicFramePr>
            <p:xfrm>
              <a:off x="954184" y="2541295"/>
              <a:ext cx="492125" cy="2540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9" imgW="342720" imgH="177480" progId="">
                      <p:embed/>
                    </p:oleObj>
                  </mc:Choice>
                  <mc:Fallback>
                    <p:oleObj name="Equation" r:id="rId9" imgW="342720" imgH="177480" progId="">
                      <p:embed/>
                      <p:pic>
                        <p:nvPicPr>
                          <p:cNvPr id="16" name="Object 1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954184" y="2541295"/>
                            <a:ext cx="492125" cy="2540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3" name="Retângulo 2">
              <a:extLst>
                <a:ext uri="{FF2B5EF4-FFF2-40B4-BE49-F238E27FC236}">
                  <a16:creationId xmlns:a16="http://schemas.microsoft.com/office/drawing/2014/main" id="{9EBBD718-2E64-9663-DDDD-7DCE74EBD8E3}"/>
                </a:ext>
              </a:extLst>
            </p:cNvPr>
            <p:cNvSpPr/>
            <p:nvPr/>
          </p:nvSpPr>
          <p:spPr>
            <a:xfrm>
              <a:off x="6606174" y="2590108"/>
              <a:ext cx="168187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altLang="pt-BR" dirty="0">
                  <a:latin typeface="Tahoma" panose="020B0604030504040204" pitchFamily="34" charset="0"/>
                </a:rPr>
                <a:t>3000 simulações</a:t>
              </a:r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45E82649-14F0-514A-8724-996A1BFA0281}"/>
                </a:ext>
              </a:extLst>
            </p:cNvPr>
            <p:cNvSpPr/>
            <p:nvPr/>
          </p:nvSpPr>
          <p:spPr>
            <a:xfrm>
              <a:off x="8297860" y="3291480"/>
              <a:ext cx="37702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altLang="pt-BR" i="1" dirty="0">
                  <a:latin typeface="Tahoma" panose="020B0604030504040204" pitchFamily="34" charset="0"/>
                  <a:sym typeface="Symbol" panose="05050102010706020507" pitchFamily="18" charset="2"/>
                </a:rPr>
                <a:t></a:t>
              </a:r>
              <a:r>
                <a:rPr lang="pt-BR" altLang="pt-BR" baseline="30000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2</a:t>
              </a:r>
              <a:endParaRPr lang="pt-BR" baseline="30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5" name="Agrupar 24">
            <a:extLst>
              <a:ext uri="{FF2B5EF4-FFF2-40B4-BE49-F238E27FC236}">
                <a16:creationId xmlns:a16="http://schemas.microsoft.com/office/drawing/2014/main" id="{88BB8C26-4A0E-FAC7-FB2B-86697EF17C8C}"/>
              </a:ext>
            </a:extLst>
          </p:cNvPr>
          <p:cNvGrpSpPr/>
          <p:nvPr/>
        </p:nvGrpSpPr>
        <p:grpSpPr>
          <a:xfrm>
            <a:off x="694495" y="3983631"/>
            <a:ext cx="7980391" cy="1455643"/>
            <a:chOff x="694495" y="3983631"/>
            <a:chExt cx="7980391" cy="1455643"/>
          </a:xfrm>
        </p:grpSpPr>
        <p:grpSp>
          <p:nvGrpSpPr>
            <p:cNvPr id="12" name="Grupo 11"/>
            <p:cNvGrpSpPr/>
            <p:nvPr/>
          </p:nvGrpSpPr>
          <p:grpSpPr>
            <a:xfrm>
              <a:off x="694495" y="3983631"/>
              <a:ext cx="7742238" cy="1455643"/>
              <a:chOff x="694495" y="3946714"/>
              <a:chExt cx="7742238" cy="1455643"/>
            </a:xfrm>
          </p:grpSpPr>
          <p:pic>
            <p:nvPicPr>
              <p:cNvPr id="67601" name="Picture 17"/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94495" y="3946714"/>
                <a:ext cx="7742238" cy="14556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aphicFrame>
            <p:nvGraphicFramePr>
              <p:cNvPr id="4" name="Objeto 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625126204"/>
                  </p:ext>
                </p:extLst>
              </p:nvPr>
            </p:nvGraphicFramePr>
            <p:xfrm>
              <a:off x="954184" y="4002242"/>
              <a:ext cx="600075" cy="2540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2" imgW="419040" imgH="177480" progId="">
                      <p:embed/>
                    </p:oleObj>
                  </mc:Choice>
                  <mc:Fallback>
                    <p:oleObj name="Equation" r:id="rId12" imgW="419040" imgH="177480" progId="">
                      <p:embed/>
                      <p:pic>
                        <p:nvPicPr>
                          <p:cNvPr id="4" name="Objeto 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954184" y="4002242"/>
                            <a:ext cx="600075" cy="2540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22" name="Retângulo 21">
              <a:extLst>
                <a:ext uri="{FF2B5EF4-FFF2-40B4-BE49-F238E27FC236}">
                  <a16:creationId xmlns:a16="http://schemas.microsoft.com/office/drawing/2014/main" id="{A0A446F7-43CB-609A-E107-15982D272C88}"/>
                </a:ext>
              </a:extLst>
            </p:cNvPr>
            <p:cNvSpPr/>
            <p:nvPr/>
          </p:nvSpPr>
          <p:spPr>
            <a:xfrm>
              <a:off x="8297860" y="4716839"/>
              <a:ext cx="37702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altLang="pt-BR" i="1" dirty="0">
                  <a:latin typeface="Tahoma" panose="020B0604030504040204" pitchFamily="34" charset="0"/>
                  <a:sym typeface="Symbol" panose="05050102010706020507" pitchFamily="18" charset="2"/>
                </a:rPr>
                <a:t></a:t>
              </a:r>
              <a:r>
                <a:rPr lang="pt-BR" altLang="pt-BR" baseline="30000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2</a:t>
              </a:r>
              <a:endParaRPr lang="pt-BR" baseline="30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6" name="Agrupar 25">
            <a:extLst>
              <a:ext uri="{FF2B5EF4-FFF2-40B4-BE49-F238E27FC236}">
                <a16:creationId xmlns:a16="http://schemas.microsoft.com/office/drawing/2014/main" id="{130DA4DD-C3BB-9172-937C-60369E5DE7EB}"/>
              </a:ext>
            </a:extLst>
          </p:cNvPr>
          <p:cNvGrpSpPr/>
          <p:nvPr/>
        </p:nvGrpSpPr>
        <p:grpSpPr>
          <a:xfrm>
            <a:off x="694495" y="5402357"/>
            <a:ext cx="7980391" cy="1455643"/>
            <a:chOff x="694495" y="5402357"/>
            <a:chExt cx="7980391" cy="1455643"/>
          </a:xfrm>
        </p:grpSpPr>
        <p:grpSp>
          <p:nvGrpSpPr>
            <p:cNvPr id="19" name="Grupo 18"/>
            <p:cNvGrpSpPr/>
            <p:nvPr/>
          </p:nvGrpSpPr>
          <p:grpSpPr>
            <a:xfrm>
              <a:off x="694495" y="5402357"/>
              <a:ext cx="7742238" cy="1455643"/>
              <a:chOff x="694495" y="5402357"/>
              <a:chExt cx="7742238" cy="1455643"/>
            </a:xfrm>
          </p:grpSpPr>
          <p:pic>
            <p:nvPicPr>
              <p:cNvPr id="67602" name="Picture 18"/>
              <p:cNvPicPr>
                <a:picLocks noChangeAspect="1" noChangeArrowheads="1"/>
              </p:cNvPicPr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94495" y="5402357"/>
                <a:ext cx="7742238" cy="14556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aphicFrame>
            <p:nvGraphicFramePr>
              <p:cNvPr id="5" name="Objeto 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571532501"/>
                  </p:ext>
                </p:extLst>
              </p:nvPr>
            </p:nvGraphicFramePr>
            <p:xfrm>
              <a:off x="954184" y="5479256"/>
              <a:ext cx="619125" cy="2540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5" imgW="431640" imgH="177480" progId="">
                      <p:embed/>
                    </p:oleObj>
                  </mc:Choice>
                  <mc:Fallback>
                    <p:oleObj name="Equation" r:id="rId15" imgW="431640" imgH="177480" progId="">
                      <p:embed/>
                      <p:pic>
                        <p:nvPicPr>
                          <p:cNvPr id="5" name="Objeto 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954184" y="5479256"/>
                            <a:ext cx="619125" cy="2540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23" name="Retângulo 22">
              <a:extLst>
                <a:ext uri="{FF2B5EF4-FFF2-40B4-BE49-F238E27FC236}">
                  <a16:creationId xmlns:a16="http://schemas.microsoft.com/office/drawing/2014/main" id="{9ABD6391-B5A3-FA25-796E-1E63C6646FE8}"/>
                </a:ext>
              </a:extLst>
            </p:cNvPr>
            <p:cNvSpPr/>
            <p:nvPr/>
          </p:nvSpPr>
          <p:spPr>
            <a:xfrm>
              <a:off x="8297860" y="6142198"/>
              <a:ext cx="37702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altLang="pt-BR" i="1" dirty="0">
                  <a:latin typeface="Tahoma" panose="020B0604030504040204" pitchFamily="34" charset="0"/>
                  <a:sym typeface="Symbol" panose="05050102010706020507" pitchFamily="18" charset="2"/>
                </a:rPr>
                <a:t></a:t>
              </a:r>
              <a:r>
                <a:rPr lang="pt-BR" altLang="pt-BR" baseline="30000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2</a:t>
              </a:r>
              <a:endParaRPr lang="pt-BR" baseline="30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41171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 Box 51"/>
          <p:cNvSpPr txBox="1">
            <a:spLocks noChangeArrowheads="1"/>
          </p:cNvSpPr>
          <p:nvPr/>
        </p:nvSpPr>
        <p:spPr bwMode="auto">
          <a:xfrm>
            <a:off x="662781" y="2916866"/>
            <a:ext cx="830170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81000" indent="-3810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Considere que </a:t>
            </a:r>
            <a:r>
              <a:rPr lang="pt-BR" altLang="pt-BR" sz="1600" i="1" dirty="0">
                <a:latin typeface="Times New Roman" charset="0"/>
              </a:rPr>
              <a:t>n</a:t>
            </a:r>
            <a:r>
              <a:rPr lang="pt-BR" altLang="pt-BR" sz="1600" dirty="0">
                <a:latin typeface="Tahoma" panose="020B0604030504040204" pitchFamily="34" charset="0"/>
              </a:rPr>
              <a:t> bolas são escolhidas ao acaso (com reposição), definindo-se </a:t>
            </a:r>
            <a:r>
              <a:rPr lang="pt-BR" altLang="pt-BR" sz="1600" i="1" dirty="0">
                <a:latin typeface="Times New Roman" charset="0"/>
              </a:rPr>
              <a:t>Y</a:t>
            </a:r>
            <a:r>
              <a:rPr lang="pt-BR" altLang="pt-BR" sz="1600" dirty="0">
                <a:latin typeface="Tahoma" panose="020B0604030504040204" pitchFamily="34" charset="0"/>
              </a:rPr>
              <a:t> como o número de bolas vermelhas entre as </a:t>
            </a:r>
            <a:r>
              <a:rPr lang="pt-BR" altLang="pt-BR" sz="1600" i="1" dirty="0">
                <a:latin typeface="Times New Roman" charset="0"/>
              </a:rPr>
              <a:t>n</a:t>
            </a:r>
            <a:r>
              <a:rPr lang="pt-BR" altLang="pt-BR" sz="1600" dirty="0">
                <a:latin typeface="Tahoma" panose="020B0604030504040204" pitchFamily="34" charset="0"/>
              </a:rPr>
              <a:t> selecionadas, qual a distribuição de </a:t>
            </a:r>
            <a:r>
              <a:rPr lang="pt-BR" altLang="pt-BR" sz="1600" i="1" dirty="0">
                <a:latin typeface="Times New Roman" charset="0"/>
              </a:rPr>
              <a:t>Y</a:t>
            </a:r>
            <a:r>
              <a:rPr lang="pt-BR" altLang="pt-BR" sz="1600" dirty="0">
                <a:latin typeface="Tahoma" panose="020B0604030504040204" pitchFamily="34" charset="0"/>
              </a:rPr>
              <a:t>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 i="1" dirty="0">
              <a:latin typeface="Times New Roman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i="1" dirty="0">
                <a:latin typeface="Times New Roman" charset="0"/>
              </a:rPr>
              <a:t>	Y</a:t>
            </a:r>
            <a:r>
              <a:rPr lang="pt-BR" altLang="pt-BR" sz="1600" dirty="0">
                <a:latin typeface="Times New Roman" charset="0"/>
              </a:rPr>
              <a:t> ~ </a:t>
            </a:r>
            <a:r>
              <a:rPr lang="pt-BR" altLang="pt-BR" sz="1600" dirty="0">
                <a:latin typeface="Tahoma" panose="020B0604030504040204" pitchFamily="34" charset="0"/>
              </a:rPr>
              <a:t>Binomial(</a:t>
            </a:r>
            <a:r>
              <a:rPr lang="pt-BR" altLang="pt-B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pt-BR" altLang="pt-BR" sz="1600" dirty="0">
                <a:latin typeface="Tahoma" panose="020B0604030504040204" pitchFamily="34" charset="0"/>
              </a:rPr>
              <a:t>, </a:t>
            </a:r>
            <a:r>
              <a:rPr lang="pt-BR" altLang="pt-B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pt-BR" altLang="pt-BR" sz="1600" dirty="0">
                <a:latin typeface="Tahoma" panose="020B0604030504040204" pitchFamily="34" charset="0"/>
              </a:rPr>
              <a:t>)</a:t>
            </a:r>
          </a:p>
        </p:txBody>
      </p:sp>
      <p:graphicFrame>
        <p:nvGraphicFramePr>
          <p:cNvPr id="163893" name="Object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7678674"/>
              </p:ext>
            </p:extLst>
          </p:nvPr>
        </p:nvGraphicFramePr>
        <p:xfrm>
          <a:off x="3007593" y="4665637"/>
          <a:ext cx="563562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93529" imgH="393529" progId="">
                  <p:embed/>
                </p:oleObj>
              </mc:Choice>
              <mc:Fallback>
                <p:oleObj name="Equation" r:id="rId2" imgW="393529" imgH="393529" progId="">
                  <p:embed/>
                  <p:pic>
                    <p:nvPicPr>
                      <p:cNvPr id="163893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7593" y="4665637"/>
                        <a:ext cx="563562" cy="5635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51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Estimação Pontual de </a:t>
            </a:r>
            <a:r>
              <a:rPr lang="pt-BR" i="1" dirty="0">
                <a:latin typeface="Times New Roman" pitchFamily="18" charset="0"/>
                <a:sym typeface="Symbol" pitchFamily="18" charset="2"/>
              </a:rPr>
              <a:t>p</a:t>
            </a:r>
            <a:endParaRPr lang="pt-BR" i="1" dirty="0">
              <a:latin typeface="Times New Roman" pitchFamily="18" charset="0"/>
            </a:endParaRPr>
          </a:p>
        </p:txBody>
      </p:sp>
      <p:sp>
        <p:nvSpPr>
          <p:cNvPr id="163891" name="Text Box 51"/>
          <p:cNvSpPr txBox="1">
            <a:spLocks noChangeArrowheads="1"/>
          </p:cNvSpPr>
          <p:nvPr/>
        </p:nvSpPr>
        <p:spPr bwMode="auto">
          <a:xfrm>
            <a:off x="1706563" y="1484784"/>
            <a:ext cx="7056437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81000" indent="-3810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Numa urna, há </a:t>
            </a:r>
            <a:r>
              <a:rPr lang="pt-BR" altLang="pt-BR" sz="1600" i="1" dirty="0">
                <a:latin typeface="Times New Roman" charset="0"/>
              </a:rPr>
              <a:t>N</a:t>
            </a:r>
            <a:r>
              <a:rPr lang="pt-BR" altLang="pt-BR" sz="1600" dirty="0">
                <a:latin typeface="Tahoma" panose="020B0604030504040204" pitchFamily="34" charset="0"/>
              </a:rPr>
              <a:t> bolas, sendo </a:t>
            </a:r>
            <a:r>
              <a:rPr lang="pt-BR" altLang="pt-BR" sz="1600" i="1" dirty="0">
                <a:latin typeface="Times New Roman" charset="0"/>
              </a:rPr>
              <a:t>K</a:t>
            </a:r>
            <a:r>
              <a:rPr lang="pt-BR" altLang="pt-BR" sz="1600" dirty="0">
                <a:latin typeface="Tahoma" panose="020B0604030504040204" pitchFamily="34" charset="0"/>
              </a:rPr>
              <a:t> vermelhas e </a:t>
            </a:r>
            <a:r>
              <a:rPr lang="pt-BR" altLang="pt-BR" sz="1600" i="1" dirty="0">
                <a:latin typeface="Times New Roman" charset="0"/>
              </a:rPr>
              <a:t>N </a:t>
            </a:r>
            <a:r>
              <a:rPr lang="pt-BR" altLang="pt-BR" sz="1600" dirty="0">
                <a:latin typeface="Times New Roman" charset="0"/>
              </a:rPr>
              <a:t>–</a:t>
            </a:r>
            <a:r>
              <a:rPr lang="pt-BR" altLang="pt-BR" sz="1600" i="1" dirty="0">
                <a:latin typeface="Times New Roman" charset="0"/>
              </a:rPr>
              <a:t> K</a:t>
            </a:r>
            <a:r>
              <a:rPr lang="pt-BR" altLang="pt-BR" sz="1600" dirty="0">
                <a:latin typeface="Tahoma" panose="020B0604030504040204" pitchFamily="34" charset="0"/>
              </a:rPr>
              <a:t> azuis. Assim, pode-se dizer que </a:t>
            </a:r>
            <a:r>
              <a:rPr lang="pt-BR" altLang="pt-BR" sz="1600" i="1" dirty="0">
                <a:latin typeface="Times New Roman" charset="0"/>
              </a:rPr>
              <a:t>K</a:t>
            </a:r>
            <a:r>
              <a:rPr lang="pt-BR" altLang="pt-BR" sz="1600" dirty="0">
                <a:latin typeface="Times New Roman" charset="0"/>
              </a:rPr>
              <a:t>/</a:t>
            </a:r>
            <a:r>
              <a:rPr lang="pt-BR" altLang="pt-BR" sz="1600" i="1" dirty="0">
                <a:latin typeface="Times New Roman" charset="0"/>
              </a:rPr>
              <a:t>N</a:t>
            </a:r>
            <a:r>
              <a:rPr lang="pt-BR" altLang="pt-BR" sz="1600" dirty="0">
                <a:latin typeface="Tahoma" panose="020B0604030504040204" pitchFamily="34" charset="0"/>
              </a:rPr>
              <a:t> representa a proporção </a:t>
            </a:r>
            <a:r>
              <a:rPr lang="pt-BR" altLang="pt-BR" sz="1600" i="1" dirty="0">
                <a:latin typeface="Times New Roman" charset="0"/>
              </a:rPr>
              <a:t>p</a:t>
            </a:r>
            <a:r>
              <a:rPr lang="pt-BR" altLang="pt-BR" sz="1600" dirty="0">
                <a:latin typeface="Tahoma" panose="020B0604030504040204" pitchFamily="34" charset="0"/>
              </a:rPr>
              <a:t> de bolas vermelhas na urna (que por sua vez, representa a probabilidade de se selecionar uma bola vermelha desta urna).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Mas se </a:t>
            </a:r>
            <a:r>
              <a:rPr lang="pt-BR" altLang="pt-BR" sz="1600" i="1" dirty="0">
                <a:latin typeface="Times New Roman" charset="0"/>
              </a:rPr>
              <a:t>N</a:t>
            </a:r>
            <a:r>
              <a:rPr lang="pt-BR" altLang="pt-BR" sz="1600" dirty="0">
                <a:latin typeface="Tahoma" panose="020B0604030504040204" pitchFamily="34" charset="0"/>
              </a:rPr>
              <a:t> e </a:t>
            </a:r>
            <a:r>
              <a:rPr lang="pt-BR" altLang="pt-BR" sz="1600" i="1" dirty="0">
                <a:latin typeface="Times New Roman" charset="0"/>
              </a:rPr>
              <a:t>K</a:t>
            </a:r>
            <a:r>
              <a:rPr lang="pt-BR" altLang="pt-BR" sz="1600" dirty="0">
                <a:latin typeface="Tahoma" panose="020B0604030504040204" pitchFamily="34" charset="0"/>
              </a:rPr>
              <a:t> são desconhecidos, como estimar </a:t>
            </a:r>
            <a:r>
              <a:rPr lang="pt-BR" altLang="pt-BR" sz="1600" i="1" dirty="0">
                <a:latin typeface="Times New Roman" charset="0"/>
              </a:rPr>
              <a:t>p</a:t>
            </a:r>
            <a:r>
              <a:rPr lang="pt-BR" altLang="pt-BR" sz="1600" dirty="0">
                <a:latin typeface="Tahoma" panose="020B0604030504040204" pitchFamily="34" charset="0"/>
              </a:rPr>
              <a:t>?</a:t>
            </a:r>
          </a:p>
        </p:txBody>
      </p:sp>
      <p:grpSp>
        <p:nvGrpSpPr>
          <p:cNvPr id="2" name="Group 58"/>
          <p:cNvGrpSpPr>
            <a:grpSpLocks/>
          </p:cNvGrpSpPr>
          <p:nvPr/>
        </p:nvGrpSpPr>
        <p:grpSpPr bwMode="auto">
          <a:xfrm>
            <a:off x="3420349" y="4757712"/>
            <a:ext cx="3311528" cy="341313"/>
            <a:chOff x="896" y="2103"/>
            <a:chExt cx="2086" cy="215"/>
          </a:xfrm>
        </p:grpSpPr>
        <p:sp>
          <p:nvSpPr>
            <p:cNvPr id="25622" name="Text Box 52"/>
            <p:cNvSpPr txBox="1">
              <a:spLocks noChangeArrowheads="1"/>
            </p:cNvSpPr>
            <p:nvPr/>
          </p:nvSpPr>
          <p:spPr bwMode="auto">
            <a:xfrm>
              <a:off x="1292" y="2103"/>
              <a:ext cx="1690" cy="2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81000" indent="-381000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solidFill>
                    <a:srgbClr val="FF3300"/>
                  </a:solidFill>
                  <a:latin typeface="Tahoma" panose="020B0604030504040204" pitchFamily="34" charset="0"/>
                </a:rPr>
                <a:t>Proporção Amostral</a:t>
              </a:r>
            </a:p>
          </p:txBody>
        </p:sp>
        <p:graphicFrame>
          <p:nvGraphicFramePr>
            <p:cNvPr id="25623" name="Object 5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39702650"/>
                </p:ext>
              </p:extLst>
            </p:nvPr>
          </p:nvGraphicFramePr>
          <p:xfrm>
            <a:off x="896" y="2135"/>
            <a:ext cx="137" cy="1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52268" imgH="203024" progId="">
                    <p:embed/>
                  </p:oleObj>
                </mc:Choice>
                <mc:Fallback>
                  <p:oleObj name="Equation" r:id="rId4" imgW="152268" imgH="203024" progId="">
                    <p:embed/>
                    <p:pic>
                      <p:nvPicPr>
                        <p:cNvPr id="25623" name="Object 5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96" y="2135"/>
                          <a:ext cx="137" cy="18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63900" name="Object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16659"/>
              </p:ext>
            </p:extLst>
          </p:nvPr>
        </p:nvGraphicFramePr>
        <p:xfrm>
          <a:off x="3237383" y="3514126"/>
          <a:ext cx="927100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47700" imgH="431800" progId="">
                  <p:embed/>
                </p:oleObj>
              </mc:Choice>
              <mc:Fallback>
                <p:oleObj name="Equation" r:id="rId6" imgW="647700" imgH="431800" progId="">
                  <p:embed/>
                  <p:pic>
                    <p:nvPicPr>
                      <p:cNvPr id="16390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7383" y="3514126"/>
                        <a:ext cx="927100" cy="617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02" name="Text Box 62"/>
          <p:cNvSpPr txBox="1">
            <a:spLocks noChangeArrowheads="1"/>
          </p:cNvSpPr>
          <p:nvPr/>
        </p:nvSpPr>
        <p:spPr bwMode="auto">
          <a:xfrm>
            <a:off x="4545483" y="3630014"/>
            <a:ext cx="428194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i="1" dirty="0">
                <a:latin typeface="Times New Roman" charset="0"/>
              </a:rPr>
              <a:t>X</a:t>
            </a:r>
            <a:r>
              <a:rPr lang="pt-BR" altLang="pt-BR" sz="1600" i="1" baseline="-25000" dirty="0">
                <a:latin typeface="Times New Roman" charset="0"/>
              </a:rPr>
              <a:t>i</a:t>
            </a:r>
            <a:r>
              <a:rPr lang="pt-BR" altLang="pt-BR" sz="1600" dirty="0">
                <a:latin typeface="Times New Roman" charset="0"/>
              </a:rPr>
              <a:t> ~</a:t>
            </a:r>
            <a:r>
              <a:rPr lang="pt-BR" altLang="pt-BR" sz="1600" dirty="0">
                <a:latin typeface="Tahoma" panose="020B0604030504040204" pitchFamily="34" charset="0"/>
              </a:rPr>
              <a:t> Bernoulli    </a:t>
            </a:r>
            <a:r>
              <a:rPr lang="pt-BR" altLang="pt-BR" sz="1600" i="1" dirty="0">
                <a:latin typeface="Times New Roman" charset="0"/>
              </a:rPr>
              <a:t>p</a:t>
            </a:r>
            <a:r>
              <a:rPr lang="pt-BR" altLang="pt-BR" sz="1600" dirty="0">
                <a:latin typeface="Times New Roman" charset="0"/>
              </a:rPr>
              <a:t> = </a:t>
            </a:r>
            <a:r>
              <a:rPr lang="pt-BR" altLang="pt-BR" sz="1600" i="1" dirty="0">
                <a:latin typeface="Times New Roman" charset="0"/>
              </a:rPr>
              <a:t>P</a:t>
            </a:r>
            <a:r>
              <a:rPr lang="pt-BR" altLang="pt-BR" sz="1600" dirty="0">
                <a:latin typeface="Times New Roman" charset="0"/>
              </a:rPr>
              <a:t>(</a:t>
            </a:r>
            <a:r>
              <a:rPr lang="pt-BR" altLang="pt-BR" sz="1600" i="1" dirty="0">
                <a:latin typeface="Times New Roman" charset="0"/>
              </a:rPr>
              <a:t>X</a:t>
            </a:r>
            <a:r>
              <a:rPr lang="pt-BR" altLang="pt-BR" sz="1600" i="1" baseline="-25000" dirty="0">
                <a:latin typeface="Times New Roman" charset="0"/>
              </a:rPr>
              <a:t>i</a:t>
            </a:r>
            <a:r>
              <a:rPr lang="pt-BR" altLang="pt-BR" sz="1600" dirty="0">
                <a:latin typeface="Times New Roman" charset="0"/>
              </a:rPr>
              <a:t> = 1)    </a:t>
            </a:r>
            <a:r>
              <a:rPr lang="pt-BR" altLang="pt-BR" sz="1600" dirty="0">
                <a:latin typeface="Times New Roman" charset="0"/>
                <a:sym typeface="Symbol"/>
              </a:rPr>
              <a:t>   </a:t>
            </a:r>
            <a:r>
              <a:rPr lang="pt-BR" altLang="pt-BR" sz="1600" i="1" dirty="0">
                <a:latin typeface="Times New Roman" charset="0"/>
                <a:sym typeface="Symbol"/>
              </a:rPr>
              <a:t>P</a:t>
            </a:r>
            <a:r>
              <a:rPr lang="pt-BR" altLang="pt-BR" sz="1600" dirty="0">
                <a:latin typeface="Times New Roman" charset="0"/>
              </a:rPr>
              <a:t>(</a:t>
            </a:r>
            <a:r>
              <a:rPr lang="pt-BR" altLang="pt-BR" sz="1600" dirty="0">
                <a:latin typeface="Tahoma" panose="020B0604030504040204" pitchFamily="34" charset="0"/>
              </a:rPr>
              <a:t>sucesso</a:t>
            </a:r>
            <a:r>
              <a:rPr lang="pt-BR" altLang="pt-BR" sz="1600" dirty="0">
                <a:latin typeface="Times New Roman" charset="0"/>
              </a:rPr>
              <a:t>)</a:t>
            </a:r>
          </a:p>
        </p:txBody>
      </p:sp>
      <p:graphicFrame>
        <p:nvGraphicFramePr>
          <p:cNvPr id="163905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8030059"/>
              </p:ext>
            </p:extLst>
          </p:nvPr>
        </p:nvGraphicFramePr>
        <p:xfrm>
          <a:off x="827584" y="5485556"/>
          <a:ext cx="690563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82391" imgH="203112" progId="">
                  <p:embed/>
                </p:oleObj>
              </mc:Choice>
              <mc:Fallback>
                <p:oleObj name="Equation" r:id="rId8" imgW="482391" imgH="203112" progId="">
                  <p:embed/>
                  <p:pic>
                    <p:nvPicPr>
                      <p:cNvPr id="163905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5485556"/>
                        <a:ext cx="690563" cy="290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06" name="Object 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1732858"/>
              </p:ext>
            </p:extLst>
          </p:nvPr>
        </p:nvGraphicFramePr>
        <p:xfrm>
          <a:off x="1481634" y="5306169"/>
          <a:ext cx="800100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558558" imgH="431613" progId="">
                  <p:embed/>
                </p:oleObj>
              </mc:Choice>
              <mc:Fallback>
                <p:oleObj name="Equation" r:id="rId10" imgW="558558" imgH="431613" progId="">
                  <p:embed/>
                  <p:pic>
                    <p:nvPicPr>
                      <p:cNvPr id="163906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1634" y="5306169"/>
                        <a:ext cx="800100" cy="617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07" name="Object 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0100630"/>
              </p:ext>
            </p:extLst>
          </p:nvPr>
        </p:nvGraphicFramePr>
        <p:xfrm>
          <a:off x="2218234" y="5333156"/>
          <a:ext cx="727075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507780" imgH="393529" progId="">
                  <p:embed/>
                </p:oleObj>
              </mc:Choice>
              <mc:Fallback>
                <p:oleObj name="Equation" r:id="rId12" imgW="507780" imgH="393529" progId="">
                  <p:embed/>
                  <p:pic>
                    <p:nvPicPr>
                      <p:cNvPr id="163907" name="Objec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8234" y="5333156"/>
                        <a:ext cx="727075" cy="563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08" name="Object 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3975780"/>
              </p:ext>
            </p:extLst>
          </p:nvPr>
        </p:nvGraphicFramePr>
        <p:xfrm>
          <a:off x="2948484" y="5333156"/>
          <a:ext cx="690563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482391" imgH="393529" progId="">
                  <p:embed/>
                </p:oleObj>
              </mc:Choice>
              <mc:Fallback>
                <p:oleObj name="Equation" r:id="rId14" imgW="482391" imgH="393529" progId="">
                  <p:embed/>
                  <p:pic>
                    <p:nvPicPr>
                      <p:cNvPr id="163908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8484" y="5333156"/>
                        <a:ext cx="690563" cy="563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11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4152504"/>
              </p:ext>
            </p:extLst>
          </p:nvPr>
        </p:nvGraphicFramePr>
        <p:xfrm>
          <a:off x="827584" y="6215335"/>
          <a:ext cx="854075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596641" imgH="203112" progId="">
                  <p:embed/>
                </p:oleObj>
              </mc:Choice>
              <mc:Fallback>
                <p:oleObj name="Equation" r:id="rId16" imgW="596641" imgH="203112" progId="">
                  <p:embed/>
                  <p:pic>
                    <p:nvPicPr>
                      <p:cNvPr id="163911" name="Object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6215335"/>
                        <a:ext cx="854075" cy="290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12" name="Object 7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8272785"/>
              </p:ext>
            </p:extLst>
          </p:nvPr>
        </p:nvGraphicFramePr>
        <p:xfrm>
          <a:off x="1634034" y="6051823"/>
          <a:ext cx="963613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672808" imgH="431613" progId="">
                  <p:embed/>
                </p:oleObj>
              </mc:Choice>
              <mc:Fallback>
                <p:oleObj name="Equation" r:id="rId18" imgW="672808" imgH="431613" progId="">
                  <p:embed/>
                  <p:pic>
                    <p:nvPicPr>
                      <p:cNvPr id="163912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4034" y="6051823"/>
                        <a:ext cx="963613" cy="617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13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5664662"/>
              </p:ext>
            </p:extLst>
          </p:nvPr>
        </p:nvGraphicFramePr>
        <p:xfrm>
          <a:off x="2564309" y="6070873"/>
          <a:ext cx="890588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622030" imgH="393529" progId="">
                  <p:embed/>
                </p:oleObj>
              </mc:Choice>
              <mc:Fallback>
                <p:oleObj name="Equation" r:id="rId20" imgW="622030" imgH="393529" progId="">
                  <p:embed/>
                  <p:pic>
                    <p:nvPicPr>
                      <p:cNvPr id="163913" name="Object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4309" y="6070873"/>
                        <a:ext cx="890588" cy="563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14" name="Object 7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9577224"/>
              </p:ext>
            </p:extLst>
          </p:nvPr>
        </p:nvGraphicFramePr>
        <p:xfrm>
          <a:off x="3446959" y="6070873"/>
          <a:ext cx="946150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660113" imgH="393529" progId="">
                  <p:embed/>
                </p:oleObj>
              </mc:Choice>
              <mc:Fallback>
                <p:oleObj name="Equation" r:id="rId22" imgW="660113" imgH="393529" progId="">
                  <p:embed/>
                  <p:pic>
                    <p:nvPicPr>
                      <p:cNvPr id="163914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6959" y="6070873"/>
                        <a:ext cx="946150" cy="563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59E0F-146C-49C4-83C2-35F28FDB6238}" type="slidenum">
              <a:rPr lang="pt-BR"/>
              <a:pPr>
                <a:defRPr/>
              </a:pPr>
              <a:t>23</a:t>
            </a:fld>
            <a:endParaRPr lang="pt-BR"/>
          </a:p>
        </p:txBody>
      </p:sp>
      <p:grpSp>
        <p:nvGrpSpPr>
          <p:cNvPr id="24" name="Grupo 39"/>
          <p:cNvGrpSpPr>
            <a:grpSpLocks/>
          </p:cNvGrpSpPr>
          <p:nvPr/>
        </p:nvGrpSpPr>
        <p:grpSpPr bwMode="auto">
          <a:xfrm>
            <a:off x="785813" y="1557536"/>
            <a:ext cx="920750" cy="1295400"/>
            <a:chOff x="1000100" y="2857496"/>
            <a:chExt cx="921208" cy="1295400"/>
          </a:xfrm>
        </p:grpSpPr>
        <p:sp>
          <p:nvSpPr>
            <p:cNvPr id="25" name="Oval 10"/>
            <p:cNvSpPr>
              <a:spLocks noChangeArrowheads="1"/>
            </p:cNvSpPr>
            <p:nvPr/>
          </p:nvSpPr>
          <p:spPr bwMode="auto">
            <a:xfrm>
              <a:off x="1142976" y="3918180"/>
              <a:ext cx="228600" cy="2286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26" name="Oval 11"/>
            <p:cNvSpPr>
              <a:spLocks noChangeArrowheads="1"/>
            </p:cNvSpPr>
            <p:nvPr/>
          </p:nvSpPr>
          <p:spPr bwMode="auto">
            <a:xfrm>
              <a:off x="1357290" y="3143248"/>
              <a:ext cx="228600" cy="2286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27" name="Freeform 5"/>
            <p:cNvSpPr>
              <a:spLocks/>
            </p:cNvSpPr>
            <p:nvPr/>
          </p:nvSpPr>
          <p:spPr bwMode="auto">
            <a:xfrm>
              <a:off x="1000100" y="2857496"/>
              <a:ext cx="914400" cy="1295400"/>
            </a:xfrm>
            <a:custGeom>
              <a:avLst/>
              <a:gdLst>
                <a:gd name="T0" fmla="*/ 0 w 576"/>
                <a:gd name="T1" fmla="*/ 0 h 816"/>
                <a:gd name="T2" fmla="*/ 0 w 576"/>
                <a:gd name="T3" fmla="*/ 2147483647 h 816"/>
                <a:gd name="T4" fmla="*/ 2147483647 w 576"/>
                <a:gd name="T5" fmla="*/ 2147483647 h 816"/>
                <a:gd name="T6" fmla="*/ 2147483647 w 576"/>
                <a:gd name="T7" fmla="*/ 0 h 81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"/>
                <a:gd name="T13" fmla="*/ 0 h 816"/>
                <a:gd name="T14" fmla="*/ 576 w 576"/>
                <a:gd name="T15" fmla="*/ 816 h 81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" h="816">
                  <a:moveTo>
                    <a:pt x="0" y="0"/>
                  </a:moveTo>
                  <a:lnTo>
                    <a:pt x="0" y="816"/>
                  </a:lnTo>
                  <a:lnTo>
                    <a:pt x="576" y="816"/>
                  </a:lnTo>
                  <a:lnTo>
                    <a:pt x="576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28" name="Oval 6"/>
            <p:cNvSpPr>
              <a:spLocks noChangeArrowheads="1"/>
            </p:cNvSpPr>
            <p:nvPr/>
          </p:nvSpPr>
          <p:spPr bwMode="auto">
            <a:xfrm>
              <a:off x="1152500" y="3009896"/>
              <a:ext cx="228600" cy="2286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29" name="Oval 7"/>
            <p:cNvSpPr>
              <a:spLocks noChangeArrowheads="1"/>
            </p:cNvSpPr>
            <p:nvPr/>
          </p:nvSpPr>
          <p:spPr bwMode="auto">
            <a:xfrm>
              <a:off x="1533500" y="3200396"/>
              <a:ext cx="228600" cy="2286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152500" y="3771896"/>
              <a:ext cx="228600" cy="2286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31" name="Oval 9"/>
            <p:cNvSpPr>
              <a:spLocks noChangeArrowheads="1"/>
            </p:cNvSpPr>
            <p:nvPr/>
          </p:nvSpPr>
          <p:spPr bwMode="auto">
            <a:xfrm>
              <a:off x="1152500" y="3390896"/>
              <a:ext cx="228600" cy="2286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32" name="Oval 10"/>
            <p:cNvSpPr>
              <a:spLocks noChangeArrowheads="1"/>
            </p:cNvSpPr>
            <p:nvPr/>
          </p:nvSpPr>
          <p:spPr bwMode="auto">
            <a:xfrm>
              <a:off x="1533500" y="3543296"/>
              <a:ext cx="228600" cy="2286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33" name="Oval 11"/>
            <p:cNvSpPr>
              <a:spLocks noChangeArrowheads="1"/>
            </p:cNvSpPr>
            <p:nvPr/>
          </p:nvSpPr>
          <p:spPr bwMode="auto">
            <a:xfrm>
              <a:off x="1681822" y="3357562"/>
              <a:ext cx="228600" cy="2286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34" name="Oval 12"/>
            <p:cNvSpPr>
              <a:spLocks noChangeArrowheads="1"/>
            </p:cNvSpPr>
            <p:nvPr/>
          </p:nvSpPr>
          <p:spPr bwMode="auto">
            <a:xfrm>
              <a:off x="1533500" y="3886196"/>
              <a:ext cx="228600" cy="2286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35" name="Oval 9"/>
            <p:cNvSpPr>
              <a:spLocks noChangeArrowheads="1"/>
            </p:cNvSpPr>
            <p:nvPr/>
          </p:nvSpPr>
          <p:spPr bwMode="auto">
            <a:xfrm>
              <a:off x="1357290" y="3286124"/>
              <a:ext cx="228600" cy="2286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36" name="Oval 10"/>
            <p:cNvSpPr>
              <a:spLocks noChangeArrowheads="1"/>
            </p:cNvSpPr>
            <p:nvPr/>
          </p:nvSpPr>
          <p:spPr bwMode="auto">
            <a:xfrm>
              <a:off x="1500166" y="3071810"/>
              <a:ext cx="228600" cy="2286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37" name="Oval 12"/>
            <p:cNvSpPr>
              <a:spLocks noChangeArrowheads="1"/>
            </p:cNvSpPr>
            <p:nvPr/>
          </p:nvSpPr>
          <p:spPr bwMode="auto">
            <a:xfrm>
              <a:off x="1285852" y="3918180"/>
              <a:ext cx="228600" cy="2286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38" name="Oval 10"/>
            <p:cNvSpPr>
              <a:spLocks noChangeArrowheads="1"/>
            </p:cNvSpPr>
            <p:nvPr/>
          </p:nvSpPr>
          <p:spPr bwMode="auto">
            <a:xfrm>
              <a:off x="1681822" y="3918180"/>
              <a:ext cx="228600" cy="2286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39" name="Oval 12"/>
            <p:cNvSpPr>
              <a:spLocks noChangeArrowheads="1"/>
            </p:cNvSpPr>
            <p:nvPr/>
          </p:nvSpPr>
          <p:spPr bwMode="auto">
            <a:xfrm>
              <a:off x="1214414" y="3214686"/>
              <a:ext cx="228600" cy="2286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40" name="Oval 12"/>
            <p:cNvSpPr>
              <a:spLocks noChangeArrowheads="1"/>
            </p:cNvSpPr>
            <p:nvPr/>
          </p:nvSpPr>
          <p:spPr bwMode="auto">
            <a:xfrm>
              <a:off x="1000100" y="3571876"/>
              <a:ext cx="228600" cy="2286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41" name="Oval 10"/>
            <p:cNvSpPr>
              <a:spLocks noChangeArrowheads="1"/>
            </p:cNvSpPr>
            <p:nvPr/>
          </p:nvSpPr>
          <p:spPr bwMode="auto">
            <a:xfrm>
              <a:off x="1000100" y="3918180"/>
              <a:ext cx="228600" cy="2286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42" name="Oval 10"/>
            <p:cNvSpPr>
              <a:spLocks noChangeArrowheads="1"/>
            </p:cNvSpPr>
            <p:nvPr/>
          </p:nvSpPr>
          <p:spPr bwMode="auto">
            <a:xfrm>
              <a:off x="1000100" y="3214686"/>
              <a:ext cx="228600" cy="2286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43" name="Oval 11"/>
            <p:cNvSpPr>
              <a:spLocks noChangeArrowheads="1"/>
            </p:cNvSpPr>
            <p:nvPr/>
          </p:nvSpPr>
          <p:spPr bwMode="auto">
            <a:xfrm>
              <a:off x="1357290" y="3714752"/>
              <a:ext cx="228600" cy="2286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44" name="Oval 10"/>
            <p:cNvSpPr>
              <a:spLocks noChangeArrowheads="1"/>
            </p:cNvSpPr>
            <p:nvPr/>
          </p:nvSpPr>
          <p:spPr bwMode="auto">
            <a:xfrm>
              <a:off x="1214414" y="3571876"/>
              <a:ext cx="228600" cy="2286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45" name="Oval 10"/>
            <p:cNvSpPr>
              <a:spLocks noChangeArrowheads="1"/>
            </p:cNvSpPr>
            <p:nvPr/>
          </p:nvSpPr>
          <p:spPr bwMode="auto">
            <a:xfrm>
              <a:off x="1357290" y="3500438"/>
              <a:ext cx="228600" cy="2286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46" name="Oval 11"/>
            <p:cNvSpPr>
              <a:spLocks noChangeArrowheads="1"/>
            </p:cNvSpPr>
            <p:nvPr/>
          </p:nvSpPr>
          <p:spPr bwMode="auto">
            <a:xfrm>
              <a:off x="1500166" y="3429000"/>
              <a:ext cx="228600" cy="2286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47" name="Oval 10"/>
            <p:cNvSpPr>
              <a:spLocks noChangeArrowheads="1"/>
            </p:cNvSpPr>
            <p:nvPr/>
          </p:nvSpPr>
          <p:spPr bwMode="auto">
            <a:xfrm>
              <a:off x="1653928" y="3714752"/>
              <a:ext cx="228600" cy="2286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48" name="Oval 6"/>
            <p:cNvSpPr>
              <a:spLocks noChangeArrowheads="1"/>
            </p:cNvSpPr>
            <p:nvPr/>
          </p:nvSpPr>
          <p:spPr bwMode="auto">
            <a:xfrm>
              <a:off x="1692708" y="3571876"/>
              <a:ext cx="228600" cy="2286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49" name="Oval 12"/>
            <p:cNvSpPr>
              <a:spLocks noChangeArrowheads="1"/>
            </p:cNvSpPr>
            <p:nvPr/>
          </p:nvSpPr>
          <p:spPr bwMode="auto">
            <a:xfrm>
              <a:off x="1000100" y="3714752"/>
              <a:ext cx="228600" cy="2286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50" name="Oval 10"/>
            <p:cNvSpPr>
              <a:spLocks noChangeArrowheads="1"/>
            </p:cNvSpPr>
            <p:nvPr/>
          </p:nvSpPr>
          <p:spPr bwMode="auto">
            <a:xfrm>
              <a:off x="1428728" y="3857628"/>
              <a:ext cx="228600" cy="2286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51" name="Oval 11"/>
            <p:cNvSpPr>
              <a:spLocks noChangeArrowheads="1"/>
            </p:cNvSpPr>
            <p:nvPr/>
          </p:nvSpPr>
          <p:spPr bwMode="auto">
            <a:xfrm>
              <a:off x="1000100" y="3357562"/>
              <a:ext cx="228600" cy="2286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52" name="Oval 10"/>
            <p:cNvSpPr>
              <a:spLocks noChangeArrowheads="1"/>
            </p:cNvSpPr>
            <p:nvPr/>
          </p:nvSpPr>
          <p:spPr bwMode="auto">
            <a:xfrm>
              <a:off x="1285852" y="3000372"/>
              <a:ext cx="228600" cy="2286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53" name="Oval 10"/>
            <p:cNvSpPr>
              <a:spLocks noChangeArrowheads="1"/>
            </p:cNvSpPr>
            <p:nvPr/>
          </p:nvSpPr>
          <p:spPr bwMode="auto">
            <a:xfrm>
              <a:off x="1692708" y="3143248"/>
              <a:ext cx="228600" cy="2286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54" name="Oval 6"/>
            <p:cNvSpPr>
              <a:spLocks noChangeArrowheads="1"/>
            </p:cNvSpPr>
            <p:nvPr/>
          </p:nvSpPr>
          <p:spPr bwMode="auto">
            <a:xfrm>
              <a:off x="1000100" y="3000372"/>
              <a:ext cx="228600" cy="2286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55" name="Oval 6"/>
            <p:cNvSpPr>
              <a:spLocks noChangeArrowheads="1"/>
            </p:cNvSpPr>
            <p:nvPr/>
          </p:nvSpPr>
          <p:spPr bwMode="auto">
            <a:xfrm>
              <a:off x="1686586" y="3000372"/>
              <a:ext cx="228600" cy="2286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</p:grpSp>
      <p:sp>
        <p:nvSpPr>
          <p:cNvPr id="57" name="Text Box 30"/>
          <p:cNvSpPr txBox="1">
            <a:spLocks noChangeArrowheads="1"/>
          </p:cNvSpPr>
          <p:nvPr/>
        </p:nvSpPr>
        <p:spPr bwMode="auto">
          <a:xfrm>
            <a:off x="835025" y="4221088"/>
            <a:ext cx="40270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Qual é o melhor estimador pontual de </a:t>
            </a:r>
            <a:r>
              <a:rPr lang="pt-BR" altLang="pt-B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pt-BR" altLang="pt-BR" sz="1600" dirty="0">
                <a:latin typeface="Tahoma" panose="020B0604030504040204" pitchFamily="34" charset="0"/>
              </a:rPr>
              <a:t>?</a:t>
            </a:r>
          </a:p>
        </p:txBody>
      </p:sp>
      <p:sp>
        <p:nvSpPr>
          <p:cNvPr id="58" name="Text Box 22"/>
          <p:cNvSpPr txBox="1">
            <a:spLocks noChangeArrowheads="1"/>
          </p:cNvSpPr>
          <p:nvPr/>
        </p:nvSpPr>
        <p:spPr bwMode="auto">
          <a:xfrm>
            <a:off x="3753421" y="5314856"/>
            <a:ext cx="168433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solidFill>
                  <a:srgbClr val="FF3300"/>
                </a:solidFill>
                <a:latin typeface="Tahoma" panose="020B0604030504040204" pitchFamily="34" charset="0"/>
              </a:rPr>
              <a:t>estimador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solidFill>
                  <a:srgbClr val="FF3300"/>
                </a:solidFill>
                <a:latin typeface="Tahoma" panose="020B0604030504040204" pitchFamily="34" charset="0"/>
              </a:rPr>
              <a:t>não tendencioso</a:t>
            </a:r>
          </a:p>
        </p:txBody>
      </p:sp>
      <p:sp>
        <p:nvSpPr>
          <p:cNvPr id="59" name="Text Box 5"/>
          <p:cNvSpPr txBox="1">
            <a:spLocks noChangeArrowheads="1"/>
          </p:cNvSpPr>
          <p:nvPr/>
        </p:nvSpPr>
        <p:spPr bwMode="auto">
          <a:xfrm>
            <a:off x="4581053" y="5919663"/>
            <a:ext cx="41674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88913" indent="-18891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Tahoma" panose="020B0604030504040204" pitchFamily="34" charset="0"/>
              </a:rPr>
              <a:t>Quanto maior o tamanho da amostra (</a:t>
            </a:r>
            <a:r>
              <a:rPr lang="pt-BR" altLang="pt-BR" sz="12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pt-BR" altLang="pt-BR" sz="1200" dirty="0">
                <a:latin typeface="Tahoma" panose="020B0604030504040204" pitchFamily="34" charset="0"/>
              </a:rPr>
              <a:t>), mais precisa será a estimativa de </a:t>
            </a:r>
            <a:r>
              <a:rPr lang="pt-BR" altLang="pt-BR" sz="12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p</a:t>
            </a:r>
            <a:endParaRPr lang="pt-BR" altLang="pt-B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Text Box 5"/>
          <p:cNvSpPr txBox="1">
            <a:spLocks noChangeArrowheads="1"/>
          </p:cNvSpPr>
          <p:nvPr/>
        </p:nvSpPr>
        <p:spPr bwMode="auto">
          <a:xfrm>
            <a:off x="4581053" y="6375504"/>
            <a:ext cx="41674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88913" indent="-18891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Tahoma" panose="020B0604030504040204" pitchFamily="34" charset="0"/>
              </a:rPr>
              <a:t>Quanto mais </a:t>
            </a:r>
            <a:r>
              <a:rPr lang="pt-BR" altLang="pt-BR" sz="12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p</a:t>
            </a:r>
            <a:r>
              <a:rPr lang="pt-BR" altLang="pt-BR" sz="1200" dirty="0">
                <a:latin typeface="Tahoma" panose="020B0604030504040204" pitchFamily="34" charset="0"/>
              </a:rPr>
              <a:t> se aproxima de 0,5 (50%), menos precisa será sua estimativa</a:t>
            </a:r>
            <a:endParaRPr lang="pt-BR" altLang="pt-B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910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build="p" autoUpdateAnimBg="0"/>
      <p:bldP spid="163891" grpId="0" uiExpand="1" build="p" autoUpdateAnimBg="0"/>
      <p:bldP spid="163902" grpId="0" autoUpdateAnimBg="0"/>
      <p:bldP spid="57" grpId="0" autoUpdateAnimBg="0"/>
      <p:bldP spid="58" grpId="0" autoUpdateAnimBg="0"/>
      <p:bldP spid="59" grpId="0"/>
      <p:bldP spid="6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Estimação Pontual de </a:t>
            </a:r>
            <a:r>
              <a:rPr lang="pt-BR" i="1" dirty="0">
                <a:latin typeface="Times New Roman" pitchFamily="18" charset="0"/>
                <a:sym typeface="Symbol" pitchFamily="18" charset="2"/>
              </a:rPr>
              <a:t>p</a:t>
            </a:r>
            <a:endParaRPr lang="pt-BR" dirty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850900" y="1472531"/>
            <a:ext cx="261276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pt-BR" sz="1600" dirty="0">
                <a:latin typeface="Tahoma" panose="020B0604030504040204" pitchFamily="34" charset="0"/>
              </a:rPr>
              <a:t> </a:t>
            </a:r>
            <a:r>
              <a:rPr lang="pt-BR" altLang="pt-BR" sz="1600" dirty="0">
                <a:solidFill>
                  <a:srgbClr val="FF3300"/>
                </a:solidFill>
                <a:latin typeface="Tahoma" panose="020B0604030504040204" pitchFamily="34" charset="0"/>
              </a:rPr>
              <a:t>proporção populacional </a:t>
            </a:r>
            <a:r>
              <a:rPr lang="pt-BR" altLang="pt-BR" sz="16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p</a:t>
            </a:r>
            <a:endParaRPr lang="pt-BR" altLang="pt-BR" sz="1600" i="1" baseline="30000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itchFamily="18" charset="2"/>
            </a:endParaRPr>
          </a:p>
        </p:txBody>
      </p:sp>
      <p:graphicFrame>
        <p:nvGraphicFramePr>
          <p:cNvPr id="1331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6755599"/>
              </p:ext>
            </p:extLst>
          </p:nvPr>
        </p:nvGraphicFramePr>
        <p:xfrm>
          <a:off x="3816350" y="1500188"/>
          <a:ext cx="874713" cy="290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09480" imgH="203040" progId="">
                  <p:embed/>
                </p:oleObj>
              </mc:Choice>
              <mc:Fallback>
                <p:oleObj name="Equation" r:id="rId2" imgW="609480" imgH="203040" progId="">
                  <p:embed/>
                  <p:pic>
                    <p:nvPicPr>
                      <p:cNvPr id="1331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6350" y="1500188"/>
                        <a:ext cx="874713" cy="290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2177D8-98CF-4D5F-9844-75E3408386FA}" type="slidenum">
              <a:rPr lang="pt-BR"/>
              <a:pPr>
                <a:defRPr/>
              </a:pPr>
              <a:t>24</a:t>
            </a:fld>
            <a:endParaRPr lang="pt-BR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727198"/>
              </p:ext>
            </p:extLst>
          </p:nvPr>
        </p:nvGraphicFramePr>
        <p:xfrm>
          <a:off x="5806455" y="2092325"/>
          <a:ext cx="2293937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00200" imgH="203040" progId="">
                  <p:embed/>
                </p:oleObj>
              </mc:Choice>
              <mc:Fallback>
                <p:oleObj name="Equation" r:id="rId4" imgW="1600200" imgH="203040" progId="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6455" y="2092325"/>
                        <a:ext cx="2293937" cy="290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tângulo 5"/>
              <p:cNvSpPr/>
              <p:nvPr/>
            </p:nvSpPr>
            <p:spPr>
              <a:xfrm>
                <a:off x="1043608" y="2060848"/>
                <a:ext cx="4617867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pt-BR" altLang="pt-BR" dirty="0">
                    <a:latin typeface="Tahoma" panose="020B0604030504040204" pitchFamily="34" charset="0"/>
                  </a:rPr>
                  <a:t>Simulando-se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t-BR" altLang="pt-BR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pt-BR" altLang="pt-BR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</m:oMath>
                </a14:m>
                <a:r>
                  <a:rPr lang="pt-BR" altLang="pt-BR" dirty="0">
                    <a:latin typeface="Tahoma" panose="020B0604030504040204" pitchFamily="34" charset="0"/>
                  </a:rPr>
                  <a:t> a partir de amostras de uma v.a.</a:t>
                </a:r>
                <a:endParaRPr lang="pt-BR" dirty="0">
                  <a:latin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" name="Retângulo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2060848"/>
                <a:ext cx="4617867" cy="338554"/>
              </a:xfrm>
              <a:prstGeom prst="rect">
                <a:avLst/>
              </a:prstGeom>
              <a:blipFill>
                <a:blip r:embed="rId6"/>
                <a:stretch>
                  <a:fillRect l="-660" t="-5357" b="-2142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7314779"/>
              </p:ext>
            </p:extLst>
          </p:nvPr>
        </p:nvGraphicFramePr>
        <p:xfrm>
          <a:off x="5016500" y="1358900"/>
          <a:ext cx="1201738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838080" imgH="393480" progId="">
                  <p:embed/>
                </p:oleObj>
              </mc:Choice>
              <mc:Fallback>
                <p:oleObj name="Equation" r:id="rId7" imgW="838080" imgH="393480" progId="">
                  <p:embed/>
                  <p:pic>
                    <p:nvPicPr>
                      <p:cNvPr id="3" name="Objeto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0" y="1358900"/>
                        <a:ext cx="1201738" cy="563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" name="Agrupar 15">
            <a:extLst>
              <a:ext uri="{FF2B5EF4-FFF2-40B4-BE49-F238E27FC236}">
                <a16:creationId xmlns:a16="http://schemas.microsoft.com/office/drawing/2014/main" id="{E7BE2356-DEA4-9429-84B7-36123561111F}"/>
              </a:ext>
            </a:extLst>
          </p:cNvPr>
          <p:cNvGrpSpPr/>
          <p:nvPr/>
        </p:nvGrpSpPr>
        <p:grpSpPr>
          <a:xfrm>
            <a:off x="694495" y="2564904"/>
            <a:ext cx="7890623" cy="1455035"/>
            <a:chOff x="694495" y="2564904"/>
            <a:chExt cx="7890623" cy="1455035"/>
          </a:xfrm>
        </p:grpSpPr>
        <p:grpSp>
          <p:nvGrpSpPr>
            <p:cNvPr id="14" name="Grupo 13"/>
            <p:cNvGrpSpPr/>
            <p:nvPr/>
          </p:nvGrpSpPr>
          <p:grpSpPr>
            <a:xfrm>
              <a:off x="694495" y="2564904"/>
              <a:ext cx="7742238" cy="1455035"/>
              <a:chOff x="694495" y="2492896"/>
              <a:chExt cx="7742238" cy="1455035"/>
            </a:xfrm>
          </p:grpSpPr>
          <p:pic>
            <p:nvPicPr>
              <p:cNvPr id="68619" name="Picture 11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94495" y="2492896"/>
                <a:ext cx="7742238" cy="14550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aphicFrame>
            <p:nvGraphicFramePr>
              <p:cNvPr id="25" name="Object 1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380621473"/>
                  </p:ext>
                </p:extLst>
              </p:nvPr>
            </p:nvGraphicFramePr>
            <p:xfrm>
              <a:off x="1072555" y="2565069"/>
              <a:ext cx="1293813" cy="29051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0" imgW="901440" imgH="203040" progId="">
                      <p:embed/>
                    </p:oleObj>
                  </mc:Choice>
                  <mc:Fallback>
                    <p:oleObj name="Equation" r:id="rId10" imgW="901440" imgH="203040" progId="">
                      <p:embed/>
                      <p:pic>
                        <p:nvPicPr>
                          <p:cNvPr id="25" name="Object 1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072555" y="2565069"/>
                            <a:ext cx="1293813" cy="29051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B48DFEC7-492A-A6F7-5A24-DFF576751E9E}"/>
                </a:ext>
              </a:extLst>
            </p:cNvPr>
            <p:cNvSpPr/>
            <p:nvPr/>
          </p:nvSpPr>
          <p:spPr>
            <a:xfrm>
              <a:off x="6606174" y="2590108"/>
              <a:ext cx="168187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altLang="pt-BR" dirty="0">
                  <a:latin typeface="Tahoma" panose="020B0604030504040204" pitchFamily="34" charset="0"/>
                </a:rPr>
                <a:t>3000 simulações</a:t>
              </a:r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E6F4D23B-C090-DCD3-5CE1-72C8A8CA04AA}"/>
                </a:ext>
              </a:extLst>
            </p:cNvPr>
            <p:cNvSpPr/>
            <p:nvPr/>
          </p:nvSpPr>
          <p:spPr>
            <a:xfrm>
              <a:off x="8297860" y="3101688"/>
              <a:ext cx="28725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altLang="pt-BR" i="1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p</a:t>
              </a:r>
              <a:endParaRPr lang="pt-BR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9" name="Agrupar 18">
            <a:extLst>
              <a:ext uri="{FF2B5EF4-FFF2-40B4-BE49-F238E27FC236}">
                <a16:creationId xmlns:a16="http://schemas.microsoft.com/office/drawing/2014/main" id="{7BA69835-FCD5-7131-8370-D6B6EA5D14D1}"/>
              </a:ext>
            </a:extLst>
          </p:cNvPr>
          <p:cNvGrpSpPr/>
          <p:nvPr/>
        </p:nvGrpSpPr>
        <p:grpSpPr>
          <a:xfrm>
            <a:off x="694495" y="3983935"/>
            <a:ext cx="7890623" cy="1455035"/>
            <a:chOff x="694495" y="3983935"/>
            <a:chExt cx="7890623" cy="1455035"/>
          </a:xfrm>
        </p:grpSpPr>
        <p:grpSp>
          <p:nvGrpSpPr>
            <p:cNvPr id="17" name="Grupo 16"/>
            <p:cNvGrpSpPr/>
            <p:nvPr/>
          </p:nvGrpSpPr>
          <p:grpSpPr>
            <a:xfrm>
              <a:off x="694495" y="3983935"/>
              <a:ext cx="7742238" cy="1455035"/>
              <a:chOff x="694495" y="3947931"/>
              <a:chExt cx="7742238" cy="1455035"/>
            </a:xfrm>
          </p:grpSpPr>
          <p:pic>
            <p:nvPicPr>
              <p:cNvPr id="68620" name="Picture 12"/>
              <p:cNvPicPr>
                <a:picLocks noChangeAspect="1" noChangeArrowheads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94495" y="3947931"/>
                <a:ext cx="7742238" cy="14550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aphicFrame>
            <p:nvGraphicFramePr>
              <p:cNvPr id="28" name="Objeto 2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682553085"/>
                  </p:ext>
                </p:extLst>
              </p:nvPr>
            </p:nvGraphicFramePr>
            <p:xfrm>
              <a:off x="1072555" y="4025569"/>
              <a:ext cx="1381125" cy="29051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3" imgW="965160" imgH="203040" progId="">
                      <p:embed/>
                    </p:oleObj>
                  </mc:Choice>
                  <mc:Fallback>
                    <p:oleObj name="Equation" r:id="rId13" imgW="965160" imgH="203040" progId="">
                      <p:embed/>
                      <p:pic>
                        <p:nvPicPr>
                          <p:cNvPr id="28" name="Objeto 2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072555" y="4025569"/>
                            <a:ext cx="1381125" cy="29051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0DB2DB90-3833-A29C-B547-9CF7246E463F}"/>
                </a:ext>
              </a:extLst>
            </p:cNvPr>
            <p:cNvSpPr/>
            <p:nvPr/>
          </p:nvSpPr>
          <p:spPr>
            <a:xfrm>
              <a:off x="8297860" y="4520719"/>
              <a:ext cx="28725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altLang="pt-BR" i="1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p</a:t>
              </a:r>
              <a:endParaRPr lang="pt-BR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0" name="Agrupar 19">
            <a:extLst>
              <a:ext uri="{FF2B5EF4-FFF2-40B4-BE49-F238E27FC236}">
                <a16:creationId xmlns:a16="http://schemas.microsoft.com/office/drawing/2014/main" id="{C5AD9AFE-3894-F359-6387-83072B0D67C5}"/>
              </a:ext>
            </a:extLst>
          </p:cNvPr>
          <p:cNvGrpSpPr/>
          <p:nvPr/>
        </p:nvGrpSpPr>
        <p:grpSpPr>
          <a:xfrm>
            <a:off x="694495" y="5402965"/>
            <a:ext cx="7890623" cy="1455035"/>
            <a:chOff x="694495" y="5402965"/>
            <a:chExt cx="7890623" cy="1455035"/>
          </a:xfrm>
        </p:grpSpPr>
        <p:grpSp>
          <p:nvGrpSpPr>
            <p:cNvPr id="18" name="Grupo 17"/>
            <p:cNvGrpSpPr/>
            <p:nvPr/>
          </p:nvGrpSpPr>
          <p:grpSpPr>
            <a:xfrm>
              <a:off x="694495" y="5402965"/>
              <a:ext cx="7742238" cy="1455035"/>
              <a:chOff x="694495" y="5402965"/>
              <a:chExt cx="7742238" cy="1455035"/>
            </a:xfrm>
          </p:grpSpPr>
          <p:pic>
            <p:nvPicPr>
              <p:cNvPr id="68622" name="Picture 14"/>
              <p:cNvPicPr>
                <a:picLocks noChangeAspect="1" noChangeArrowheads="1"/>
              </p:cNvPicPr>
              <p:nvPr/>
            </p:nvPicPr>
            <p:blipFill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94495" y="5402965"/>
                <a:ext cx="7742238" cy="14550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aphicFrame>
            <p:nvGraphicFramePr>
              <p:cNvPr id="31" name="Objeto 3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44828268"/>
                  </p:ext>
                </p:extLst>
              </p:nvPr>
            </p:nvGraphicFramePr>
            <p:xfrm>
              <a:off x="1072555" y="5501944"/>
              <a:ext cx="1401763" cy="29051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6" imgW="977760" imgH="203040" progId="">
                      <p:embed/>
                    </p:oleObj>
                  </mc:Choice>
                  <mc:Fallback>
                    <p:oleObj name="Equation" r:id="rId16" imgW="977760" imgH="203040" progId="">
                      <p:embed/>
                      <p:pic>
                        <p:nvPicPr>
                          <p:cNvPr id="31" name="Objeto 3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072555" y="5501944"/>
                            <a:ext cx="1401763" cy="29051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BB9527F8-872B-1FA2-4954-33B7B48F7C0D}"/>
                </a:ext>
              </a:extLst>
            </p:cNvPr>
            <p:cNvSpPr/>
            <p:nvPr/>
          </p:nvSpPr>
          <p:spPr>
            <a:xfrm>
              <a:off x="8297860" y="5912612"/>
              <a:ext cx="28725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altLang="pt-BR" i="1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p</a:t>
              </a:r>
              <a:endParaRPr lang="pt-BR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25972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Estimação Pontual de </a:t>
            </a:r>
            <a:r>
              <a:rPr lang="pt-BR" i="1" dirty="0">
                <a:latin typeface="Times New Roman" pitchFamily="18" charset="0"/>
                <a:sym typeface="Symbol" pitchFamily="18" charset="2"/>
              </a:rPr>
              <a:t>p</a:t>
            </a:r>
            <a:endParaRPr lang="pt-BR" dirty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850900" y="1472531"/>
            <a:ext cx="261276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pt-BR" sz="1600" dirty="0">
                <a:latin typeface="Tahoma" panose="020B0604030504040204" pitchFamily="34" charset="0"/>
              </a:rPr>
              <a:t> </a:t>
            </a:r>
            <a:r>
              <a:rPr lang="pt-BR" altLang="pt-BR" sz="1600" dirty="0">
                <a:solidFill>
                  <a:srgbClr val="FF3300"/>
                </a:solidFill>
                <a:latin typeface="Tahoma" panose="020B0604030504040204" pitchFamily="34" charset="0"/>
              </a:rPr>
              <a:t>proporção populacional </a:t>
            </a:r>
            <a:r>
              <a:rPr lang="pt-BR" altLang="pt-BR" sz="16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p</a:t>
            </a:r>
            <a:endParaRPr lang="pt-BR" altLang="pt-BR" sz="1600" i="1" baseline="30000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itchFamily="18" charset="2"/>
            </a:endParaRPr>
          </a:p>
        </p:txBody>
      </p:sp>
      <p:graphicFrame>
        <p:nvGraphicFramePr>
          <p:cNvPr id="1331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320797"/>
              </p:ext>
            </p:extLst>
          </p:nvPr>
        </p:nvGraphicFramePr>
        <p:xfrm>
          <a:off x="3816350" y="1500188"/>
          <a:ext cx="874713" cy="290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09480" imgH="203040" progId="">
                  <p:embed/>
                </p:oleObj>
              </mc:Choice>
              <mc:Fallback>
                <p:oleObj name="Equation" r:id="rId2" imgW="609480" imgH="203040" progId="">
                  <p:embed/>
                  <p:pic>
                    <p:nvPicPr>
                      <p:cNvPr id="1331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6350" y="1500188"/>
                        <a:ext cx="874713" cy="290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2177D8-98CF-4D5F-9844-75E3408386FA}" type="slidenum">
              <a:rPr lang="pt-BR"/>
              <a:pPr>
                <a:defRPr/>
              </a:pPr>
              <a:t>25</a:t>
            </a:fld>
            <a:endParaRPr lang="pt-B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tângulo 5"/>
              <p:cNvSpPr/>
              <p:nvPr/>
            </p:nvSpPr>
            <p:spPr>
              <a:xfrm>
                <a:off x="1043608" y="2060848"/>
                <a:ext cx="4746107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pt-BR" altLang="pt-BR" dirty="0">
                    <a:latin typeface="Tahoma" panose="020B0604030504040204" pitchFamily="34" charset="0"/>
                  </a:rPr>
                  <a:t>Simulando-se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t-BR" altLang="pt-BR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pt-BR" altLang="pt-BR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</m:oMath>
                </a14:m>
                <a:r>
                  <a:rPr lang="pt-BR" altLang="pt-BR" dirty="0">
                    <a:latin typeface="Tahoma" panose="020B0604030504040204" pitchFamily="34" charset="0"/>
                  </a:rPr>
                  <a:t> a partir de amostras de uma v.a.</a:t>
                </a:r>
                <a:endParaRPr lang="pt-BR" dirty="0">
                  <a:latin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" name="Retângulo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2060848"/>
                <a:ext cx="4746107" cy="338554"/>
              </a:xfrm>
              <a:prstGeom prst="rect">
                <a:avLst/>
              </a:prstGeom>
              <a:blipFill>
                <a:blip r:embed="rId4"/>
                <a:stretch>
                  <a:fillRect l="-642" t="-5357" b="-2142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9772254"/>
              </p:ext>
            </p:extLst>
          </p:nvPr>
        </p:nvGraphicFramePr>
        <p:xfrm>
          <a:off x="5016500" y="1358900"/>
          <a:ext cx="1201738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838080" imgH="393480" progId="">
                  <p:embed/>
                </p:oleObj>
              </mc:Choice>
              <mc:Fallback>
                <p:oleObj name="Equation" r:id="rId5" imgW="838080" imgH="393480" progId="">
                  <p:embed/>
                  <p:pic>
                    <p:nvPicPr>
                      <p:cNvPr id="3" name="Objeto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0" y="1358900"/>
                        <a:ext cx="1201738" cy="563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7070279"/>
              </p:ext>
            </p:extLst>
          </p:nvPr>
        </p:nvGraphicFramePr>
        <p:xfrm>
          <a:off x="5806455" y="2092326"/>
          <a:ext cx="2111375" cy="290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473120" imgH="203040" progId="">
                  <p:embed/>
                </p:oleObj>
              </mc:Choice>
              <mc:Fallback>
                <p:oleObj name="Equation" r:id="rId7" imgW="1473120" imgH="203040" progId="">
                  <p:embed/>
                  <p:pic>
                    <p:nvPicPr>
                      <p:cNvPr id="2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6455" y="2092326"/>
                        <a:ext cx="2111375" cy="290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Agrupar 8">
            <a:extLst>
              <a:ext uri="{FF2B5EF4-FFF2-40B4-BE49-F238E27FC236}">
                <a16:creationId xmlns:a16="http://schemas.microsoft.com/office/drawing/2014/main" id="{6CA4E690-0A9D-4DE3-5AA2-C0204E53EBF7}"/>
              </a:ext>
            </a:extLst>
          </p:cNvPr>
          <p:cNvGrpSpPr/>
          <p:nvPr/>
        </p:nvGrpSpPr>
        <p:grpSpPr>
          <a:xfrm>
            <a:off x="694495" y="4062832"/>
            <a:ext cx="7928975" cy="1454400"/>
            <a:chOff x="694495" y="3947931"/>
            <a:chExt cx="7928975" cy="1454400"/>
          </a:xfrm>
        </p:grpSpPr>
        <p:grpSp>
          <p:nvGrpSpPr>
            <p:cNvPr id="12" name="Grupo 11"/>
            <p:cNvGrpSpPr/>
            <p:nvPr/>
          </p:nvGrpSpPr>
          <p:grpSpPr>
            <a:xfrm>
              <a:off x="694495" y="3947931"/>
              <a:ext cx="7742238" cy="1454400"/>
              <a:chOff x="694495" y="3947931"/>
              <a:chExt cx="7742238" cy="1454400"/>
            </a:xfrm>
          </p:grpSpPr>
          <p:pic>
            <p:nvPicPr>
              <p:cNvPr id="69634" name="Picture 2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94495" y="3947931"/>
                <a:ext cx="7742238" cy="14544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aphicFrame>
            <p:nvGraphicFramePr>
              <p:cNvPr id="5" name="Objeto 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563907612"/>
                  </p:ext>
                </p:extLst>
              </p:nvPr>
            </p:nvGraphicFramePr>
            <p:xfrm>
              <a:off x="1073150" y="4025900"/>
              <a:ext cx="1398587" cy="29051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0" imgW="977760" imgH="203040" progId="">
                      <p:embed/>
                    </p:oleObj>
                  </mc:Choice>
                  <mc:Fallback>
                    <p:oleObj name="Equation" r:id="rId10" imgW="977760" imgH="203040" progId="">
                      <p:embed/>
                      <p:pic>
                        <p:nvPicPr>
                          <p:cNvPr id="5" name="Objeto 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073150" y="4025900"/>
                            <a:ext cx="1398587" cy="29051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2F781E85-FD68-10D3-652F-062C74FF780C}"/>
                </a:ext>
              </a:extLst>
            </p:cNvPr>
            <p:cNvSpPr/>
            <p:nvPr/>
          </p:nvSpPr>
          <p:spPr>
            <a:xfrm>
              <a:off x="8336212" y="5019886"/>
              <a:ext cx="28725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altLang="pt-BR" i="1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p</a:t>
              </a:r>
              <a:endParaRPr lang="pt-BR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4561FD47-D991-2FC3-81B3-0610E594F835}"/>
              </a:ext>
            </a:extLst>
          </p:cNvPr>
          <p:cNvGrpSpPr/>
          <p:nvPr/>
        </p:nvGrpSpPr>
        <p:grpSpPr>
          <a:xfrm>
            <a:off x="694495" y="2564904"/>
            <a:ext cx="7890623" cy="1455035"/>
            <a:chOff x="694495" y="2564904"/>
            <a:chExt cx="7890623" cy="1455035"/>
          </a:xfrm>
        </p:grpSpPr>
        <p:grpSp>
          <p:nvGrpSpPr>
            <p:cNvPr id="14" name="Grupo 13">
              <a:extLst>
                <a:ext uri="{FF2B5EF4-FFF2-40B4-BE49-F238E27FC236}">
                  <a16:creationId xmlns:a16="http://schemas.microsoft.com/office/drawing/2014/main" id="{3A349E3D-7402-3B2D-833E-EE40AEAF9E5D}"/>
                </a:ext>
              </a:extLst>
            </p:cNvPr>
            <p:cNvGrpSpPr/>
            <p:nvPr/>
          </p:nvGrpSpPr>
          <p:grpSpPr>
            <a:xfrm>
              <a:off x="694495" y="2564904"/>
              <a:ext cx="7742238" cy="1455035"/>
              <a:chOff x="694495" y="2492896"/>
              <a:chExt cx="7742238" cy="1455035"/>
            </a:xfrm>
          </p:grpSpPr>
          <p:pic>
            <p:nvPicPr>
              <p:cNvPr id="17" name="Picture 11">
                <a:extLst>
                  <a:ext uri="{FF2B5EF4-FFF2-40B4-BE49-F238E27FC236}">
                    <a16:creationId xmlns:a16="http://schemas.microsoft.com/office/drawing/2014/main" id="{2B15DF1B-A842-51B0-8BB1-717E5FE9207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94495" y="2492896"/>
                <a:ext cx="7742238" cy="14550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aphicFrame>
            <p:nvGraphicFramePr>
              <p:cNvPr id="18" name="Object 14">
                <a:extLst>
                  <a:ext uri="{FF2B5EF4-FFF2-40B4-BE49-F238E27FC236}">
                    <a16:creationId xmlns:a16="http://schemas.microsoft.com/office/drawing/2014/main" id="{FF219209-E3F6-00B9-17E6-FEFC832E6FD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26981722"/>
                  </p:ext>
                </p:extLst>
              </p:nvPr>
            </p:nvGraphicFramePr>
            <p:xfrm>
              <a:off x="1072555" y="2565069"/>
              <a:ext cx="1293813" cy="29051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3" imgW="901440" imgH="203040" progId="">
                      <p:embed/>
                    </p:oleObj>
                  </mc:Choice>
                  <mc:Fallback>
                    <p:oleObj name="Equation" r:id="rId13" imgW="901440" imgH="203040" progId="">
                      <p:embed/>
                      <p:pic>
                        <p:nvPicPr>
                          <p:cNvPr id="18" name="Object 14">
                            <a:extLst>
                              <a:ext uri="{FF2B5EF4-FFF2-40B4-BE49-F238E27FC236}">
                                <a16:creationId xmlns:a16="http://schemas.microsoft.com/office/drawing/2014/main" id="{FF219209-E3F6-00B9-17E6-FEFC832E6FDB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072555" y="2565069"/>
                            <a:ext cx="1293813" cy="29051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5" name="Retângulo 14">
              <a:extLst>
                <a:ext uri="{FF2B5EF4-FFF2-40B4-BE49-F238E27FC236}">
                  <a16:creationId xmlns:a16="http://schemas.microsoft.com/office/drawing/2014/main" id="{DB9949D9-FB1D-7D30-AC12-032316FB9F6A}"/>
                </a:ext>
              </a:extLst>
            </p:cNvPr>
            <p:cNvSpPr/>
            <p:nvPr/>
          </p:nvSpPr>
          <p:spPr>
            <a:xfrm>
              <a:off x="6606174" y="2590108"/>
              <a:ext cx="168187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altLang="pt-BR" dirty="0">
                  <a:latin typeface="Tahoma" panose="020B0604030504040204" pitchFamily="34" charset="0"/>
                </a:rPr>
                <a:t>3000 simulações</a:t>
              </a:r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16" name="Retângulo 15">
              <a:extLst>
                <a:ext uri="{FF2B5EF4-FFF2-40B4-BE49-F238E27FC236}">
                  <a16:creationId xmlns:a16="http://schemas.microsoft.com/office/drawing/2014/main" id="{FF714D3B-09BB-E56D-2B8C-75FA16A248EB}"/>
                </a:ext>
              </a:extLst>
            </p:cNvPr>
            <p:cNvSpPr/>
            <p:nvPr/>
          </p:nvSpPr>
          <p:spPr>
            <a:xfrm>
              <a:off x="8297860" y="3101688"/>
              <a:ext cx="28725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altLang="pt-BR" i="1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p</a:t>
              </a:r>
              <a:endParaRPr lang="pt-BR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14605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982" name="Object 14"/>
          <p:cNvGraphicFramePr>
            <a:graphicFrameLocks noChangeAspect="1"/>
          </p:cNvGraphicFramePr>
          <p:nvPr/>
        </p:nvGraphicFramePr>
        <p:xfrm>
          <a:off x="357188" y="4394200"/>
          <a:ext cx="3681412" cy="963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565400" imgH="673100" progId="">
                  <p:embed/>
                </p:oleObj>
              </mc:Choice>
              <mc:Fallback>
                <p:oleObj name="Equation" r:id="rId2" imgW="2565400" imgH="673100" progId="">
                  <p:embed/>
                  <p:pic>
                    <p:nvPicPr>
                      <p:cNvPr id="8398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8" y="4394200"/>
                        <a:ext cx="3681412" cy="963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83" name="Object 15"/>
          <p:cNvGraphicFramePr>
            <a:graphicFrameLocks noChangeAspect="1"/>
          </p:cNvGraphicFramePr>
          <p:nvPr/>
        </p:nvGraphicFramePr>
        <p:xfrm>
          <a:off x="357188" y="2806700"/>
          <a:ext cx="928687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47700" imgH="609600" progId="">
                  <p:embed/>
                </p:oleObj>
              </mc:Choice>
              <mc:Fallback>
                <p:oleObj name="Equation" r:id="rId4" imgW="647700" imgH="609600" progId="">
                  <p:embed/>
                  <p:pic>
                    <p:nvPicPr>
                      <p:cNvPr id="8398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8" y="2806700"/>
                        <a:ext cx="928687" cy="873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Estimação Pontual de </a:t>
            </a:r>
            <a:r>
              <a:rPr lang="pt-BR" i="1" dirty="0">
                <a:sym typeface="Symbol"/>
              </a:rPr>
              <a:t></a:t>
            </a:r>
            <a:r>
              <a:rPr lang="pt-BR" dirty="0">
                <a:sym typeface="Symbol"/>
              </a:rPr>
              <a:t> e </a:t>
            </a:r>
            <a:r>
              <a:rPr lang="pt-BR" i="1" dirty="0">
                <a:sym typeface="Symbol"/>
              </a:rPr>
              <a:t></a:t>
            </a:r>
            <a:r>
              <a:rPr lang="pt-BR" baseline="300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grpSp>
        <p:nvGrpSpPr>
          <p:cNvPr id="2" name="Grupo 18"/>
          <p:cNvGrpSpPr>
            <a:grpSpLocks/>
          </p:cNvGrpSpPr>
          <p:nvPr/>
        </p:nvGrpSpPr>
        <p:grpSpPr bwMode="auto">
          <a:xfrm>
            <a:off x="285750" y="2376484"/>
            <a:ext cx="1928813" cy="338554"/>
            <a:chOff x="928662" y="3071810"/>
            <a:chExt cx="1928826" cy="338972"/>
          </a:xfrm>
        </p:grpSpPr>
        <p:graphicFrame>
          <p:nvGraphicFramePr>
            <p:cNvPr id="20534" name="Object 8"/>
            <p:cNvGraphicFramePr>
              <a:graphicFrameLocks noChangeAspect="1"/>
            </p:cNvGraphicFramePr>
            <p:nvPr/>
          </p:nvGraphicFramePr>
          <p:xfrm>
            <a:off x="2603488" y="3099140"/>
            <a:ext cx="254000" cy="2714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177646" imgH="190335" progId="">
                    <p:embed/>
                  </p:oleObj>
                </mc:Choice>
                <mc:Fallback>
                  <p:oleObj name="Equation" r:id="rId6" imgW="177646" imgH="190335" progId="">
                    <p:embed/>
                    <p:pic>
                      <p:nvPicPr>
                        <p:cNvPr id="20534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03488" y="3099140"/>
                          <a:ext cx="254000" cy="2714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535" name="Text Box 4"/>
            <p:cNvSpPr txBox="1">
              <a:spLocks noChangeArrowheads="1"/>
            </p:cNvSpPr>
            <p:nvPr/>
          </p:nvSpPr>
          <p:spPr bwMode="auto">
            <a:xfrm>
              <a:off x="928662" y="3071810"/>
              <a:ext cx="1731255" cy="338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pt-BR" altLang="pt-BR" sz="1600" dirty="0">
                  <a:solidFill>
                    <a:srgbClr val="000000"/>
                  </a:solidFill>
                  <a:latin typeface="Tahoma" panose="020B0604030504040204" pitchFamily="34" charset="0"/>
                </a:rPr>
                <a:t> média amostral</a:t>
              </a:r>
              <a:endParaRPr lang="pt-BR" altLang="pt-BR" sz="1600" i="1" baseline="300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endParaRPr>
            </a:p>
          </p:txBody>
        </p:sp>
      </p:grpSp>
      <p:graphicFrame>
        <p:nvGraphicFramePr>
          <p:cNvPr id="20" name="Tabela 19"/>
          <p:cNvGraphicFramePr>
            <a:graphicFrameLocks noGrp="1"/>
          </p:cNvGraphicFramePr>
          <p:nvPr/>
        </p:nvGraphicFramePr>
        <p:xfrm>
          <a:off x="6786563" y="2500313"/>
          <a:ext cx="2071686" cy="1668465"/>
        </p:xfrm>
        <a:graphic>
          <a:graphicData uri="http://schemas.openxmlformats.org/drawingml/2006/table">
            <a:tbl>
              <a:tblPr/>
              <a:tblGrid>
                <a:gridCol w="6905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05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05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2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rgbClr val="000000"/>
                          </a:solidFill>
                          <a:latin typeface="Tahoma" panose="020B0604030504040204" pitchFamily="34" charset="0"/>
                          <a:ea typeface="Times New Roman"/>
                          <a:cs typeface="Times New Roman"/>
                        </a:rPr>
                        <a:t>Valor</a:t>
                      </a:r>
                      <a:endParaRPr lang="pt-BR" sz="1000" dirty="0">
                        <a:latin typeface="Tahoma" panose="020B060403050404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rgbClr val="000000"/>
                          </a:solidFill>
                          <a:latin typeface="Tahoma" panose="020B0604030504040204" pitchFamily="34" charset="0"/>
                          <a:ea typeface="Times New Roman"/>
                          <a:cs typeface="Times New Roman"/>
                        </a:rPr>
                        <a:t>Freq. Absoluta</a:t>
                      </a:r>
                      <a:endParaRPr lang="pt-BR" sz="1000" dirty="0">
                        <a:latin typeface="Tahoma" panose="020B060403050404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imes New Roman"/>
                          <a:cs typeface="Times New Roman"/>
                        </a:rPr>
                        <a:t>Freq. Relativa</a:t>
                      </a:r>
                      <a:endParaRPr lang="pt-BR" sz="1000" dirty="0">
                        <a:latin typeface="Tahoma" panose="020B060403050404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4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pt-BR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pt-BR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1/12</a:t>
                      </a:r>
                      <a:endParaRPr lang="pt-BR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4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pt-BR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pt-BR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1/6</a:t>
                      </a:r>
                      <a:endParaRPr lang="pt-BR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4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pt-BR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pt-BR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1/3</a:t>
                      </a:r>
                      <a:endParaRPr lang="pt-BR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4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pt-BR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pt-BR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1/4</a:t>
                      </a:r>
                      <a:endParaRPr lang="pt-BR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4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pt-BR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1/12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4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pt-BR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1/12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4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ahoma" panose="020B0604030504040204" pitchFamily="34" charset="0"/>
                          <a:ea typeface="Times New Roman"/>
                          <a:cs typeface="Times New Roman"/>
                        </a:rPr>
                        <a:t>Total</a:t>
                      </a:r>
                      <a:endParaRPr lang="pt-BR" sz="1000" dirty="0">
                        <a:latin typeface="Tahoma" panose="020B060403050404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0524" name="Retângulo 23"/>
          <p:cNvSpPr>
            <a:spLocks noChangeArrowheads="1"/>
          </p:cNvSpPr>
          <p:nvPr/>
        </p:nvSpPr>
        <p:spPr bwMode="auto">
          <a:xfrm>
            <a:off x="285750" y="1428750"/>
            <a:ext cx="85010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Exemplo: uma amostra (</a:t>
            </a:r>
            <a:r>
              <a:rPr lang="pt-BR" altLang="pt-BR" sz="16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pt-BR" altLang="pt-BR" sz="1600" dirty="0">
                <a:latin typeface="Times New Roman" pitchFamily="18" charset="0"/>
                <a:cs typeface="Times New Roman" pitchFamily="18" charset="0"/>
              </a:rPr>
              <a:t> = 12</a:t>
            </a:r>
            <a:r>
              <a:rPr lang="pt-BR" altLang="pt-BR" sz="1600" dirty="0">
                <a:latin typeface="Tahoma" panose="020B0604030504040204" pitchFamily="34" charset="0"/>
              </a:rPr>
              <a:t>) é retirada de uma população e os seguintes valores são observados: </a:t>
            </a:r>
            <a:r>
              <a:rPr lang="pt-BR" altLang="pt-BR" sz="1600" dirty="0">
                <a:solidFill>
                  <a:srgbClr val="000000"/>
                </a:solidFill>
                <a:latin typeface="Tahoma" panose="020B0604030504040204" pitchFamily="34" charset="0"/>
              </a:rPr>
              <a:t>0, 2, 3, 5, 2, 1, 2, 1, 3, 3, 4, 2. Calcule a média e variância amostrais.</a:t>
            </a:r>
            <a:endParaRPr lang="pt-BR" altLang="pt-BR" sz="1600" dirty="0">
              <a:latin typeface="Tahoma" panose="020B0604030504040204" pitchFamily="34" charset="0"/>
            </a:endParaRPr>
          </a:p>
        </p:txBody>
      </p:sp>
      <p:sp>
        <p:nvSpPr>
          <p:cNvPr id="25" name="Retângulo 24"/>
          <p:cNvSpPr>
            <a:spLocks noChangeArrowheads="1"/>
          </p:cNvSpPr>
          <p:nvPr/>
        </p:nvSpPr>
        <p:spPr bwMode="auto">
          <a:xfrm>
            <a:off x="6715125" y="2143125"/>
            <a:ext cx="20550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distribuição amostral</a:t>
            </a:r>
          </a:p>
        </p:txBody>
      </p:sp>
      <p:graphicFrame>
        <p:nvGraphicFramePr>
          <p:cNvPr id="83979" name="Object 11"/>
          <p:cNvGraphicFramePr>
            <a:graphicFrameLocks noChangeAspect="1"/>
          </p:cNvGraphicFramePr>
          <p:nvPr/>
        </p:nvGraphicFramePr>
        <p:xfrm>
          <a:off x="357188" y="3786188"/>
          <a:ext cx="2224087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548728" imgH="393529" progId="">
                  <p:embed/>
                </p:oleObj>
              </mc:Choice>
              <mc:Fallback>
                <p:oleObj name="Equation" r:id="rId8" imgW="1548728" imgH="393529" progId="">
                  <p:embed/>
                  <p:pic>
                    <p:nvPicPr>
                      <p:cNvPr id="8397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8" y="3786188"/>
                        <a:ext cx="2224087" cy="563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80" name="Object 12"/>
          <p:cNvGraphicFramePr>
            <a:graphicFrameLocks noChangeAspect="1"/>
          </p:cNvGraphicFramePr>
          <p:nvPr/>
        </p:nvGraphicFramePr>
        <p:xfrm>
          <a:off x="357188" y="5429250"/>
          <a:ext cx="3883025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705100" imgH="393700" progId="">
                  <p:embed/>
                </p:oleObj>
              </mc:Choice>
              <mc:Fallback>
                <p:oleObj name="Equation" r:id="rId10" imgW="2705100" imgH="393700" progId="">
                  <p:embed/>
                  <p:pic>
                    <p:nvPicPr>
                      <p:cNvPr id="8398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8" y="5429250"/>
                        <a:ext cx="3883025" cy="563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5"/>
          <p:cNvGraphicFramePr>
            <a:graphicFrameLocks noChangeAspect="1"/>
          </p:cNvGraphicFramePr>
          <p:nvPr/>
        </p:nvGraphicFramePr>
        <p:xfrm>
          <a:off x="357188" y="6151563"/>
          <a:ext cx="4430712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3086100" imgH="393700" progId="">
                  <p:embed/>
                </p:oleObj>
              </mc:Choice>
              <mc:Fallback>
                <p:oleObj name="Equation" r:id="rId12" imgW="3086100" imgH="393700" progId="">
                  <p:embed/>
                  <p:pic>
                    <p:nvPicPr>
                      <p:cNvPr id="2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8" y="6151563"/>
                        <a:ext cx="4430712" cy="563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Retângulo 30"/>
          <p:cNvSpPr>
            <a:spLocks noChangeArrowheads="1"/>
          </p:cNvSpPr>
          <p:nvPr/>
        </p:nvSpPr>
        <p:spPr bwMode="auto">
          <a:xfrm>
            <a:off x="4357688" y="5529263"/>
            <a:ext cx="32146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solidFill>
                  <a:srgbClr val="FF0000"/>
                </a:solidFill>
                <a:latin typeface="Tahoma" panose="020B0604030504040204" pitchFamily="34" charset="0"/>
              </a:rPr>
              <a:t>(usando FA)</a:t>
            </a:r>
          </a:p>
        </p:txBody>
      </p:sp>
      <p:sp>
        <p:nvSpPr>
          <p:cNvPr id="34" name="Retângulo 33"/>
          <p:cNvSpPr>
            <a:spLocks noChangeArrowheads="1"/>
          </p:cNvSpPr>
          <p:nvPr/>
        </p:nvSpPr>
        <p:spPr bwMode="auto">
          <a:xfrm>
            <a:off x="5000625" y="6265863"/>
            <a:ext cx="32146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solidFill>
                  <a:srgbClr val="FF0000"/>
                </a:solidFill>
                <a:latin typeface="Tahoma" panose="020B0604030504040204" pitchFamily="34" charset="0"/>
              </a:rPr>
              <a:t>(usando FR)</a:t>
            </a:r>
          </a:p>
        </p:txBody>
      </p:sp>
      <p:sp>
        <p:nvSpPr>
          <p:cNvPr id="35" name="Retângulo 34"/>
          <p:cNvSpPr>
            <a:spLocks noChangeArrowheads="1"/>
          </p:cNvSpPr>
          <p:nvPr/>
        </p:nvSpPr>
        <p:spPr bwMode="auto">
          <a:xfrm>
            <a:off x="1428750" y="3225800"/>
            <a:ext cx="1714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solidFill>
                  <a:srgbClr val="FF0000"/>
                </a:solidFill>
                <a:latin typeface="Tahoma" panose="020B0604030504040204" pitchFamily="34" charset="0"/>
              </a:rPr>
              <a:t>(dados brutos)</a:t>
            </a:r>
          </a:p>
        </p:txBody>
      </p:sp>
      <p:sp>
        <p:nvSpPr>
          <p:cNvPr id="36" name="Retângulo 35"/>
          <p:cNvSpPr>
            <a:spLocks noChangeArrowheads="1"/>
          </p:cNvSpPr>
          <p:nvPr/>
        </p:nvSpPr>
        <p:spPr bwMode="auto">
          <a:xfrm>
            <a:off x="4071938" y="4857750"/>
            <a:ext cx="32146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solidFill>
                  <a:srgbClr val="FF0000"/>
                </a:solidFill>
                <a:latin typeface="Tahoma" panose="020B0604030504040204" pitchFamily="34" charset="0"/>
              </a:rPr>
              <a:t>(dados agrupados)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721CB5-3719-411D-9106-380C938F9077}" type="slidenum">
              <a:rPr lang="pt-BR"/>
              <a:pPr>
                <a:defRPr/>
              </a:pPr>
              <a:t>26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1" grpId="0"/>
      <p:bldP spid="34" grpId="0"/>
      <p:bldP spid="35" grpId="0"/>
      <p:bldP spid="3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000" name="Object 8"/>
          <p:cNvGraphicFramePr>
            <a:graphicFrameLocks noChangeAspect="1"/>
          </p:cNvGraphicFramePr>
          <p:nvPr/>
        </p:nvGraphicFramePr>
        <p:xfrm>
          <a:off x="388938" y="4786313"/>
          <a:ext cx="4956175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454400" imgH="635000" progId="">
                  <p:embed/>
                </p:oleObj>
              </mc:Choice>
              <mc:Fallback>
                <p:oleObj name="Equation" r:id="rId2" imgW="3454400" imgH="635000" progId="">
                  <p:embed/>
                  <p:pic>
                    <p:nvPicPr>
                      <p:cNvPr id="8500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938" y="4786313"/>
                        <a:ext cx="4956175" cy="911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Retângulo 34"/>
          <p:cNvSpPr>
            <a:spLocks noChangeArrowheads="1"/>
          </p:cNvSpPr>
          <p:nvPr/>
        </p:nvSpPr>
        <p:spPr bwMode="auto">
          <a:xfrm>
            <a:off x="5572125" y="5214938"/>
            <a:ext cx="19288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solidFill>
                  <a:srgbClr val="FF0000"/>
                </a:solidFill>
                <a:latin typeface="Tahoma" panose="020B0604030504040204" pitchFamily="34" charset="0"/>
              </a:rPr>
              <a:t>(dados agrupados)</a:t>
            </a:r>
          </a:p>
        </p:txBody>
      </p:sp>
      <p:graphicFrame>
        <p:nvGraphicFramePr>
          <p:cNvPr id="85002" name="Object 7"/>
          <p:cNvGraphicFramePr>
            <a:graphicFrameLocks noChangeAspect="1"/>
          </p:cNvGraphicFramePr>
          <p:nvPr/>
        </p:nvGraphicFramePr>
        <p:xfrm>
          <a:off x="1974850" y="3043238"/>
          <a:ext cx="1311275" cy="874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14400" imgH="609600" progId="">
                  <p:embed/>
                </p:oleObj>
              </mc:Choice>
              <mc:Fallback>
                <p:oleObj name="Equation" r:id="rId4" imgW="914400" imgH="609600" progId="">
                  <p:embed/>
                  <p:pic>
                    <p:nvPicPr>
                      <p:cNvPr id="85002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4850" y="3043238"/>
                        <a:ext cx="1311275" cy="874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03" name="Object 11"/>
          <p:cNvGraphicFramePr>
            <a:graphicFrameLocks noChangeAspect="1"/>
          </p:cNvGraphicFramePr>
          <p:nvPr/>
        </p:nvGraphicFramePr>
        <p:xfrm>
          <a:off x="388938" y="3049588"/>
          <a:ext cx="1584325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104900" imgH="609600" progId="">
                  <p:embed/>
                </p:oleObj>
              </mc:Choice>
              <mc:Fallback>
                <p:oleObj name="Equation" r:id="rId6" imgW="1104900" imgH="609600" progId="">
                  <p:embed/>
                  <p:pic>
                    <p:nvPicPr>
                      <p:cNvPr id="8500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938" y="3049588"/>
                        <a:ext cx="1584325" cy="873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Estimação Pontual de </a:t>
            </a:r>
            <a:r>
              <a:rPr lang="pt-BR" i="1" dirty="0">
                <a:sym typeface="Symbol"/>
              </a:rPr>
              <a:t></a:t>
            </a:r>
            <a:r>
              <a:rPr lang="pt-BR" dirty="0">
                <a:sym typeface="Symbol"/>
              </a:rPr>
              <a:t> e </a:t>
            </a:r>
            <a:r>
              <a:rPr lang="pt-BR" i="1" dirty="0">
                <a:sym typeface="Symbol"/>
              </a:rPr>
              <a:t></a:t>
            </a:r>
            <a:r>
              <a:rPr lang="pt-BR" baseline="300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1511" name="Text Box 4"/>
          <p:cNvSpPr txBox="1">
            <a:spLocks noChangeArrowheads="1"/>
          </p:cNvSpPr>
          <p:nvPr/>
        </p:nvSpPr>
        <p:spPr bwMode="auto">
          <a:xfrm>
            <a:off x="285750" y="2376488"/>
            <a:ext cx="22701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pt-BR" sz="1600" dirty="0">
                <a:solidFill>
                  <a:srgbClr val="000000"/>
                </a:solidFill>
                <a:latin typeface="Tahoma" panose="020B0604030504040204" pitchFamily="34" charset="0"/>
              </a:rPr>
              <a:t> variância amostral </a:t>
            </a:r>
            <a:r>
              <a:rPr lang="pt-BR" altLang="pt-BR" sz="16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pt-BR" altLang="pt-BR" sz="1600" baseline="300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2</a:t>
            </a:r>
            <a:endParaRPr lang="pt-BR" altLang="pt-BR" sz="1600" i="1" baseline="30000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21512" name="Retângulo 23"/>
          <p:cNvSpPr>
            <a:spLocks noChangeArrowheads="1"/>
          </p:cNvSpPr>
          <p:nvPr/>
        </p:nvSpPr>
        <p:spPr bwMode="auto">
          <a:xfrm>
            <a:off x="285750" y="1428750"/>
            <a:ext cx="85010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Exemplo: uma amostra (</a:t>
            </a:r>
            <a:r>
              <a:rPr lang="pt-BR" altLang="pt-BR" sz="16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pt-BR" altLang="pt-BR" sz="1600" dirty="0">
                <a:latin typeface="Times New Roman" pitchFamily="18" charset="0"/>
                <a:cs typeface="Times New Roman" pitchFamily="18" charset="0"/>
              </a:rPr>
              <a:t> = 12</a:t>
            </a:r>
            <a:r>
              <a:rPr lang="pt-BR" altLang="pt-BR" sz="1600" dirty="0">
                <a:latin typeface="Tahoma" panose="020B0604030504040204" pitchFamily="34" charset="0"/>
              </a:rPr>
              <a:t>) é retirada de uma população e os seguintes valores são observados: </a:t>
            </a:r>
            <a:r>
              <a:rPr lang="pt-BR" altLang="pt-BR" sz="1600" dirty="0">
                <a:solidFill>
                  <a:srgbClr val="000000"/>
                </a:solidFill>
                <a:latin typeface="Tahoma" panose="020B0604030504040204" pitchFamily="34" charset="0"/>
              </a:rPr>
              <a:t>0, 2, 3, 5, 2, 1, 2, 1, 3, 3, 4, 2. Calcule a média e variância amostrais.</a:t>
            </a:r>
            <a:endParaRPr lang="pt-BR" altLang="pt-BR" sz="1600" dirty="0">
              <a:latin typeface="Tahoma" panose="020B0604030504040204" pitchFamily="34" charset="0"/>
            </a:endParaRPr>
          </a:p>
        </p:txBody>
      </p:sp>
      <p:graphicFrame>
        <p:nvGraphicFramePr>
          <p:cNvPr id="28" name="Object 5"/>
          <p:cNvGraphicFramePr>
            <a:graphicFrameLocks noChangeAspect="1"/>
          </p:cNvGraphicFramePr>
          <p:nvPr/>
        </p:nvGraphicFramePr>
        <p:xfrm>
          <a:off x="388938" y="3989388"/>
          <a:ext cx="6402387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457700" imgH="457200" progId="">
                  <p:embed/>
                </p:oleObj>
              </mc:Choice>
              <mc:Fallback>
                <p:oleObj name="Equation" r:id="rId8" imgW="4457700" imgH="457200" progId="">
                  <p:embed/>
                  <p:pic>
                    <p:nvPicPr>
                      <p:cNvPr id="2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938" y="3989388"/>
                        <a:ext cx="6402387" cy="654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Tabela 18"/>
          <p:cNvGraphicFramePr>
            <a:graphicFrameLocks noGrp="1"/>
          </p:cNvGraphicFramePr>
          <p:nvPr/>
        </p:nvGraphicFramePr>
        <p:xfrm>
          <a:off x="6786563" y="2500313"/>
          <a:ext cx="2071686" cy="1668465"/>
        </p:xfrm>
        <a:graphic>
          <a:graphicData uri="http://schemas.openxmlformats.org/drawingml/2006/table">
            <a:tbl>
              <a:tblPr/>
              <a:tblGrid>
                <a:gridCol w="6905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05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05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2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rgbClr val="000000"/>
                          </a:solidFill>
                          <a:latin typeface="Tahoma" panose="020B0604030504040204" pitchFamily="34" charset="0"/>
                          <a:ea typeface="Times New Roman"/>
                          <a:cs typeface="Times New Roman"/>
                        </a:rPr>
                        <a:t>Valor</a:t>
                      </a:r>
                      <a:endParaRPr lang="pt-BR" sz="1000" dirty="0">
                        <a:latin typeface="Tahoma" panose="020B060403050404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rgbClr val="000000"/>
                          </a:solidFill>
                          <a:latin typeface="Tahoma" panose="020B0604030504040204" pitchFamily="34" charset="0"/>
                          <a:ea typeface="Times New Roman"/>
                          <a:cs typeface="Times New Roman"/>
                        </a:rPr>
                        <a:t>Freq. Absoluta</a:t>
                      </a:r>
                      <a:endParaRPr lang="pt-BR" sz="1000" dirty="0">
                        <a:latin typeface="Tahoma" panose="020B060403050404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imes New Roman"/>
                          <a:cs typeface="Times New Roman"/>
                        </a:rPr>
                        <a:t>Freq. Relativa</a:t>
                      </a:r>
                      <a:endParaRPr lang="pt-BR" sz="1000" dirty="0">
                        <a:latin typeface="Tahoma" panose="020B060403050404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4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pt-BR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pt-BR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1/12</a:t>
                      </a:r>
                      <a:endParaRPr lang="pt-BR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4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pt-BR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pt-BR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1/6</a:t>
                      </a:r>
                      <a:endParaRPr lang="pt-BR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4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pt-BR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pt-BR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1/3</a:t>
                      </a:r>
                      <a:endParaRPr lang="pt-BR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4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pt-BR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pt-BR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1/4</a:t>
                      </a:r>
                      <a:endParaRPr lang="pt-BR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4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pt-BR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1/12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4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pt-BR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1/12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4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ahoma" panose="020B0604030504040204" pitchFamily="34" charset="0"/>
                          <a:ea typeface="Times New Roman"/>
                          <a:cs typeface="Times New Roman"/>
                        </a:rPr>
                        <a:t>Total</a:t>
                      </a:r>
                      <a:endParaRPr lang="pt-BR" sz="1000" dirty="0">
                        <a:latin typeface="Tahoma" panose="020B060403050404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5001" name="Object 9"/>
          <p:cNvGraphicFramePr>
            <a:graphicFrameLocks noChangeAspect="1"/>
          </p:cNvGraphicFramePr>
          <p:nvPr/>
        </p:nvGraphicFramePr>
        <p:xfrm>
          <a:off x="388938" y="5929313"/>
          <a:ext cx="7708900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5372100" imgH="457200" progId="">
                  <p:embed/>
                </p:oleObj>
              </mc:Choice>
              <mc:Fallback>
                <p:oleObj name="Equation" r:id="rId10" imgW="5372100" imgH="457200" progId="">
                  <p:embed/>
                  <p:pic>
                    <p:nvPicPr>
                      <p:cNvPr id="8500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938" y="5929313"/>
                        <a:ext cx="7708900" cy="654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53" name="Retângulo 25"/>
          <p:cNvSpPr>
            <a:spLocks noChangeArrowheads="1"/>
          </p:cNvSpPr>
          <p:nvPr/>
        </p:nvSpPr>
        <p:spPr bwMode="auto">
          <a:xfrm>
            <a:off x="6715125" y="2143125"/>
            <a:ext cx="20550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distribuição amostral</a:t>
            </a:r>
          </a:p>
        </p:txBody>
      </p:sp>
      <p:grpSp>
        <p:nvGrpSpPr>
          <p:cNvPr id="2" name="Grupo 32"/>
          <p:cNvGrpSpPr>
            <a:grpSpLocks/>
          </p:cNvGrpSpPr>
          <p:nvPr/>
        </p:nvGrpSpPr>
        <p:grpSpPr bwMode="auto">
          <a:xfrm>
            <a:off x="8340725" y="2571750"/>
            <a:ext cx="428625" cy="1500188"/>
            <a:chOff x="8362976" y="2647944"/>
            <a:chExt cx="428628" cy="1500198"/>
          </a:xfrm>
        </p:grpSpPr>
        <p:cxnSp>
          <p:nvCxnSpPr>
            <p:cNvPr id="31" name="Conector reto 30"/>
            <p:cNvCxnSpPr/>
            <p:nvPr/>
          </p:nvCxnSpPr>
          <p:spPr>
            <a:xfrm rot="16200000" flipH="1">
              <a:off x="7827192" y="3183728"/>
              <a:ext cx="1500198" cy="42862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ector reto 31"/>
            <p:cNvCxnSpPr/>
            <p:nvPr/>
          </p:nvCxnSpPr>
          <p:spPr>
            <a:xfrm rot="5400000">
              <a:off x="7827192" y="3183728"/>
              <a:ext cx="1500198" cy="42862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Retângulo 33"/>
          <p:cNvSpPr>
            <a:spLocks noChangeArrowheads="1"/>
          </p:cNvSpPr>
          <p:nvPr/>
        </p:nvSpPr>
        <p:spPr bwMode="auto">
          <a:xfrm>
            <a:off x="3643313" y="3467100"/>
            <a:ext cx="1714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solidFill>
                  <a:srgbClr val="FF0000"/>
                </a:solidFill>
                <a:latin typeface="Tahoma" panose="020B0604030504040204" pitchFamily="34" charset="0"/>
              </a:rPr>
              <a:t>(dados brutos)</a:t>
            </a:r>
          </a:p>
        </p:txBody>
      </p:sp>
      <p:graphicFrame>
        <p:nvGraphicFramePr>
          <p:cNvPr id="21556" name="Object 52"/>
          <p:cNvGraphicFramePr>
            <a:graphicFrameLocks noChangeAspect="1"/>
          </p:cNvGraphicFramePr>
          <p:nvPr/>
        </p:nvGraphicFramePr>
        <p:xfrm>
          <a:off x="3103563" y="2297113"/>
          <a:ext cx="620712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431613" imgH="393529" progId="">
                  <p:embed/>
                </p:oleObj>
              </mc:Choice>
              <mc:Fallback>
                <p:oleObj name="Equation" r:id="rId12" imgW="431613" imgH="393529" progId="">
                  <p:embed/>
                  <p:pic>
                    <p:nvPicPr>
                      <p:cNvPr id="21556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3563" y="2297113"/>
                        <a:ext cx="620712" cy="563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4FFBA3-B733-458A-8CC5-3F6E75B2C942}" type="slidenum">
              <a:rPr lang="pt-BR"/>
              <a:pPr>
                <a:defRPr/>
              </a:pPr>
              <a:t>27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9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Estimação Pontual de </a:t>
            </a:r>
            <a:r>
              <a:rPr lang="pt-BR" i="1" dirty="0">
                <a:sym typeface="Symbol"/>
              </a:rPr>
              <a:t></a:t>
            </a:r>
            <a:r>
              <a:rPr lang="pt-BR" dirty="0">
                <a:sym typeface="Symbol"/>
              </a:rPr>
              <a:t>, </a:t>
            </a:r>
            <a:r>
              <a:rPr lang="pt-BR" i="1" dirty="0">
                <a:sym typeface="Symbol"/>
              </a:rPr>
              <a:t></a:t>
            </a:r>
            <a:r>
              <a:rPr lang="pt-BR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dirty="0">
                <a:sym typeface="Symbol"/>
              </a:rPr>
              <a:t> e 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p</a:t>
            </a:r>
            <a:endParaRPr lang="pt-B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07" name="Text Box 41"/>
          <p:cNvSpPr txBox="1">
            <a:spLocks noChangeArrowheads="1"/>
          </p:cNvSpPr>
          <p:nvPr/>
        </p:nvSpPr>
        <p:spPr bwMode="auto">
          <a:xfrm>
            <a:off x="755650" y="1628775"/>
            <a:ext cx="7416800" cy="1077913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pt-BR"/>
            </a:defPPr>
            <a:lvl1pPr marL="285750" indent="-285750">
              <a:buFont typeface="Arial" panose="020B0604020202020204" pitchFamily="34" charset="0"/>
              <a:buChar char="•"/>
            </a:lvl1pPr>
          </a:lstStyle>
          <a:p>
            <a:pPr marL="0" indent="0">
              <a:buFont typeface="Arial" panose="020B0604020202020204" pitchFamily="34" charset="0"/>
              <a:buNone/>
              <a:defRPr/>
            </a:pPr>
            <a:r>
              <a:rPr lang="pt-BR" altLang="pt-BR" dirty="0">
                <a:latin typeface="Tahoma" panose="020B0604030504040204" pitchFamily="34" charset="0"/>
                <a:sym typeface="Symbol" pitchFamily="18" charset="2"/>
              </a:rPr>
              <a:t>Observações:</a:t>
            </a:r>
          </a:p>
          <a:p>
            <a:pPr>
              <a:defRPr/>
            </a:pPr>
            <a:endParaRPr lang="pt-BR" altLang="pt-BR" dirty="0">
              <a:latin typeface="Tahoma" panose="020B0604030504040204" pitchFamily="34" charset="0"/>
              <a:sym typeface="Symbol" pitchFamily="18" charset="2"/>
            </a:endParaRPr>
          </a:p>
          <a:p>
            <a:pPr>
              <a:defRPr/>
            </a:pPr>
            <a:r>
              <a:rPr lang="pt-BR" i="1" dirty="0">
                <a:latin typeface="Tahoma" panose="020B0604030504040204" pitchFamily="34" charset="0"/>
                <a:sym typeface="Symbol"/>
              </a:rPr>
              <a:t></a:t>
            </a:r>
            <a:r>
              <a:rPr lang="pt-BR" dirty="0">
                <a:latin typeface="Tahoma" panose="020B0604030504040204" pitchFamily="34" charset="0"/>
                <a:sym typeface="Symbol"/>
              </a:rPr>
              <a:t>, </a:t>
            </a:r>
            <a:r>
              <a:rPr lang="pt-BR" i="1" dirty="0">
                <a:latin typeface="Tahoma" panose="020B0604030504040204" pitchFamily="34" charset="0"/>
                <a:sym typeface="Symbol"/>
              </a:rPr>
              <a:t></a:t>
            </a:r>
            <a:r>
              <a:rPr lang="pt-BR" baseline="30000" dirty="0">
                <a:latin typeface="Tahoma" panose="020B0604030504040204" pitchFamily="34" charset="0"/>
              </a:rPr>
              <a:t>2</a:t>
            </a:r>
            <a:r>
              <a:rPr lang="pt-BR" altLang="pt-BR" dirty="0">
                <a:latin typeface="Tahoma" panose="020B0604030504040204" pitchFamily="34" charset="0"/>
                <a:sym typeface="Symbol" pitchFamily="18" charset="2"/>
              </a:rPr>
              <a:t> e </a:t>
            </a:r>
            <a:r>
              <a:rPr lang="pt-BR" altLang="pt-BR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p</a:t>
            </a:r>
            <a:r>
              <a:rPr lang="pt-BR" altLang="pt-BR" dirty="0">
                <a:latin typeface="Tahoma" panose="020B0604030504040204" pitchFamily="34" charset="0"/>
                <a:sym typeface="Symbol" pitchFamily="18" charset="2"/>
              </a:rPr>
              <a:t> são parâmetros que representam a população e portanto são valores fixos sendo, em geral, desconhecidos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536" name="Text Box 41"/>
              <p:cNvSpPr txBox="1">
                <a:spLocks noChangeArrowheads="1"/>
              </p:cNvSpPr>
              <p:nvPr/>
            </p:nvSpPr>
            <p:spPr bwMode="auto">
              <a:xfrm>
                <a:off x="755650" y="4170368"/>
                <a:ext cx="7848599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285750" indent="-285750"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</a:pPr>
                <a:r>
                  <a:rPr lang="pt-BR" altLang="pt-BR" sz="1600" dirty="0">
                    <a:latin typeface="Tahoma" panose="020B0604030504040204" pitchFamily="34" charset="0"/>
                    <a:sym typeface="Symbol" pitchFamily="18" charset="2"/>
                  </a:rPr>
                  <a:t>Não confunda </a:t>
                </a:r>
                <a:r>
                  <a:rPr lang="pt-BR" altLang="pt-BR" sz="1600" dirty="0">
                    <a:solidFill>
                      <a:srgbClr val="FF0000"/>
                    </a:solidFill>
                    <a:latin typeface="Tahoma" panose="020B0604030504040204" pitchFamily="34" charset="0"/>
                    <a:sym typeface="Symbol" pitchFamily="18" charset="2"/>
                  </a:rPr>
                  <a:t>variância amostral</a:t>
                </a:r>
                <a:r>
                  <a:rPr lang="pt-BR" altLang="pt-BR" sz="1600" dirty="0">
                    <a:latin typeface="Tahoma" panose="020B0604030504040204" pitchFamily="34" charset="0"/>
                    <a:sym typeface="Symbol" pitchFamily="18" charset="2"/>
                  </a:rPr>
                  <a:t> (</a:t>
                </a:r>
                <a:r>
                  <a:rPr lang="pt-BR" altLang="pt-BR" sz="1600" i="1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s</a:t>
                </a:r>
                <a:r>
                  <a:rPr lang="pt-BR" altLang="pt-BR" sz="1600" baseline="30000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2</a:t>
                </a:r>
                <a:r>
                  <a:rPr lang="pt-BR" altLang="pt-BR" sz="1600" dirty="0">
                    <a:latin typeface="Tahoma" panose="020B0604030504040204" pitchFamily="34" charset="0"/>
                    <a:sym typeface="Symbol" pitchFamily="18" charset="2"/>
                  </a:rPr>
                  <a:t>) com </a:t>
                </a:r>
                <a:r>
                  <a:rPr lang="pt-BR" altLang="pt-BR" sz="1600" dirty="0">
                    <a:solidFill>
                      <a:srgbClr val="FF0000"/>
                    </a:solidFill>
                    <a:latin typeface="Tahoma" panose="020B0604030504040204" pitchFamily="34" charset="0"/>
                    <a:sym typeface="Symbol" pitchFamily="18" charset="2"/>
                  </a:rPr>
                  <a:t>variância da média amostral </a:t>
                </a:r>
                <a:r>
                  <a:rPr lang="pt-BR" altLang="pt-BR" sz="1600" dirty="0">
                    <a:latin typeface="Tahoma" panose="020B0604030504040204" pitchFamily="34" charset="0"/>
                    <a:sym typeface="Symbol" pitchFamily="18" charset="2"/>
                  </a:rPr>
                  <a:t>(</a:t>
                </a:r>
                <a:r>
                  <a:rPr lang="pt-BR" altLang="pt-BR" sz="1600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Var(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BR" altLang="pt-BR" sz="1600" i="1" smtClean="0">
                            <a:latin typeface="Cambria Math" panose="02040503050406030204" pitchFamily="18" charset="0"/>
                            <a:cs typeface="Times New Roman" pitchFamily="18" charset="0"/>
                            <a:sym typeface="Symbol" pitchFamily="18" charset="2"/>
                          </a:rPr>
                        </m:ctrlPr>
                      </m:accPr>
                      <m:e>
                        <m:r>
                          <a:rPr lang="pt-BR" altLang="pt-BR" sz="1600" b="0" i="1" smtClean="0">
                            <a:latin typeface="Cambria Math" panose="02040503050406030204" pitchFamily="18" charset="0"/>
                            <a:cs typeface="Times New Roman" pitchFamily="18" charset="0"/>
                            <a:sym typeface="Symbol" pitchFamily="18" charset="2"/>
                          </a:rPr>
                          <m:t>𝑋</m:t>
                        </m:r>
                      </m:e>
                    </m:acc>
                  </m:oMath>
                </a14:m>
                <a:r>
                  <a:rPr lang="pt-BR" altLang="pt-BR" sz="1600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)</a:t>
                </a:r>
                <a:r>
                  <a:rPr lang="pt-BR" altLang="pt-BR" sz="1600" dirty="0">
                    <a:latin typeface="Tahoma" panose="020B0604030504040204" pitchFamily="34" charset="0"/>
                    <a:sym typeface="Symbol" pitchFamily="18" charset="2"/>
                  </a:rPr>
                  <a:t>)</a:t>
                </a:r>
              </a:p>
            </p:txBody>
          </p:sp>
        </mc:Choice>
        <mc:Fallback xmlns="">
          <p:sp>
            <p:nvSpPr>
              <p:cNvPr id="22536" name="Text 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5650" y="4170368"/>
                <a:ext cx="7848599" cy="338554"/>
              </a:xfrm>
              <a:prstGeom prst="rect">
                <a:avLst/>
              </a:prstGeom>
              <a:blipFill>
                <a:blip r:embed="rId2"/>
                <a:stretch>
                  <a:fillRect l="-466" t="-7143" b="-2142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426923-373E-4810-82B1-2DEF2E15BE9D}" type="slidenum">
              <a:rPr lang="pt-BR"/>
              <a:pPr>
                <a:defRPr/>
              </a:pPr>
              <a:t>28</a:t>
            </a:fld>
            <a:endParaRPr lang="pt-BR"/>
          </a:p>
        </p:txBody>
      </p:sp>
      <p:sp>
        <p:nvSpPr>
          <p:cNvPr id="22535" name="Text Box 41"/>
          <p:cNvSpPr txBox="1">
            <a:spLocks noChangeArrowheads="1"/>
          </p:cNvSpPr>
          <p:nvPr/>
        </p:nvSpPr>
        <p:spPr bwMode="auto">
          <a:xfrm>
            <a:off x="755650" y="5013325"/>
            <a:ext cx="78486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pt-BR" sz="1600" dirty="0">
                <a:latin typeface="Tahoma" panose="020B0604030504040204" pitchFamily="34" charset="0"/>
                <a:sym typeface="Symbol" pitchFamily="18" charset="2"/>
              </a:rPr>
              <a:t>De modo geral, as amostras devem ser obtidas de modo independente uma das outras, ou seja, o valor de uma amostra não deve ter relação com o(s) valor(es) das outras amostras (exceção em estudos de séries temporais ou dados espaciais, onde estuda-se exatamente esta relação)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755650" y="3038475"/>
            <a:ext cx="7416800" cy="830263"/>
            <a:chOff x="755650" y="3038475"/>
            <a:chExt cx="7416800" cy="830263"/>
          </a:xfrm>
        </p:grpSpPr>
        <p:graphicFrame>
          <p:nvGraphicFramePr>
            <p:cNvPr id="22538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32843510"/>
                </p:ext>
              </p:extLst>
            </p:nvPr>
          </p:nvGraphicFramePr>
          <p:xfrm>
            <a:off x="1085945" y="3041773"/>
            <a:ext cx="254000" cy="2706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177646" imgH="190335" progId="">
                    <p:embed/>
                  </p:oleObj>
                </mc:Choice>
                <mc:Fallback>
                  <p:oleObj name="Equation" r:id="rId3" imgW="177646" imgH="190335" progId="">
                    <p:embed/>
                    <p:pic>
                      <p:nvPicPr>
                        <p:cNvPr id="22538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85945" y="3041773"/>
                          <a:ext cx="254000" cy="27062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539" name="Retângulo 1"/>
            <p:cNvSpPr>
              <a:spLocks noChangeArrowheads="1"/>
            </p:cNvSpPr>
            <p:nvPr/>
          </p:nvSpPr>
          <p:spPr bwMode="auto">
            <a:xfrm>
              <a:off x="755650" y="3038475"/>
              <a:ext cx="7416800" cy="830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85750" indent="-285750"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pt-BR" altLang="pt-BR" sz="1600" dirty="0">
                  <a:latin typeface="Tahoma" panose="020B0604030504040204" pitchFamily="34" charset="0"/>
                  <a:sym typeface="Symbol" pitchFamily="18" charset="2"/>
                </a:rPr>
                <a:t>   , </a:t>
              </a:r>
              <a:r>
                <a:rPr lang="pt-BR" altLang="pt-BR" sz="1600" i="1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s</a:t>
              </a:r>
              <a:r>
                <a:rPr lang="pt-BR" altLang="pt-BR" sz="1600" baseline="30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2</a:t>
              </a:r>
              <a:r>
                <a:rPr lang="pt-BR" altLang="pt-BR" sz="1600" dirty="0">
                  <a:latin typeface="Tahoma" panose="020B0604030504040204" pitchFamily="34" charset="0"/>
                  <a:sym typeface="Symbol" pitchFamily="18" charset="2"/>
                </a:rPr>
                <a:t> e    são estatísticas calculadas a partir da amostra e representam variáveis aleatórias (cada conjunto de amostras pode apresentar um valor diferente)</a:t>
              </a:r>
            </a:p>
          </p:txBody>
        </p:sp>
        <p:graphicFrame>
          <p:nvGraphicFramePr>
            <p:cNvPr id="3" name="Objeto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59792705"/>
                </p:ext>
              </p:extLst>
            </p:nvPr>
          </p:nvGraphicFramePr>
          <p:xfrm>
            <a:off x="1762224" y="3068960"/>
            <a:ext cx="217488" cy="288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152280" imgH="203040" progId="">
                    <p:embed/>
                  </p:oleObj>
                </mc:Choice>
                <mc:Fallback>
                  <p:oleObj name="Equation" r:id="rId5" imgW="152280" imgH="203040" progId="">
                    <p:embed/>
                    <p:pic>
                      <p:nvPicPr>
                        <p:cNvPr id="3" name="Objeto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62224" y="3068960"/>
                          <a:ext cx="217488" cy="2889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6" grpId="0"/>
      <p:bldP spid="2253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9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Utilização de amostras não independentes</a:t>
            </a:r>
            <a:endParaRPr lang="pt-BR" i="1" dirty="0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715924-216E-4A0C-976F-DE3561766E9D}" type="slidenum">
              <a:rPr lang="pt-BR"/>
              <a:pPr>
                <a:defRPr/>
              </a:pPr>
              <a:t>29</a:t>
            </a:fld>
            <a:endParaRPr lang="pt-BR"/>
          </a:p>
        </p:txBody>
      </p:sp>
      <p:grpSp>
        <p:nvGrpSpPr>
          <p:cNvPr id="23556" name="Grupo 10"/>
          <p:cNvGrpSpPr>
            <a:grpSpLocks/>
          </p:cNvGrpSpPr>
          <p:nvPr/>
        </p:nvGrpSpPr>
        <p:grpSpPr bwMode="auto">
          <a:xfrm>
            <a:off x="1979613" y="3509963"/>
            <a:ext cx="744537" cy="1349375"/>
            <a:chOff x="1403648" y="2564904"/>
            <a:chExt cx="792088" cy="1440160"/>
          </a:xfrm>
        </p:grpSpPr>
        <p:sp>
          <p:nvSpPr>
            <p:cNvPr id="8" name="Elipse 7"/>
            <p:cNvSpPr/>
            <p:nvPr/>
          </p:nvSpPr>
          <p:spPr>
            <a:xfrm>
              <a:off x="1403648" y="2564904"/>
              <a:ext cx="792088" cy="36088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cxnSp>
          <p:nvCxnSpPr>
            <p:cNvPr id="10" name="Conector reto 9"/>
            <p:cNvCxnSpPr/>
            <p:nvPr/>
          </p:nvCxnSpPr>
          <p:spPr>
            <a:xfrm>
              <a:off x="1800536" y="2925791"/>
              <a:ext cx="0" cy="107927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57" name="Grupo 17"/>
          <p:cNvGrpSpPr>
            <a:grpSpLocks/>
          </p:cNvGrpSpPr>
          <p:nvPr/>
        </p:nvGrpSpPr>
        <p:grpSpPr bwMode="auto">
          <a:xfrm>
            <a:off x="2520950" y="4292600"/>
            <a:ext cx="185738" cy="539750"/>
            <a:chOff x="1403648" y="2564904"/>
            <a:chExt cx="792088" cy="1440160"/>
          </a:xfrm>
        </p:grpSpPr>
        <p:sp>
          <p:nvSpPr>
            <p:cNvPr id="19" name="Elipse 18"/>
            <p:cNvSpPr/>
            <p:nvPr/>
          </p:nvSpPr>
          <p:spPr>
            <a:xfrm>
              <a:off x="1403648" y="2564904"/>
              <a:ext cx="792088" cy="36004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cxnSp>
          <p:nvCxnSpPr>
            <p:cNvPr id="20" name="Conector reto 19"/>
            <p:cNvCxnSpPr/>
            <p:nvPr/>
          </p:nvCxnSpPr>
          <p:spPr>
            <a:xfrm>
              <a:off x="1803078" y="2924945"/>
              <a:ext cx="0" cy="108011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58" name="Grupo 20"/>
          <p:cNvGrpSpPr>
            <a:grpSpLocks/>
          </p:cNvGrpSpPr>
          <p:nvPr/>
        </p:nvGrpSpPr>
        <p:grpSpPr bwMode="auto">
          <a:xfrm>
            <a:off x="2859088" y="3724275"/>
            <a:ext cx="609600" cy="1081088"/>
            <a:chOff x="1403648" y="2564904"/>
            <a:chExt cx="792088" cy="1440160"/>
          </a:xfrm>
        </p:grpSpPr>
        <p:sp>
          <p:nvSpPr>
            <p:cNvPr id="22" name="Elipse 21"/>
            <p:cNvSpPr/>
            <p:nvPr/>
          </p:nvSpPr>
          <p:spPr>
            <a:xfrm>
              <a:off x="1403648" y="2564904"/>
              <a:ext cx="792088" cy="35951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cxnSp>
          <p:nvCxnSpPr>
            <p:cNvPr id="23" name="Conector reto 22"/>
            <p:cNvCxnSpPr/>
            <p:nvPr/>
          </p:nvCxnSpPr>
          <p:spPr>
            <a:xfrm>
              <a:off x="1799692" y="2924415"/>
              <a:ext cx="0" cy="108064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59" name="Grupo 23"/>
          <p:cNvGrpSpPr>
            <a:grpSpLocks/>
          </p:cNvGrpSpPr>
          <p:nvPr/>
        </p:nvGrpSpPr>
        <p:grpSpPr bwMode="auto">
          <a:xfrm>
            <a:off x="3333750" y="3994150"/>
            <a:ext cx="457200" cy="811213"/>
            <a:chOff x="1403648" y="2564904"/>
            <a:chExt cx="792088" cy="1440160"/>
          </a:xfrm>
        </p:grpSpPr>
        <p:sp>
          <p:nvSpPr>
            <p:cNvPr id="25" name="Elipse 24"/>
            <p:cNvSpPr/>
            <p:nvPr/>
          </p:nvSpPr>
          <p:spPr>
            <a:xfrm>
              <a:off x="1403648" y="2564904"/>
              <a:ext cx="792088" cy="36074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cxnSp>
          <p:nvCxnSpPr>
            <p:cNvPr id="26" name="Conector reto 25"/>
            <p:cNvCxnSpPr/>
            <p:nvPr/>
          </p:nvCxnSpPr>
          <p:spPr>
            <a:xfrm>
              <a:off x="1799692" y="2925648"/>
              <a:ext cx="0" cy="10794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60" name="Grupo 26"/>
          <p:cNvGrpSpPr>
            <a:grpSpLocks/>
          </p:cNvGrpSpPr>
          <p:nvPr/>
        </p:nvGrpSpPr>
        <p:grpSpPr bwMode="auto">
          <a:xfrm>
            <a:off x="5503863" y="4427538"/>
            <a:ext cx="187325" cy="404812"/>
            <a:chOff x="1403648" y="2564904"/>
            <a:chExt cx="792088" cy="1440160"/>
          </a:xfrm>
        </p:grpSpPr>
        <p:sp>
          <p:nvSpPr>
            <p:cNvPr id="28" name="Elipse 27"/>
            <p:cNvSpPr/>
            <p:nvPr/>
          </p:nvSpPr>
          <p:spPr>
            <a:xfrm>
              <a:off x="1403648" y="2564904"/>
              <a:ext cx="792088" cy="36145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cxnSp>
          <p:nvCxnSpPr>
            <p:cNvPr id="29" name="Conector reto 28"/>
            <p:cNvCxnSpPr/>
            <p:nvPr/>
          </p:nvCxnSpPr>
          <p:spPr>
            <a:xfrm>
              <a:off x="1799690" y="2926356"/>
              <a:ext cx="0" cy="10787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61" name="Grupo 29"/>
          <p:cNvGrpSpPr>
            <a:grpSpLocks/>
          </p:cNvGrpSpPr>
          <p:nvPr/>
        </p:nvGrpSpPr>
        <p:grpSpPr bwMode="auto">
          <a:xfrm>
            <a:off x="3995738" y="4197350"/>
            <a:ext cx="277812" cy="608013"/>
            <a:chOff x="1403648" y="2564904"/>
            <a:chExt cx="792088" cy="1440160"/>
          </a:xfrm>
        </p:grpSpPr>
        <p:sp>
          <p:nvSpPr>
            <p:cNvPr id="31" name="Elipse 30"/>
            <p:cNvSpPr/>
            <p:nvPr/>
          </p:nvSpPr>
          <p:spPr>
            <a:xfrm>
              <a:off x="1403648" y="2564904"/>
              <a:ext cx="792088" cy="36098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cxnSp>
          <p:nvCxnSpPr>
            <p:cNvPr id="32" name="Conector reto 31"/>
            <p:cNvCxnSpPr/>
            <p:nvPr/>
          </p:nvCxnSpPr>
          <p:spPr>
            <a:xfrm>
              <a:off x="1801956" y="2925884"/>
              <a:ext cx="0" cy="107918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62" name="Grupo 32"/>
          <p:cNvGrpSpPr>
            <a:grpSpLocks/>
          </p:cNvGrpSpPr>
          <p:nvPr/>
        </p:nvGrpSpPr>
        <p:grpSpPr bwMode="auto">
          <a:xfrm>
            <a:off x="5691188" y="4022725"/>
            <a:ext cx="560387" cy="798513"/>
            <a:chOff x="1403648" y="2564904"/>
            <a:chExt cx="792088" cy="1440160"/>
          </a:xfrm>
        </p:grpSpPr>
        <p:sp>
          <p:nvSpPr>
            <p:cNvPr id="34" name="Elipse 33"/>
            <p:cNvSpPr/>
            <p:nvPr/>
          </p:nvSpPr>
          <p:spPr>
            <a:xfrm>
              <a:off x="1403648" y="2564904"/>
              <a:ext cx="792088" cy="36075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cxnSp>
          <p:nvCxnSpPr>
            <p:cNvPr id="35" name="Conector reto 34"/>
            <p:cNvCxnSpPr/>
            <p:nvPr/>
          </p:nvCxnSpPr>
          <p:spPr>
            <a:xfrm>
              <a:off x="1800814" y="2925660"/>
              <a:ext cx="0" cy="107940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63" name="Grupo 35"/>
          <p:cNvGrpSpPr>
            <a:grpSpLocks/>
          </p:cNvGrpSpPr>
          <p:nvPr/>
        </p:nvGrpSpPr>
        <p:grpSpPr bwMode="auto">
          <a:xfrm>
            <a:off x="6048375" y="4292600"/>
            <a:ext cx="280988" cy="528638"/>
            <a:chOff x="1403648" y="2564904"/>
            <a:chExt cx="792088" cy="1440160"/>
          </a:xfrm>
        </p:grpSpPr>
        <p:sp>
          <p:nvSpPr>
            <p:cNvPr id="37" name="Elipse 36"/>
            <p:cNvSpPr/>
            <p:nvPr/>
          </p:nvSpPr>
          <p:spPr>
            <a:xfrm>
              <a:off x="1403648" y="2564904"/>
              <a:ext cx="792088" cy="35896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cxnSp>
          <p:nvCxnSpPr>
            <p:cNvPr id="38" name="Conector reto 37"/>
            <p:cNvCxnSpPr/>
            <p:nvPr/>
          </p:nvCxnSpPr>
          <p:spPr>
            <a:xfrm>
              <a:off x="1801930" y="2923864"/>
              <a:ext cx="0" cy="10812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64" name="Grupo 38"/>
          <p:cNvGrpSpPr>
            <a:grpSpLocks/>
          </p:cNvGrpSpPr>
          <p:nvPr/>
        </p:nvGrpSpPr>
        <p:grpSpPr bwMode="auto">
          <a:xfrm>
            <a:off x="6448425" y="3363913"/>
            <a:ext cx="609600" cy="1260475"/>
            <a:chOff x="1403648" y="2564904"/>
            <a:chExt cx="792088" cy="1440160"/>
          </a:xfrm>
        </p:grpSpPr>
        <p:sp>
          <p:nvSpPr>
            <p:cNvPr id="40" name="Elipse 39"/>
            <p:cNvSpPr/>
            <p:nvPr/>
          </p:nvSpPr>
          <p:spPr>
            <a:xfrm>
              <a:off x="1403648" y="2564904"/>
              <a:ext cx="792088" cy="36094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cxnSp>
          <p:nvCxnSpPr>
            <p:cNvPr id="41" name="Conector reto 40"/>
            <p:cNvCxnSpPr/>
            <p:nvPr/>
          </p:nvCxnSpPr>
          <p:spPr>
            <a:xfrm>
              <a:off x="1799692" y="2925850"/>
              <a:ext cx="0" cy="107921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65" name="Grupo 41"/>
          <p:cNvGrpSpPr>
            <a:grpSpLocks/>
          </p:cNvGrpSpPr>
          <p:nvPr/>
        </p:nvGrpSpPr>
        <p:grpSpPr bwMode="auto">
          <a:xfrm>
            <a:off x="6753225" y="2671763"/>
            <a:ext cx="896938" cy="1789112"/>
            <a:chOff x="1403648" y="2564904"/>
            <a:chExt cx="792088" cy="1440160"/>
          </a:xfrm>
        </p:grpSpPr>
        <p:sp>
          <p:nvSpPr>
            <p:cNvPr id="43" name="Elipse 42"/>
            <p:cNvSpPr/>
            <p:nvPr/>
          </p:nvSpPr>
          <p:spPr>
            <a:xfrm>
              <a:off x="1403648" y="2564904"/>
              <a:ext cx="792088" cy="36036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cxnSp>
          <p:nvCxnSpPr>
            <p:cNvPr id="44" name="Conector reto 43"/>
            <p:cNvCxnSpPr/>
            <p:nvPr/>
          </p:nvCxnSpPr>
          <p:spPr>
            <a:xfrm>
              <a:off x="1800393" y="2925264"/>
              <a:ext cx="0" cy="10798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66" name="Grupo 44"/>
          <p:cNvGrpSpPr>
            <a:grpSpLocks/>
          </p:cNvGrpSpPr>
          <p:nvPr/>
        </p:nvGrpSpPr>
        <p:grpSpPr bwMode="auto">
          <a:xfrm>
            <a:off x="1403350" y="3032125"/>
            <a:ext cx="1117600" cy="1800225"/>
            <a:chOff x="1403648" y="2564904"/>
            <a:chExt cx="792088" cy="1440160"/>
          </a:xfrm>
        </p:grpSpPr>
        <p:sp>
          <p:nvSpPr>
            <p:cNvPr id="46" name="Elipse 45"/>
            <p:cNvSpPr/>
            <p:nvPr/>
          </p:nvSpPr>
          <p:spPr>
            <a:xfrm>
              <a:off x="1403648" y="2564904"/>
              <a:ext cx="792088" cy="36067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cxnSp>
          <p:nvCxnSpPr>
            <p:cNvPr id="47" name="Conector reto 46"/>
            <p:cNvCxnSpPr/>
            <p:nvPr/>
          </p:nvCxnSpPr>
          <p:spPr>
            <a:xfrm>
              <a:off x="1799692" y="2925579"/>
              <a:ext cx="0" cy="107948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Forma livre 11"/>
          <p:cNvSpPr/>
          <p:nvPr/>
        </p:nvSpPr>
        <p:spPr>
          <a:xfrm>
            <a:off x="1444625" y="4279900"/>
            <a:ext cx="6121400" cy="804863"/>
          </a:xfrm>
          <a:custGeom>
            <a:avLst/>
            <a:gdLst>
              <a:gd name="connsiteX0" fmla="*/ 0 w 6510017"/>
              <a:gd name="connsiteY0" fmla="*/ 532262 h 805217"/>
              <a:gd name="connsiteX1" fmla="*/ 0 w 6510017"/>
              <a:gd name="connsiteY1" fmla="*/ 532262 h 805217"/>
              <a:gd name="connsiteX2" fmla="*/ 150125 w 6510017"/>
              <a:gd name="connsiteY2" fmla="*/ 545910 h 805217"/>
              <a:gd name="connsiteX3" fmla="*/ 191068 w 6510017"/>
              <a:gd name="connsiteY3" fmla="*/ 559558 h 805217"/>
              <a:gd name="connsiteX4" fmla="*/ 341194 w 6510017"/>
              <a:gd name="connsiteY4" fmla="*/ 545910 h 805217"/>
              <a:gd name="connsiteX5" fmla="*/ 382137 w 6510017"/>
              <a:gd name="connsiteY5" fmla="*/ 518615 h 805217"/>
              <a:gd name="connsiteX6" fmla="*/ 409432 w 6510017"/>
              <a:gd name="connsiteY6" fmla="*/ 559558 h 805217"/>
              <a:gd name="connsiteX7" fmla="*/ 682388 w 6510017"/>
              <a:gd name="connsiteY7" fmla="*/ 545910 h 805217"/>
              <a:gd name="connsiteX8" fmla="*/ 723331 w 6510017"/>
              <a:gd name="connsiteY8" fmla="*/ 559558 h 805217"/>
              <a:gd name="connsiteX9" fmla="*/ 764274 w 6510017"/>
              <a:gd name="connsiteY9" fmla="*/ 586853 h 805217"/>
              <a:gd name="connsiteX10" fmla="*/ 846161 w 6510017"/>
              <a:gd name="connsiteY10" fmla="*/ 600501 h 805217"/>
              <a:gd name="connsiteX11" fmla="*/ 968991 w 6510017"/>
              <a:gd name="connsiteY11" fmla="*/ 586853 h 805217"/>
              <a:gd name="connsiteX12" fmla="*/ 1009934 w 6510017"/>
              <a:gd name="connsiteY12" fmla="*/ 573206 h 805217"/>
              <a:gd name="connsiteX13" fmla="*/ 1023582 w 6510017"/>
              <a:gd name="connsiteY13" fmla="*/ 532262 h 805217"/>
              <a:gd name="connsiteX14" fmla="*/ 1241946 w 6510017"/>
              <a:gd name="connsiteY14" fmla="*/ 559558 h 805217"/>
              <a:gd name="connsiteX15" fmla="*/ 1255594 w 6510017"/>
              <a:gd name="connsiteY15" fmla="*/ 518615 h 805217"/>
              <a:gd name="connsiteX16" fmla="*/ 1351128 w 6510017"/>
              <a:gd name="connsiteY16" fmla="*/ 504967 h 805217"/>
              <a:gd name="connsiteX17" fmla="*/ 1433015 w 6510017"/>
              <a:gd name="connsiteY17" fmla="*/ 545910 h 805217"/>
              <a:gd name="connsiteX18" fmla="*/ 1473958 w 6510017"/>
              <a:gd name="connsiteY18" fmla="*/ 559558 h 805217"/>
              <a:gd name="connsiteX19" fmla="*/ 1787856 w 6510017"/>
              <a:gd name="connsiteY19" fmla="*/ 545910 h 805217"/>
              <a:gd name="connsiteX20" fmla="*/ 1828800 w 6510017"/>
              <a:gd name="connsiteY20" fmla="*/ 532262 h 805217"/>
              <a:gd name="connsiteX21" fmla="*/ 1910686 w 6510017"/>
              <a:gd name="connsiteY21" fmla="*/ 559558 h 805217"/>
              <a:gd name="connsiteX22" fmla="*/ 2265528 w 6510017"/>
              <a:gd name="connsiteY22" fmla="*/ 532262 h 805217"/>
              <a:gd name="connsiteX23" fmla="*/ 2306471 w 6510017"/>
              <a:gd name="connsiteY23" fmla="*/ 559558 h 805217"/>
              <a:gd name="connsiteX24" fmla="*/ 2347415 w 6510017"/>
              <a:gd name="connsiteY24" fmla="*/ 573206 h 805217"/>
              <a:gd name="connsiteX25" fmla="*/ 2429301 w 6510017"/>
              <a:gd name="connsiteY25" fmla="*/ 573206 h 805217"/>
              <a:gd name="connsiteX26" fmla="*/ 2647665 w 6510017"/>
              <a:gd name="connsiteY26" fmla="*/ 559558 h 805217"/>
              <a:gd name="connsiteX27" fmla="*/ 2688609 w 6510017"/>
              <a:gd name="connsiteY27" fmla="*/ 573206 h 805217"/>
              <a:gd name="connsiteX28" fmla="*/ 2866029 w 6510017"/>
              <a:gd name="connsiteY28" fmla="*/ 545910 h 805217"/>
              <a:gd name="connsiteX29" fmla="*/ 2906973 w 6510017"/>
              <a:gd name="connsiteY29" fmla="*/ 559558 h 805217"/>
              <a:gd name="connsiteX30" fmla="*/ 2988859 w 6510017"/>
              <a:gd name="connsiteY30" fmla="*/ 532262 h 805217"/>
              <a:gd name="connsiteX31" fmla="*/ 3125337 w 6510017"/>
              <a:gd name="connsiteY31" fmla="*/ 532262 h 805217"/>
              <a:gd name="connsiteX32" fmla="*/ 3261815 w 6510017"/>
              <a:gd name="connsiteY32" fmla="*/ 545910 h 805217"/>
              <a:gd name="connsiteX33" fmla="*/ 3330053 w 6510017"/>
              <a:gd name="connsiteY33" fmla="*/ 559558 h 805217"/>
              <a:gd name="connsiteX34" fmla="*/ 3357349 w 6510017"/>
              <a:gd name="connsiteY34" fmla="*/ 600501 h 805217"/>
              <a:gd name="connsiteX35" fmla="*/ 3398292 w 6510017"/>
              <a:gd name="connsiteY35" fmla="*/ 627797 h 805217"/>
              <a:gd name="connsiteX36" fmla="*/ 3480179 w 6510017"/>
              <a:gd name="connsiteY36" fmla="*/ 655092 h 805217"/>
              <a:gd name="connsiteX37" fmla="*/ 3507474 w 6510017"/>
              <a:gd name="connsiteY37" fmla="*/ 696035 h 805217"/>
              <a:gd name="connsiteX38" fmla="*/ 3534770 w 6510017"/>
              <a:gd name="connsiteY38" fmla="*/ 777922 h 805217"/>
              <a:gd name="connsiteX39" fmla="*/ 3630304 w 6510017"/>
              <a:gd name="connsiteY39" fmla="*/ 805217 h 805217"/>
              <a:gd name="connsiteX40" fmla="*/ 3957850 w 6510017"/>
              <a:gd name="connsiteY40" fmla="*/ 791570 h 805217"/>
              <a:gd name="connsiteX41" fmla="*/ 4012441 w 6510017"/>
              <a:gd name="connsiteY41" fmla="*/ 777922 h 805217"/>
              <a:gd name="connsiteX42" fmla="*/ 4080680 w 6510017"/>
              <a:gd name="connsiteY42" fmla="*/ 682388 h 805217"/>
              <a:gd name="connsiteX43" fmla="*/ 4148919 w 6510017"/>
              <a:gd name="connsiteY43" fmla="*/ 668740 h 805217"/>
              <a:gd name="connsiteX44" fmla="*/ 4176215 w 6510017"/>
              <a:gd name="connsiteY44" fmla="*/ 627797 h 805217"/>
              <a:gd name="connsiteX45" fmla="*/ 4299044 w 6510017"/>
              <a:gd name="connsiteY45" fmla="*/ 600501 h 805217"/>
              <a:gd name="connsiteX46" fmla="*/ 4531056 w 6510017"/>
              <a:gd name="connsiteY46" fmla="*/ 545910 h 805217"/>
              <a:gd name="connsiteX47" fmla="*/ 4612943 w 6510017"/>
              <a:gd name="connsiteY47" fmla="*/ 518615 h 805217"/>
              <a:gd name="connsiteX48" fmla="*/ 4763068 w 6510017"/>
              <a:gd name="connsiteY48" fmla="*/ 573206 h 805217"/>
              <a:gd name="connsiteX49" fmla="*/ 5145206 w 6510017"/>
              <a:gd name="connsiteY49" fmla="*/ 545910 h 805217"/>
              <a:gd name="connsiteX50" fmla="*/ 5199797 w 6510017"/>
              <a:gd name="connsiteY50" fmla="*/ 532262 h 805217"/>
              <a:gd name="connsiteX51" fmla="*/ 5295331 w 6510017"/>
              <a:gd name="connsiteY51" fmla="*/ 504967 h 805217"/>
              <a:gd name="connsiteX52" fmla="*/ 5377218 w 6510017"/>
              <a:gd name="connsiteY52" fmla="*/ 491319 h 805217"/>
              <a:gd name="connsiteX53" fmla="*/ 5527343 w 6510017"/>
              <a:gd name="connsiteY53" fmla="*/ 450376 h 805217"/>
              <a:gd name="connsiteX54" fmla="*/ 5609229 w 6510017"/>
              <a:gd name="connsiteY54" fmla="*/ 409432 h 805217"/>
              <a:gd name="connsiteX55" fmla="*/ 5622877 w 6510017"/>
              <a:gd name="connsiteY55" fmla="*/ 368489 h 805217"/>
              <a:gd name="connsiteX56" fmla="*/ 5663821 w 6510017"/>
              <a:gd name="connsiteY56" fmla="*/ 354841 h 805217"/>
              <a:gd name="connsiteX57" fmla="*/ 5745707 w 6510017"/>
              <a:gd name="connsiteY57" fmla="*/ 341194 h 805217"/>
              <a:gd name="connsiteX58" fmla="*/ 5827594 w 6510017"/>
              <a:gd name="connsiteY58" fmla="*/ 286603 h 805217"/>
              <a:gd name="connsiteX59" fmla="*/ 5868537 w 6510017"/>
              <a:gd name="connsiteY59" fmla="*/ 259307 h 805217"/>
              <a:gd name="connsiteX60" fmla="*/ 5923128 w 6510017"/>
              <a:gd name="connsiteY60" fmla="*/ 245659 h 805217"/>
              <a:gd name="connsiteX61" fmla="*/ 6114197 w 6510017"/>
              <a:gd name="connsiteY61" fmla="*/ 204716 h 805217"/>
              <a:gd name="connsiteX62" fmla="*/ 6155140 w 6510017"/>
              <a:gd name="connsiteY62" fmla="*/ 191068 h 805217"/>
              <a:gd name="connsiteX63" fmla="*/ 6237026 w 6510017"/>
              <a:gd name="connsiteY63" fmla="*/ 136477 h 805217"/>
              <a:gd name="connsiteX64" fmla="*/ 6264322 w 6510017"/>
              <a:gd name="connsiteY64" fmla="*/ 95534 h 805217"/>
              <a:gd name="connsiteX65" fmla="*/ 6305265 w 6510017"/>
              <a:gd name="connsiteY65" fmla="*/ 81886 h 805217"/>
              <a:gd name="connsiteX66" fmla="*/ 6428095 w 6510017"/>
              <a:gd name="connsiteY66" fmla="*/ 40943 h 805217"/>
              <a:gd name="connsiteX67" fmla="*/ 6509982 w 6510017"/>
              <a:gd name="connsiteY67" fmla="*/ 0 h 805217"/>
              <a:gd name="connsiteX68" fmla="*/ 6509982 w 6510017"/>
              <a:gd name="connsiteY68" fmla="*/ 27295 h 805217"/>
              <a:gd name="connsiteX69" fmla="*/ 6509982 w 6510017"/>
              <a:gd name="connsiteY69" fmla="*/ 13647 h 805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6510017" h="805217">
                <a:moveTo>
                  <a:pt x="0" y="532262"/>
                </a:moveTo>
                <a:lnTo>
                  <a:pt x="0" y="532262"/>
                </a:lnTo>
                <a:cubicBezTo>
                  <a:pt x="50042" y="536811"/>
                  <a:pt x="100382" y="538804"/>
                  <a:pt x="150125" y="545910"/>
                </a:cubicBezTo>
                <a:cubicBezTo>
                  <a:pt x="164366" y="547945"/>
                  <a:pt x="176682" y="559558"/>
                  <a:pt x="191068" y="559558"/>
                </a:cubicBezTo>
                <a:cubicBezTo>
                  <a:pt x="241316" y="559558"/>
                  <a:pt x="291152" y="550459"/>
                  <a:pt x="341194" y="545910"/>
                </a:cubicBezTo>
                <a:cubicBezTo>
                  <a:pt x="354842" y="536812"/>
                  <a:pt x="366053" y="515398"/>
                  <a:pt x="382137" y="518615"/>
                </a:cubicBezTo>
                <a:cubicBezTo>
                  <a:pt x="398221" y="521832"/>
                  <a:pt x="393097" y="558073"/>
                  <a:pt x="409432" y="559558"/>
                </a:cubicBezTo>
                <a:cubicBezTo>
                  <a:pt x="500157" y="567806"/>
                  <a:pt x="591403" y="550459"/>
                  <a:pt x="682388" y="545910"/>
                </a:cubicBezTo>
                <a:cubicBezTo>
                  <a:pt x="696036" y="550459"/>
                  <a:pt x="710464" y="553124"/>
                  <a:pt x="723331" y="559558"/>
                </a:cubicBezTo>
                <a:cubicBezTo>
                  <a:pt x="738002" y="566893"/>
                  <a:pt x="748713" y="581666"/>
                  <a:pt x="764274" y="586853"/>
                </a:cubicBezTo>
                <a:cubicBezTo>
                  <a:pt x="790526" y="595604"/>
                  <a:pt x="818865" y="595952"/>
                  <a:pt x="846161" y="600501"/>
                </a:cubicBezTo>
                <a:cubicBezTo>
                  <a:pt x="887104" y="595952"/>
                  <a:pt x="928356" y="593625"/>
                  <a:pt x="968991" y="586853"/>
                </a:cubicBezTo>
                <a:cubicBezTo>
                  <a:pt x="983181" y="584488"/>
                  <a:pt x="999762" y="583378"/>
                  <a:pt x="1009934" y="573206"/>
                </a:cubicBezTo>
                <a:cubicBezTo>
                  <a:pt x="1020107" y="563033"/>
                  <a:pt x="1019033" y="545910"/>
                  <a:pt x="1023582" y="532262"/>
                </a:cubicBezTo>
                <a:cubicBezTo>
                  <a:pt x="1084917" y="544529"/>
                  <a:pt x="1190407" y="568148"/>
                  <a:pt x="1241946" y="559558"/>
                </a:cubicBezTo>
                <a:cubicBezTo>
                  <a:pt x="1256136" y="557193"/>
                  <a:pt x="1242727" y="525049"/>
                  <a:pt x="1255594" y="518615"/>
                </a:cubicBezTo>
                <a:cubicBezTo>
                  <a:pt x="1284366" y="504229"/>
                  <a:pt x="1319283" y="509516"/>
                  <a:pt x="1351128" y="504967"/>
                </a:cubicBezTo>
                <a:cubicBezTo>
                  <a:pt x="1454039" y="539271"/>
                  <a:pt x="1327188" y="492997"/>
                  <a:pt x="1433015" y="545910"/>
                </a:cubicBezTo>
                <a:cubicBezTo>
                  <a:pt x="1445882" y="552344"/>
                  <a:pt x="1460310" y="555009"/>
                  <a:pt x="1473958" y="559558"/>
                </a:cubicBezTo>
                <a:cubicBezTo>
                  <a:pt x="1578591" y="555009"/>
                  <a:pt x="1683433" y="553943"/>
                  <a:pt x="1787856" y="545910"/>
                </a:cubicBezTo>
                <a:cubicBezTo>
                  <a:pt x="1802200" y="544807"/>
                  <a:pt x="1814502" y="530673"/>
                  <a:pt x="1828800" y="532262"/>
                </a:cubicBezTo>
                <a:cubicBezTo>
                  <a:pt x="1857396" y="535439"/>
                  <a:pt x="1910686" y="559558"/>
                  <a:pt x="1910686" y="559558"/>
                </a:cubicBezTo>
                <a:cubicBezTo>
                  <a:pt x="2041049" y="516103"/>
                  <a:pt x="2009604" y="522419"/>
                  <a:pt x="2265528" y="532262"/>
                </a:cubicBezTo>
                <a:cubicBezTo>
                  <a:pt x="2281918" y="532892"/>
                  <a:pt x="2291800" y="552222"/>
                  <a:pt x="2306471" y="559558"/>
                </a:cubicBezTo>
                <a:cubicBezTo>
                  <a:pt x="2319338" y="565992"/>
                  <a:pt x="2333767" y="568657"/>
                  <a:pt x="2347415" y="573206"/>
                </a:cubicBezTo>
                <a:cubicBezTo>
                  <a:pt x="2456596" y="536811"/>
                  <a:pt x="2320120" y="573206"/>
                  <a:pt x="2429301" y="573206"/>
                </a:cubicBezTo>
                <a:cubicBezTo>
                  <a:pt x="2502231" y="573206"/>
                  <a:pt x="2574877" y="564107"/>
                  <a:pt x="2647665" y="559558"/>
                </a:cubicBezTo>
                <a:cubicBezTo>
                  <a:pt x="2661313" y="564107"/>
                  <a:pt x="2674223" y="573206"/>
                  <a:pt x="2688609" y="573206"/>
                </a:cubicBezTo>
                <a:cubicBezTo>
                  <a:pt x="2794163" y="573206"/>
                  <a:pt x="2795947" y="569271"/>
                  <a:pt x="2866029" y="545910"/>
                </a:cubicBezTo>
                <a:cubicBezTo>
                  <a:pt x="2879677" y="550459"/>
                  <a:pt x="2892675" y="561147"/>
                  <a:pt x="2906973" y="559558"/>
                </a:cubicBezTo>
                <a:cubicBezTo>
                  <a:pt x="2935569" y="556381"/>
                  <a:pt x="2988859" y="532262"/>
                  <a:pt x="2988859" y="532262"/>
                </a:cubicBezTo>
                <a:cubicBezTo>
                  <a:pt x="3081361" y="563096"/>
                  <a:pt x="2968514" y="532262"/>
                  <a:pt x="3125337" y="532262"/>
                </a:cubicBezTo>
                <a:cubicBezTo>
                  <a:pt x="3171057" y="532262"/>
                  <a:pt x="3216322" y="541361"/>
                  <a:pt x="3261815" y="545910"/>
                </a:cubicBezTo>
                <a:cubicBezTo>
                  <a:pt x="3284561" y="550459"/>
                  <a:pt x="3309913" y="548049"/>
                  <a:pt x="3330053" y="559558"/>
                </a:cubicBezTo>
                <a:cubicBezTo>
                  <a:pt x="3344294" y="567696"/>
                  <a:pt x="3345751" y="588903"/>
                  <a:pt x="3357349" y="600501"/>
                </a:cubicBezTo>
                <a:cubicBezTo>
                  <a:pt x="3368947" y="612099"/>
                  <a:pt x="3383303" y="621135"/>
                  <a:pt x="3398292" y="627797"/>
                </a:cubicBezTo>
                <a:cubicBezTo>
                  <a:pt x="3424584" y="639482"/>
                  <a:pt x="3480179" y="655092"/>
                  <a:pt x="3480179" y="655092"/>
                </a:cubicBezTo>
                <a:cubicBezTo>
                  <a:pt x="3489277" y="668740"/>
                  <a:pt x="3500812" y="681046"/>
                  <a:pt x="3507474" y="696035"/>
                </a:cubicBezTo>
                <a:cubicBezTo>
                  <a:pt x="3519159" y="722327"/>
                  <a:pt x="3506857" y="770944"/>
                  <a:pt x="3534770" y="777922"/>
                </a:cubicBezTo>
                <a:cubicBezTo>
                  <a:pt x="3603317" y="795059"/>
                  <a:pt x="3571566" y="785639"/>
                  <a:pt x="3630304" y="805217"/>
                </a:cubicBezTo>
                <a:cubicBezTo>
                  <a:pt x="3739486" y="800668"/>
                  <a:pt x="3848851" y="799356"/>
                  <a:pt x="3957850" y="791570"/>
                </a:cubicBezTo>
                <a:cubicBezTo>
                  <a:pt x="3976559" y="790234"/>
                  <a:pt x="4000234" y="792163"/>
                  <a:pt x="4012441" y="777922"/>
                </a:cubicBezTo>
                <a:cubicBezTo>
                  <a:pt x="4095569" y="680939"/>
                  <a:pt x="3986800" y="705858"/>
                  <a:pt x="4080680" y="682388"/>
                </a:cubicBezTo>
                <a:cubicBezTo>
                  <a:pt x="4103184" y="676762"/>
                  <a:pt x="4126173" y="673289"/>
                  <a:pt x="4148919" y="668740"/>
                </a:cubicBezTo>
                <a:cubicBezTo>
                  <a:pt x="4158018" y="655092"/>
                  <a:pt x="4163407" y="638044"/>
                  <a:pt x="4176215" y="627797"/>
                </a:cubicBezTo>
                <a:cubicBezTo>
                  <a:pt x="4193898" y="613650"/>
                  <a:pt x="4298205" y="600641"/>
                  <a:pt x="4299044" y="600501"/>
                </a:cubicBezTo>
                <a:cubicBezTo>
                  <a:pt x="4367253" y="498189"/>
                  <a:pt x="4297562" y="579266"/>
                  <a:pt x="4531056" y="545910"/>
                </a:cubicBezTo>
                <a:cubicBezTo>
                  <a:pt x="4559539" y="541841"/>
                  <a:pt x="4612943" y="518615"/>
                  <a:pt x="4612943" y="518615"/>
                </a:cubicBezTo>
                <a:cubicBezTo>
                  <a:pt x="4738038" y="549888"/>
                  <a:pt x="4690912" y="525101"/>
                  <a:pt x="4763068" y="573206"/>
                </a:cubicBezTo>
                <a:cubicBezTo>
                  <a:pt x="4890447" y="564107"/>
                  <a:pt x="5021315" y="576883"/>
                  <a:pt x="5145206" y="545910"/>
                </a:cubicBezTo>
                <a:cubicBezTo>
                  <a:pt x="5163403" y="541361"/>
                  <a:pt x="5181762" y="537415"/>
                  <a:pt x="5199797" y="532262"/>
                </a:cubicBezTo>
                <a:cubicBezTo>
                  <a:pt x="5260490" y="514921"/>
                  <a:pt x="5224234" y="519187"/>
                  <a:pt x="5295331" y="504967"/>
                </a:cubicBezTo>
                <a:cubicBezTo>
                  <a:pt x="5322466" y="499540"/>
                  <a:pt x="5349922" y="495868"/>
                  <a:pt x="5377218" y="491319"/>
                </a:cubicBezTo>
                <a:cubicBezTo>
                  <a:pt x="5455253" y="439294"/>
                  <a:pt x="5387183" y="475859"/>
                  <a:pt x="5527343" y="450376"/>
                </a:cubicBezTo>
                <a:cubicBezTo>
                  <a:pt x="5566189" y="443313"/>
                  <a:pt x="5576450" y="431285"/>
                  <a:pt x="5609229" y="409432"/>
                </a:cubicBezTo>
                <a:cubicBezTo>
                  <a:pt x="5613778" y="395784"/>
                  <a:pt x="5612705" y="378661"/>
                  <a:pt x="5622877" y="368489"/>
                </a:cubicBezTo>
                <a:cubicBezTo>
                  <a:pt x="5633050" y="358316"/>
                  <a:pt x="5649777" y="357962"/>
                  <a:pt x="5663821" y="354841"/>
                </a:cubicBezTo>
                <a:cubicBezTo>
                  <a:pt x="5690834" y="348838"/>
                  <a:pt x="5718412" y="345743"/>
                  <a:pt x="5745707" y="341194"/>
                </a:cubicBezTo>
                <a:cubicBezTo>
                  <a:pt x="5823323" y="263576"/>
                  <a:pt x="5748587" y="326106"/>
                  <a:pt x="5827594" y="286603"/>
                </a:cubicBezTo>
                <a:cubicBezTo>
                  <a:pt x="5842265" y="279268"/>
                  <a:pt x="5853461" y="265768"/>
                  <a:pt x="5868537" y="259307"/>
                </a:cubicBezTo>
                <a:cubicBezTo>
                  <a:pt x="5885777" y="251918"/>
                  <a:pt x="5905162" y="251049"/>
                  <a:pt x="5923128" y="245659"/>
                </a:cubicBezTo>
                <a:cubicBezTo>
                  <a:pt x="6062033" y="203988"/>
                  <a:pt x="5948137" y="225474"/>
                  <a:pt x="6114197" y="204716"/>
                </a:cubicBezTo>
                <a:cubicBezTo>
                  <a:pt x="6127845" y="200167"/>
                  <a:pt x="6142564" y="198054"/>
                  <a:pt x="6155140" y="191068"/>
                </a:cubicBezTo>
                <a:cubicBezTo>
                  <a:pt x="6183817" y="175136"/>
                  <a:pt x="6237026" y="136477"/>
                  <a:pt x="6237026" y="136477"/>
                </a:cubicBezTo>
                <a:cubicBezTo>
                  <a:pt x="6246125" y="122829"/>
                  <a:pt x="6251514" y="105781"/>
                  <a:pt x="6264322" y="95534"/>
                </a:cubicBezTo>
                <a:cubicBezTo>
                  <a:pt x="6275556" y="86547"/>
                  <a:pt x="6292398" y="88320"/>
                  <a:pt x="6305265" y="81886"/>
                </a:cubicBezTo>
                <a:cubicBezTo>
                  <a:pt x="6431254" y="18892"/>
                  <a:pt x="6225399" y="91618"/>
                  <a:pt x="6428095" y="40943"/>
                </a:cubicBezTo>
                <a:cubicBezTo>
                  <a:pt x="6514298" y="19392"/>
                  <a:pt x="6509982" y="41283"/>
                  <a:pt x="6509982" y="0"/>
                </a:cubicBezTo>
                <a:lnTo>
                  <a:pt x="6509982" y="27295"/>
                </a:lnTo>
                <a:lnTo>
                  <a:pt x="6509982" y="13647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dirty="0">
              <a:latin typeface="Tahoma" panose="020B0604030504040204" pitchFamily="34" charset="0"/>
            </a:endParaRPr>
          </a:p>
        </p:txBody>
      </p:sp>
      <p:grpSp>
        <p:nvGrpSpPr>
          <p:cNvPr id="23568" name="Grupo 49"/>
          <p:cNvGrpSpPr>
            <a:grpSpLocks/>
          </p:cNvGrpSpPr>
          <p:nvPr/>
        </p:nvGrpSpPr>
        <p:grpSpPr bwMode="auto">
          <a:xfrm>
            <a:off x="4211638" y="4487863"/>
            <a:ext cx="152400" cy="315912"/>
            <a:chOff x="1403648" y="2564904"/>
            <a:chExt cx="792088" cy="1440160"/>
          </a:xfrm>
        </p:grpSpPr>
        <p:sp>
          <p:nvSpPr>
            <p:cNvPr id="51" name="Elipse 50"/>
            <p:cNvSpPr/>
            <p:nvPr/>
          </p:nvSpPr>
          <p:spPr>
            <a:xfrm>
              <a:off x="1403648" y="2564904"/>
              <a:ext cx="792088" cy="3618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cxnSp>
          <p:nvCxnSpPr>
            <p:cNvPr id="52" name="Conector reto 51"/>
            <p:cNvCxnSpPr/>
            <p:nvPr/>
          </p:nvCxnSpPr>
          <p:spPr>
            <a:xfrm>
              <a:off x="1799692" y="2926754"/>
              <a:ext cx="0" cy="107831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upo 16"/>
          <p:cNvGrpSpPr/>
          <p:nvPr/>
        </p:nvGrpSpPr>
        <p:grpSpPr>
          <a:xfrm>
            <a:off x="1287297" y="1435100"/>
            <a:ext cx="2538483" cy="3330988"/>
            <a:chOff x="1287297" y="1435100"/>
            <a:chExt cx="2538483" cy="3330988"/>
          </a:xfrm>
        </p:grpSpPr>
        <p:sp>
          <p:nvSpPr>
            <p:cNvPr id="7" name="Forma livre 6"/>
            <p:cNvSpPr/>
            <p:nvPr/>
          </p:nvSpPr>
          <p:spPr bwMode="auto">
            <a:xfrm rot="5400000">
              <a:off x="2457450" y="1801813"/>
              <a:ext cx="206375" cy="149225"/>
            </a:xfrm>
            <a:custGeom>
              <a:avLst/>
              <a:gdLst>
                <a:gd name="connsiteX0" fmla="*/ 0 w 204717"/>
                <a:gd name="connsiteY0" fmla="*/ 0 h 150125"/>
                <a:gd name="connsiteX1" fmla="*/ 204717 w 204717"/>
                <a:gd name="connsiteY1" fmla="*/ 0 h 150125"/>
                <a:gd name="connsiteX2" fmla="*/ 204717 w 204717"/>
                <a:gd name="connsiteY2" fmla="*/ 150125 h 150125"/>
                <a:gd name="connsiteX3" fmla="*/ 27296 w 204717"/>
                <a:gd name="connsiteY3" fmla="*/ 150125 h 150125"/>
                <a:gd name="connsiteX0" fmla="*/ 2440 w 207157"/>
                <a:gd name="connsiteY0" fmla="*/ 0 h 150125"/>
                <a:gd name="connsiteX1" fmla="*/ 207157 w 207157"/>
                <a:gd name="connsiteY1" fmla="*/ 0 h 150125"/>
                <a:gd name="connsiteX2" fmla="*/ 207157 w 207157"/>
                <a:gd name="connsiteY2" fmla="*/ 150125 h 150125"/>
                <a:gd name="connsiteX3" fmla="*/ 0 w 207157"/>
                <a:gd name="connsiteY3" fmla="*/ 150125 h 150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7157" h="150125">
                  <a:moveTo>
                    <a:pt x="2440" y="0"/>
                  </a:moveTo>
                  <a:lnTo>
                    <a:pt x="207157" y="0"/>
                  </a:lnTo>
                  <a:lnTo>
                    <a:pt x="207157" y="150125"/>
                  </a:lnTo>
                  <a:lnTo>
                    <a:pt x="0" y="150125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n>
                  <a:solidFill>
                    <a:schemeClr val="tx1"/>
                  </a:solidFill>
                </a:ln>
                <a:latin typeface="Tahoma" panose="020B0604030504040204" pitchFamily="34" charset="0"/>
              </a:endParaRPr>
            </a:p>
          </p:txBody>
        </p:sp>
        <p:sp>
          <p:nvSpPr>
            <p:cNvPr id="23609" name="CaixaDeTexto 2"/>
            <p:cNvSpPr txBox="1">
              <a:spLocks noChangeArrowheads="1"/>
            </p:cNvSpPr>
            <p:nvPr/>
          </p:nvSpPr>
          <p:spPr bwMode="auto">
            <a:xfrm>
              <a:off x="2367225" y="1435100"/>
              <a:ext cx="378629" cy="3385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pt-BR" altLang="pt-BR" sz="1600" baseline="-25000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6" name="Forma livre 15"/>
            <p:cNvSpPr/>
            <p:nvPr/>
          </p:nvSpPr>
          <p:spPr>
            <a:xfrm>
              <a:off x="1287297" y="1981945"/>
              <a:ext cx="2538483" cy="2784143"/>
            </a:xfrm>
            <a:custGeom>
              <a:avLst/>
              <a:gdLst>
                <a:gd name="connsiteX0" fmla="*/ 0 w 2538483"/>
                <a:gd name="connsiteY0" fmla="*/ 2770496 h 2784143"/>
                <a:gd name="connsiteX1" fmla="*/ 1255594 w 2538483"/>
                <a:gd name="connsiteY1" fmla="*/ 0 h 2784143"/>
                <a:gd name="connsiteX2" fmla="*/ 1310185 w 2538483"/>
                <a:gd name="connsiteY2" fmla="*/ 0 h 2784143"/>
                <a:gd name="connsiteX3" fmla="*/ 2538483 w 2538483"/>
                <a:gd name="connsiteY3" fmla="*/ 2784143 h 2784143"/>
                <a:gd name="connsiteX4" fmla="*/ 0 w 2538483"/>
                <a:gd name="connsiteY4" fmla="*/ 2770496 h 27841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38483" h="2784143">
                  <a:moveTo>
                    <a:pt x="0" y="2770496"/>
                  </a:moveTo>
                  <a:lnTo>
                    <a:pt x="1255594" y="0"/>
                  </a:lnTo>
                  <a:lnTo>
                    <a:pt x="1310185" y="0"/>
                  </a:lnTo>
                  <a:lnTo>
                    <a:pt x="2538483" y="2784143"/>
                  </a:lnTo>
                  <a:lnTo>
                    <a:pt x="0" y="2770496"/>
                  </a:lnTo>
                  <a:close/>
                </a:path>
              </a:pathLst>
            </a:custGeom>
            <a:solidFill>
              <a:srgbClr val="FF0000">
                <a:alpha val="50196"/>
              </a:srgbClr>
            </a:solidFill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latin typeface="Tahoma" panose="020B0604030504040204" pitchFamily="34" charset="0"/>
              </a:endParaRPr>
            </a:p>
          </p:txBody>
        </p:sp>
      </p:grpSp>
      <p:sp>
        <p:nvSpPr>
          <p:cNvPr id="63" name="Retângulo 26"/>
          <p:cNvSpPr>
            <a:spLocks noChangeArrowheads="1"/>
          </p:cNvSpPr>
          <p:nvPr/>
        </p:nvSpPr>
        <p:spPr bwMode="auto">
          <a:xfrm>
            <a:off x="899592" y="5445224"/>
            <a:ext cx="777686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365125" indent="-365125"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  <a:sym typeface="Symbol" pitchFamily="18" charset="2"/>
              </a:rPr>
              <a:t>A resposta do sensor representa a integração das respostas de todos objetos que estão no campo de visada</a:t>
            </a:r>
            <a:endParaRPr lang="pt-BR" altLang="pt-BR" sz="1600" dirty="0">
              <a:latin typeface="Tahoma" panose="020B0604030504040204" pitchFamily="34" charset="0"/>
              <a:cs typeface="Times New Roman" pitchFamily="18" charset="0"/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3333750" y="1612537"/>
            <a:ext cx="2170113" cy="276999"/>
            <a:chOff x="3333750" y="1612537"/>
            <a:chExt cx="2170113" cy="276999"/>
          </a:xfrm>
        </p:grpSpPr>
        <p:cxnSp>
          <p:nvCxnSpPr>
            <p:cNvPr id="4" name="Conector de seta reta 3"/>
            <p:cNvCxnSpPr/>
            <p:nvPr/>
          </p:nvCxnSpPr>
          <p:spPr>
            <a:xfrm>
              <a:off x="3333750" y="1876426"/>
              <a:ext cx="217011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Retângulo 4"/>
            <p:cNvSpPr/>
            <p:nvPr/>
          </p:nvSpPr>
          <p:spPr>
            <a:xfrm>
              <a:off x="3851920" y="1612537"/>
              <a:ext cx="115127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altLang="pt-BR" sz="1200" dirty="0">
                  <a:latin typeface="Tahoma" panose="020B0604030504040204" pitchFamily="34" charset="0"/>
                  <a:sym typeface="Symbol" pitchFamily="18" charset="2"/>
                </a:rPr>
                <a:t>deslocamento</a:t>
              </a:r>
              <a:endParaRPr lang="pt-BR" sz="1200" dirty="0">
                <a:latin typeface="Tahoma" panose="020B0604030504040204" pitchFamily="34" charset="0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Inferência Estatística</a:t>
            </a:r>
          </a:p>
        </p:txBody>
      </p:sp>
      <p:sp>
        <p:nvSpPr>
          <p:cNvPr id="107548" name="Text Box 28"/>
          <p:cNvSpPr txBox="1">
            <a:spLocks noChangeArrowheads="1"/>
          </p:cNvSpPr>
          <p:nvPr/>
        </p:nvSpPr>
        <p:spPr bwMode="auto">
          <a:xfrm>
            <a:off x="2000250" y="1600200"/>
            <a:ext cx="6500813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8913" indent="-18891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Numa imagem, um </a:t>
            </a:r>
            <a:r>
              <a:rPr lang="pt-BR" altLang="pt-BR" sz="1600" i="1" dirty="0">
                <a:latin typeface="Tahoma" panose="020B0604030504040204" pitchFamily="34" charset="0"/>
              </a:rPr>
              <a:t>pixel</a:t>
            </a:r>
            <a:r>
              <a:rPr lang="pt-BR" altLang="pt-BR" sz="1600" dirty="0">
                <a:latin typeface="Tahoma" panose="020B0604030504040204" pitchFamily="34" charset="0"/>
              </a:rPr>
              <a:t> é selecionado ao acaso. Define-se uma </a:t>
            </a:r>
            <a:r>
              <a:rPr lang="pt-BR" altLang="pt-BR" sz="1600" dirty="0" err="1">
                <a:latin typeface="Tahoma" panose="020B0604030504040204" pitchFamily="34" charset="0"/>
              </a:rPr>
              <a:t>v.a</a:t>
            </a:r>
            <a:r>
              <a:rPr lang="pt-BR" altLang="pt-BR" sz="1600" dirty="0">
                <a:latin typeface="Tahoma" panose="020B0604030504040204" pitchFamily="34" charset="0"/>
              </a:rPr>
              <a:t>. </a:t>
            </a:r>
            <a:r>
              <a:rPr lang="pt-BR" altLang="pt-BR" sz="1600" i="1" dirty="0">
                <a:latin typeface="Times New Roman" pitchFamily="18" charset="0"/>
              </a:rPr>
              <a:t>X</a:t>
            </a:r>
            <a:r>
              <a:rPr lang="pt-BR" altLang="pt-BR" sz="1600" dirty="0">
                <a:latin typeface="Tahoma" panose="020B0604030504040204" pitchFamily="34" charset="0"/>
              </a:rPr>
              <a:t> cujo valor representa seu valor digital. Qual a probabilidade deste </a:t>
            </a:r>
            <a:r>
              <a:rPr lang="pt-BR" altLang="pt-BR" sz="1600" i="1" dirty="0">
                <a:latin typeface="Tahoma" panose="020B0604030504040204" pitchFamily="34" charset="0"/>
              </a:rPr>
              <a:t>pixel</a:t>
            </a:r>
            <a:r>
              <a:rPr lang="pt-BR" altLang="pt-BR" sz="1600" dirty="0">
                <a:latin typeface="Tahoma" panose="020B0604030504040204" pitchFamily="34" charset="0"/>
              </a:rPr>
              <a:t> possuir valor entre 100 e 150?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Quais os valores possíveis de </a:t>
            </a:r>
            <a:r>
              <a:rPr lang="pt-BR" altLang="pt-BR" sz="1600" i="1" dirty="0">
                <a:latin typeface="Times New Roman" pitchFamily="18" charset="0"/>
              </a:rPr>
              <a:t>X</a:t>
            </a:r>
            <a:r>
              <a:rPr lang="pt-BR" altLang="pt-BR" sz="1600" dirty="0">
                <a:latin typeface="Tahoma" panose="020B0604030504040204" pitchFamily="34" charset="0"/>
              </a:rPr>
              <a:t>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	Considerando uma imagem 8 </a:t>
            </a:r>
            <a:r>
              <a:rPr lang="pt-BR" altLang="pt-BR" sz="1600" i="1" dirty="0">
                <a:latin typeface="Tahoma" panose="020B0604030504040204" pitchFamily="34" charset="0"/>
              </a:rPr>
              <a:t>bits</a:t>
            </a:r>
            <a:r>
              <a:rPr lang="pt-BR" altLang="pt-BR" sz="1600" dirty="0">
                <a:latin typeface="Tahoma" panose="020B0604030504040204" pitchFamily="34" charset="0"/>
              </a:rPr>
              <a:t>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	Mínimo 0 (região escura)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	Máximo 255 (região clara)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	</a:t>
            </a:r>
            <a:r>
              <a:rPr lang="pt-BR" altLang="pt-BR" sz="1600" i="1" dirty="0">
                <a:latin typeface="Times New Roman" pitchFamily="18" charset="0"/>
              </a:rPr>
              <a:t>X</a:t>
            </a:r>
            <a:r>
              <a:rPr lang="pt-BR" altLang="pt-BR" sz="1600" dirty="0">
                <a:latin typeface="Times New Roman" pitchFamily="18" charset="0"/>
              </a:rPr>
              <a:t>: {0, 1, ..., 255}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Qual a distribuição de probabilidade de </a:t>
            </a:r>
            <a:r>
              <a:rPr lang="pt-BR" altLang="pt-BR" sz="1600" i="1" dirty="0">
                <a:latin typeface="Times New Roman" pitchFamily="18" charset="0"/>
              </a:rPr>
              <a:t>X</a:t>
            </a:r>
            <a:r>
              <a:rPr lang="pt-BR" altLang="pt-BR" sz="1600" dirty="0">
                <a:latin typeface="Tahoma" panose="020B0604030504040204" pitchFamily="34" charset="0"/>
              </a:rPr>
              <a:t>?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pt-BR" altLang="pt-BR" sz="1600" i="1" dirty="0">
                <a:latin typeface="Times New Roman" pitchFamily="18" charset="0"/>
              </a:rPr>
              <a:t>	X</a:t>
            </a:r>
            <a:r>
              <a:rPr lang="pt-BR" altLang="pt-BR" sz="1600" dirty="0">
                <a:latin typeface="Tahoma" panose="020B0604030504040204" pitchFamily="34" charset="0"/>
              </a:rPr>
              <a:t> é discreto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	Distribuição: Desconhecida (discreta)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Que parâmetros são necessários para definir esta distribuição?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	???????</a:t>
            </a:r>
          </a:p>
        </p:txBody>
      </p:sp>
      <p:pic>
        <p:nvPicPr>
          <p:cNvPr id="5124" name="Imagem 39" descr="B3_7.png"/>
          <p:cNvPicPr>
            <a:picLocks noChangeAspect="1"/>
          </p:cNvPicPr>
          <p:nvPr/>
        </p:nvPicPr>
        <p:blipFill>
          <a:blip r:embed="rId2" cstate="print">
            <a:lum contras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1703388"/>
            <a:ext cx="1285875" cy="1285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Text Box 26"/>
          <p:cNvSpPr txBox="1">
            <a:spLocks noChangeArrowheads="1"/>
          </p:cNvSpPr>
          <p:nvPr/>
        </p:nvSpPr>
        <p:spPr bwMode="auto">
          <a:xfrm>
            <a:off x="3489170" y="5899175"/>
            <a:ext cx="311816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solidFill>
                  <a:srgbClr val="FF0000"/>
                </a:solidFill>
                <a:latin typeface="Tahoma" panose="020B0604030504040204" pitchFamily="34" charset="0"/>
              </a:rPr>
              <a:t>DISTRIBUIÇÃO DESCONHECIDA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E3DB8C-C812-41ED-AB95-05C6F2B44E91}" type="slidenum">
              <a:rPr lang="pt-BR"/>
              <a:pPr>
                <a:defRPr/>
              </a:pPr>
              <a:t>3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4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4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4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4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48" grpId="0" uiExpand="1" build="p" autoUpdateAnimBg="0"/>
      <p:bldP spid="42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9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Utilização de amostras não independentes</a:t>
            </a:r>
            <a:endParaRPr lang="pt-BR" i="1" dirty="0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715924-216E-4A0C-976F-DE3561766E9D}" type="slidenum">
              <a:rPr lang="pt-BR"/>
              <a:pPr>
                <a:defRPr/>
              </a:pPr>
              <a:t>30</a:t>
            </a:fld>
            <a:endParaRPr lang="pt-BR"/>
          </a:p>
        </p:txBody>
      </p:sp>
      <p:grpSp>
        <p:nvGrpSpPr>
          <p:cNvPr id="23556" name="Grupo 10"/>
          <p:cNvGrpSpPr>
            <a:grpSpLocks/>
          </p:cNvGrpSpPr>
          <p:nvPr/>
        </p:nvGrpSpPr>
        <p:grpSpPr bwMode="auto">
          <a:xfrm>
            <a:off x="1979613" y="3509963"/>
            <a:ext cx="744537" cy="1349375"/>
            <a:chOff x="1403648" y="2564904"/>
            <a:chExt cx="792088" cy="1440160"/>
          </a:xfrm>
        </p:grpSpPr>
        <p:sp>
          <p:nvSpPr>
            <p:cNvPr id="8" name="Elipse 7"/>
            <p:cNvSpPr/>
            <p:nvPr/>
          </p:nvSpPr>
          <p:spPr>
            <a:xfrm>
              <a:off x="1403648" y="2564904"/>
              <a:ext cx="792088" cy="36088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cxnSp>
          <p:nvCxnSpPr>
            <p:cNvPr id="10" name="Conector reto 9"/>
            <p:cNvCxnSpPr/>
            <p:nvPr/>
          </p:nvCxnSpPr>
          <p:spPr>
            <a:xfrm>
              <a:off x="1800536" y="2925791"/>
              <a:ext cx="0" cy="107927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57" name="Grupo 17"/>
          <p:cNvGrpSpPr>
            <a:grpSpLocks/>
          </p:cNvGrpSpPr>
          <p:nvPr/>
        </p:nvGrpSpPr>
        <p:grpSpPr bwMode="auto">
          <a:xfrm>
            <a:off x="2520950" y="4292600"/>
            <a:ext cx="185738" cy="539750"/>
            <a:chOff x="1403648" y="2564904"/>
            <a:chExt cx="792088" cy="1440160"/>
          </a:xfrm>
        </p:grpSpPr>
        <p:sp>
          <p:nvSpPr>
            <p:cNvPr id="19" name="Elipse 18"/>
            <p:cNvSpPr/>
            <p:nvPr/>
          </p:nvSpPr>
          <p:spPr>
            <a:xfrm>
              <a:off x="1403648" y="2564904"/>
              <a:ext cx="792088" cy="36004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cxnSp>
          <p:nvCxnSpPr>
            <p:cNvPr id="20" name="Conector reto 19"/>
            <p:cNvCxnSpPr/>
            <p:nvPr/>
          </p:nvCxnSpPr>
          <p:spPr>
            <a:xfrm>
              <a:off x="1803078" y="2924945"/>
              <a:ext cx="0" cy="108011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58" name="Grupo 20"/>
          <p:cNvGrpSpPr>
            <a:grpSpLocks/>
          </p:cNvGrpSpPr>
          <p:nvPr/>
        </p:nvGrpSpPr>
        <p:grpSpPr bwMode="auto">
          <a:xfrm>
            <a:off x="2859088" y="3724275"/>
            <a:ext cx="609600" cy="1081088"/>
            <a:chOff x="1403648" y="2564904"/>
            <a:chExt cx="792088" cy="1440160"/>
          </a:xfrm>
        </p:grpSpPr>
        <p:sp>
          <p:nvSpPr>
            <p:cNvPr id="22" name="Elipse 21"/>
            <p:cNvSpPr/>
            <p:nvPr/>
          </p:nvSpPr>
          <p:spPr>
            <a:xfrm>
              <a:off x="1403648" y="2564904"/>
              <a:ext cx="792088" cy="35951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cxnSp>
          <p:nvCxnSpPr>
            <p:cNvPr id="23" name="Conector reto 22"/>
            <p:cNvCxnSpPr/>
            <p:nvPr/>
          </p:nvCxnSpPr>
          <p:spPr>
            <a:xfrm>
              <a:off x="1799692" y="2924415"/>
              <a:ext cx="0" cy="108064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59" name="Grupo 23"/>
          <p:cNvGrpSpPr>
            <a:grpSpLocks/>
          </p:cNvGrpSpPr>
          <p:nvPr/>
        </p:nvGrpSpPr>
        <p:grpSpPr bwMode="auto">
          <a:xfrm>
            <a:off x="3333750" y="3994150"/>
            <a:ext cx="457200" cy="811213"/>
            <a:chOff x="1403648" y="2564904"/>
            <a:chExt cx="792088" cy="1440160"/>
          </a:xfrm>
        </p:grpSpPr>
        <p:sp>
          <p:nvSpPr>
            <p:cNvPr id="25" name="Elipse 24"/>
            <p:cNvSpPr/>
            <p:nvPr/>
          </p:nvSpPr>
          <p:spPr>
            <a:xfrm>
              <a:off x="1403648" y="2564904"/>
              <a:ext cx="792088" cy="36074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cxnSp>
          <p:nvCxnSpPr>
            <p:cNvPr id="26" name="Conector reto 25"/>
            <p:cNvCxnSpPr/>
            <p:nvPr/>
          </p:nvCxnSpPr>
          <p:spPr>
            <a:xfrm>
              <a:off x="1799692" y="2925648"/>
              <a:ext cx="0" cy="10794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60" name="Grupo 26"/>
          <p:cNvGrpSpPr>
            <a:grpSpLocks/>
          </p:cNvGrpSpPr>
          <p:nvPr/>
        </p:nvGrpSpPr>
        <p:grpSpPr bwMode="auto">
          <a:xfrm>
            <a:off x="5503863" y="4427538"/>
            <a:ext cx="187325" cy="404812"/>
            <a:chOff x="1403648" y="2564904"/>
            <a:chExt cx="792088" cy="1440160"/>
          </a:xfrm>
        </p:grpSpPr>
        <p:sp>
          <p:nvSpPr>
            <p:cNvPr id="28" name="Elipse 27"/>
            <p:cNvSpPr/>
            <p:nvPr/>
          </p:nvSpPr>
          <p:spPr>
            <a:xfrm>
              <a:off x="1403648" y="2564904"/>
              <a:ext cx="792088" cy="36145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cxnSp>
          <p:nvCxnSpPr>
            <p:cNvPr id="29" name="Conector reto 28"/>
            <p:cNvCxnSpPr/>
            <p:nvPr/>
          </p:nvCxnSpPr>
          <p:spPr>
            <a:xfrm>
              <a:off x="1799690" y="2926356"/>
              <a:ext cx="0" cy="10787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61" name="Grupo 29"/>
          <p:cNvGrpSpPr>
            <a:grpSpLocks/>
          </p:cNvGrpSpPr>
          <p:nvPr/>
        </p:nvGrpSpPr>
        <p:grpSpPr bwMode="auto">
          <a:xfrm>
            <a:off x="3995738" y="4197350"/>
            <a:ext cx="277812" cy="608013"/>
            <a:chOff x="1403648" y="2564904"/>
            <a:chExt cx="792088" cy="1440160"/>
          </a:xfrm>
        </p:grpSpPr>
        <p:sp>
          <p:nvSpPr>
            <p:cNvPr id="31" name="Elipse 30"/>
            <p:cNvSpPr/>
            <p:nvPr/>
          </p:nvSpPr>
          <p:spPr>
            <a:xfrm>
              <a:off x="1403648" y="2564904"/>
              <a:ext cx="792088" cy="36098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cxnSp>
          <p:nvCxnSpPr>
            <p:cNvPr id="32" name="Conector reto 31"/>
            <p:cNvCxnSpPr/>
            <p:nvPr/>
          </p:nvCxnSpPr>
          <p:spPr>
            <a:xfrm>
              <a:off x="1801956" y="2925884"/>
              <a:ext cx="0" cy="107918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62" name="Grupo 32"/>
          <p:cNvGrpSpPr>
            <a:grpSpLocks/>
          </p:cNvGrpSpPr>
          <p:nvPr/>
        </p:nvGrpSpPr>
        <p:grpSpPr bwMode="auto">
          <a:xfrm>
            <a:off x="5691188" y="4022725"/>
            <a:ext cx="560387" cy="798513"/>
            <a:chOff x="1403648" y="2564904"/>
            <a:chExt cx="792088" cy="1440160"/>
          </a:xfrm>
        </p:grpSpPr>
        <p:sp>
          <p:nvSpPr>
            <p:cNvPr id="34" name="Elipse 33"/>
            <p:cNvSpPr/>
            <p:nvPr/>
          </p:nvSpPr>
          <p:spPr>
            <a:xfrm>
              <a:off x="1403648" y="2564904"/>
              <a:ext cx="792088" cy="36075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cxnSp>
          <p:nvCxnSpPr>
            <p:cNvPr id="35" name="Conector reto 34"/>
            <p:cNvCxnSpPr/>
            <p:nvPr/>
          </p:nvCxnSpPr>
          <p:spPr>
            <a:xfrm>
              <a:off x="1800814" y="2925660"/>
              <a:ext cx="0" cy="107940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63" name="Grupo 35"/>
          <p:cNvGrpSpPr>
            <a:grpSpLocks/>
          </p:cNvGrpSpPr>
          <p:nvPr/>
        </p:nvGrpSpPr>
        <p:grpSpPr bwMode="auto">
          <a:xfrm>
            <a:off x="6048375" y="4292600"/>
            <a:ext cx="280988" cy="528638"/>
            <a:chOff x="1403648" y="2564904"/>
            <a:chExt cx="792088" cy="1440160"/>
          </a:xfrm>
        </p:grpSpPr>
        <p:sp>
          <p:nvSpPr>
            <p:cNvPr id="37" name="Elipse 36"/>
            <p:cNvSpPr/>
            <p:nvPr/>
          </p:nvSpPr>
          <p:spPr>
            <a:xfrm>
              <a:off x="1403648" y="2564904"/>
              <a:ext cx="792088" cy="35896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cxnSp>
          <p:nvCxnSpPr>
            <p:cNvPr id="38" name="Conector reto 37"/>
            <p:cNvCxnSpPr/>
            <p:nvPr/>
          </p:nvCxnSpPr>
          <p:spPr>
            <a:xfrm>
              <a:off x="1801930" y="2923864"/>
              <a:ext cx="0" cy="10812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64" name="Grupo 38"/>
          <p:cNvGrpSpPr>
            <a:grpSpLocks/>
          </p:cNvGrpSpPr>
          <p:nvPr/>
        </p:nvGrpSpPr>
        <p:grpSpPr bwMode="auto">
          <a:xfrm>
            <a:off x="6448425" y="3363913"/>
            <a:ext cx="609600" cy="1260475"/>
            <a:chOff x="1403648" y="2564904"/>
            <a:chExt cx="792088" cy="1440160"/>
          </a:xfrm>
        </p:grpSpPr>
        <p:sp>
          <p:nvSpPr>
            <p:cNvPr id="40" name="Elipse 39"/>
            <p:cNvSpPr/>
            <p:nvPr/>
          </p:nvSpPr>
          <p:spPr>
            <a:xfrm>
              <a:off x="1403648" y="2564904"/>
              <a:ext cx="792088" cy="36094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cxnSp>
          <p:nvCxnSpPr>
            <p:cNvPr id="41" name="Conector reto 40"/>
            <p:cNvCxnSpPr/>
            <p:nvPr/>
          </p:nvCxnSpPr>
          <p:spPr>
            <a:xfrm>
              <a:off x="1799692" y="2925850"/>
              <a:ext cx="0" cy="107921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65" name="Grupo 41"/>
          <p:cNvGrpSpPr>
            <a:grpSpLocks/>
          </p:cNvGrpSpPr>
          <p:nvPr/>
        </p:nvGrpSpPr>
        <p:grpSpPr bwMode="auto">
          <a:xfrm>
            <a:off x="6753225" y="2671763"/>
            <a:ext cx="896938" cy="1789112"/>
            <a:chOff x="1403648" y="2564904"/>
            <a:chExt cx="792088" cy="1440160"/>
          </a:xfrm>
        </p:grpSpPr>
        <p:sp>
          <p:nvSpPr>
            <p:cNvPr id="43" name="Elipse 42"/>
            <p:cNvSpPr/>
            <p:nvPr/>
          </p:nvSpPr>
          <p:spPr>
            <a:xfrm>
              <a:off x="1403648" y="2564904"/>
              <a:ext cx="792088" cy="36036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cxnSp>
          <p:nvCxnSpPr>
            <p:cNvPr id="44" name="Conector reto 43"/>
            <p:cNvCxnSpPr/>
            <p:nvPr/>
          </p:nvCxnSpPr>
          <p:spPr>
            <a:xfrm>
              <a:off x="1800393" y="2925264"/>
              <a:ext cx="0" cy="10798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66" name="Grupo 44"/>
          <p:cNvGrpSpPr>
            <a:grpSpLocks/>
          </p:cNvGrpSpPr>
          <p:nvPr/>
        </p:nvGrpSpPr>
        <p:grpSpPr bwMode="auto">
          <a:xfrm>
            <a:off x="1403350" y="3032125"/>
            <a:ext cx="1117600" cy="1800225"/>
            <a:chOff x="1403648" y="2564904"/>
            <a:chExt cx="792088" cy="1440160"/>
          </a:xfrm>
        </p:grpSpPr>
        <p:sp>
          <p:nvSpPr>
            <p:cNvPr id="46" name="Elipse 45"/>
            <p:cNvSpPr/>
            <p:nvPr/>
          </p:nvSpPr>
          <p:spPr>
            <a:xfrm>
              <a:off x="1403648" y="2564904"/>
              <a:ext cx="792088" cy="36067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cxnSp>
          <p:nvCxnSpPr>
            <p:cNvPr id="47" name="Conector reto 46"/>
            <p:cNvCxnSpPr/>
            <p:nvPr/>
          </p:nvCxnSpPr>
          <p:spPr>
            <a:xfrm>
              <a:off x="1799692" y="2925579"/>
              <a:ext cx="0" cy="107948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Forma livre 11"/>
          <p:cNvSpPr/>
          <p:nvPr/>
        </p:nvSpPr>
        <p:spPr>
          <a:xfrm>
            <a:off x="1444625" y="4279900"/>
            <a:ext cx="6121400" cy="804863"/>
          </a:xfrm>
          <a:custGeom>
            <a:avLst/>
            <a:gdLst>
              <a:gd name="connsiteX0" fmla="*/ 0 w 6510017"/>
              <a:gd name="connsiteY0" fmla="*/ 532262 h 805217"/>
              <a:gd name="connsiteX1" fmla="*/ 0 w 6510017"/>
              <a:gd name="connsiteY1" fmla="*/ 532262 h 805217"/>
              <a:gd name="connsiteX2" fmla="*/ 150125 w 6510017"/>
              <a:gd name="connsiteY2" fmla="*/ 545910 h 805217"/>
              <a:gd name="connsiteX3" fmla="*/ 191068 w 6510017"/>
              <a:gd name="connsiteY3" fmla="*/ 559558 h 805217"/>
              <a:gd name="connsiteX4" fmla="*/ 341194 w 6510017"/>
              <a:gd name="connsiteY4" fmla="*/ 545910 h 805217"/>
              <a:gd name="connsiteX5" fmla="*/ 382137 w 6510017"/>
              <a:gd name="connsiteY5" fmla="*/ 518615 h 805217"/>
              <a:gd name="connsiteX6" fmla="*/ 409432 w 6510017"/>
              <a:gd name="connsiteY6" fmla="*/ 559558 h 805217"/>
              <a:gd name="connsiteX7" fmla="*/ 682388 w 6510017"/>
              <a:gd name="connsiteY7" fmla="*/ 545910 h 805217"/>
              <a:gd name="connsiteX8" fmla="*/ 723331 w 6510017"/>
              <a:gd name="connsiteY8" fmla="*/ 559558 h 805217"/>
              <a:gd name="connsiteX9" fmla="*/ 764274 w 6510017"/>
              <a:gd name="connsiteY9" fmla="*/ 586853 h 805217"/>
              <a:gd name="connsiteX10" fmla="*/ 846161 w 6510017"/>
              <a:gd name="connsiteY10" fmla="*/ 600501 h 805217"/>
              <a:gd name="connsiteX11" fmla="*/ 968991 w 6510017"/>
              <a:gd name="connsiteY11" fmla="*/ 586853 h 805217"/>
              <a:gd name="connsiteX12" fmla="*/ 1009934 w 6510017"/>
              <a:gd name="connsiteY12" fmla="*/ 573206 h 805217"/>
              <a:gd name="connsiteX13" fmla="*/ 1023582 w 6510017"/>
              <a:gd name="connsiteY13" fmla="*/ 532262 h 805217"/>
              <a:gd name="connsiteX14" fmla="*/ 1241946 w 6510017"/>
              <a:gd name="connsiteY14" fmla="*/ 559558 h 805217"/>
              <a:gd name="connsiteX15" fmla="*/ 1255594 w 6510017"/>
              <a:gd name="connsiteY15" fmla="*/ 518615 h 805217"/>
              <a:gd name="connsiteX16" fmla="*/ 1351128 w 6510017"/>
              <a:gd name="connsiteY16" fmla="*/ 504967 h 805217"/>
              <a:gd name="connsiteX17" fmla="*/ 1433015 w 6510017"/>
              <a:gd name="connsiteY17" fmla="*/ 545910 h 805217"/>
              <a:gd name="connsiteX18" fmla="*/ 1473958 w 6510017"/>
              <a:gd name="connsiteY18" fmla="*/ 559558 h 805217"/>
              <a:gd name="connsiteX19" fmla="*/ 1787856 w 6510017"/>
              <a:gd name="connsiteY19" fmla="*/ 545910 h 805217"/>
              <a:gd name="connsiteX20" fmla="*/ 1828800 w 6510017"/>
              <a:gd name="connsiteY20" fmla="*/ 532262 h 805217"/>
              <a:gd name="connsiteX21" fmla="*/ 1910686 w 6510017"/>
              <a:gd name="connsiteY21" fmla="*/ 559558 h 805217"/>
              <a:gd name="connsiteX22" fmla="*/ 2265528 w 6510017"/>
              <a:gd name="connsiteY22" fmla="*/ 532262 h 805217"/>
              <a:gd name="connsiteX23" fmla="*/ 2306471 w 6510017"/>
              <a:gd name="connsiteY23" fmla="*/ 559558 h 805217"/>
              <a:gd name="connsiteX24" fmla="*/ 2347415 w 6510017"/>
              <a:gd name="connsiteY24" fmla="*/ 573206 h 805217"/>
              <a:gd name="connsiteX25" fmla="*/ 2429301 w 6510017"/>
              <a:gd name="connsiteY25" fmla="*/ 573206 h 805217"/>
              <a:gd name="connsiteX26" fmla="*/ 2647665 w 6510017"/>
              <a:gd name="connsiteY26" fmla="*/ 559558 h 805217"/>
              <a:gd name="connsiteX27" fmla="*/ 2688609 w 6510017"/>
              <a:gd name="connsiteY27" fmla="*/ 573206 h 805217"/>
              <a:gd name="connsiteX28" fmla="*/ 2866029 w 6510017"/>
              <a:gd name="connsiteY28" fmla="*/ 545910 h 805217"/>
              <a:gd name="connsiteX29" fmla="*/ 2906973 w 6510017"/>
              <a:gd name="connsiteY29" fmla="*/ 559558 h 805217"/>
              <a:gd name="connsiteX30" fmla="*/ 2988859 w 6510017"/>
              <a:gd name="connsiteY30" fmla="*/ 532262 h 805217"/>
              <a:gd name="connsiteX31" fmla="*/ 3125337 w 6510017"/>
              <a:gd name="connsiteY31" fmla="*/ 532262 h 805217"/>
              <a:gd name="connsiteX32" fmla="*/ 3261815 w 6510017"/>
              <a:gd name="connsiteY32" fmla="*/ 545910 h 805217"/>
              <a:gd name="connsiteX33" fmla="*/ 3330053 w 6510017"/>
              <a:gd name="connsiteY33" fmla="*/ 559558 h 805217"/>
              <a:gd name="connsiteX34" fmla="*/ 3357349 w 6510017"/>
              <a:gd name="connsiteY34" fmla="*/ 600501 h 805217"/>
              <a:gd name="connsiteX35" fmla="*/ 3398292 w 6510017"/>
              <a:gd name="connsiteY35" fmla="*/ 627797 h 805217"/>
              <a:gd name="connsiteX36" fmla="*/ 3480179 w 6510017"/>
              <a:gd name="connsiteY36" fmla="*/ 655092 h 805217"/>
              <a:gd name="connsiteX37" fmla="*/ 3507474 w 6510017"/>
              <a:gd name="connsiteY37" fmla="*/ 696035 h 805217"/>
              <a:gd name="connsiteX38" fmla="*/ 3534770 w 6510017"/>
              <a:gd name="connsiteY38" fmla="*/ 777922 h 805217"/>
              <a:gd name="connsiteX39" fmla="*/ 3630304 w 6510017"/>
              <a:gd name="connsiteY39" fmla="*/ 805217 h 805217"/>
              <a:gd name="connsiteX40" fmla="*/ 3957850 w 6510017"/>
              <a:gd name="connsiteY40" fmla="*/ 791570 h 805217"/>
              <a:gd name="connsiteX41" fmla="*/ 4012441 w 6510017"/>
              <a:gd name="connsiteY41" fmla="*/ 777922 h 805217"/>
              <a:gd name="connsiteX42" fmla="*/ 4080680 w 6510017"/>
              <a:gd name="connsiteY42" fmla="*/ 682388 h 805217"/>
              <a:gd name="connsiteX43" fmla="*/ 4148919 w 6510017"/>
              <a:gd name="connsiteY43" fmla="*/ 668740 h 805217"/>
              <a:gd name="connsiteX44" fmla="*/ 4176215 w 6510017"/>
              <a:gd name="connsiteY44" fmla="*/ 627797 h 805217"/>
              <a:gd name="connsiteX45" fmla="*/ 4299044 w 6510017"/>
              <a:gd name="connsiteY45" fmla="*/ 600501 h 805217"/>
              <a:gd name="connsiteX46" fmla="*/ 4531056 w 6510017"/>
              <a:gd name="connsiteY46" fmla="*/ 545910 h 805217"/>
              <a:gd name="connsiteX47" fmla="*/ 4612943 w 6510017"/>
              <a:gd name="connsiteY47" fmla="*/ 518615 h 805217"/>
              <a:gd name="connsiteX48" fmla="*/ 4763068 w 6510017"/>
              <a:gd name="connsiteY48" fmla="*/ 573206 h 805217"/>
              <a:gd name="connsiteX49" fmla="*/ 5145206 w 6510017"/>
              <a:gd name="connsiteY49" fmla="*/ 545910 h 805217"/>
              <a:gd name="connsiteX50" fmla="*/ 5199797 w 6510017"/>
              <a:gd name="connsiteY50" fmla="*/ 532262 h 805217"/>
              <a:gd name="connsiteX51" fmla="*/ 5295331 w 6510017"/>
              <a:gd name="connsiteY51" fmla="*/ 504967 h 805217"/>
              <a:gd name="connsiteX52" fmla="*/ 5377218 w 6510017"/>
              <a:gd name="connsiteY52" fmla="*/ 491319 h 805217"/>
              <a:gd name="connsiteX53" fmla="*/ 5527343 w 6510017"/>
              <a:gd name="connsiteY53" fmla="*/ 450376 h 805217"/>
              <a:gd name="connsiteX54" fmla="*/ 5609229 w 6510017"/>
              <a:gd name="connsiteY54" fmla="*/ 409432 h 805217"/>
              <a:gd name="connsiteX55" fmla="*/ 5622877 w 6510017"/>
              <a:gd name="connsiteY55" fmla="*/ 368489 h 805217"/>
              <a:gd name="connsiteX56" fmla="*/ 5663821 w 6510017"/>
              <a:gd name="connsiteY56" fmla="*/ 354841 h 805217"/>
              <a:gd name="connsiteX57" fmla="*/ 5745707 w 6510017"/>
              <a:gd name="connsiteY57" fmla="*/ 341194 h 805217"/>
              <a:gd name="connsiteX58" fmla="*/ 5827594 w 6510017"/>
              <a:gd name="connsiteY58" fmla="*/ 286603 h 805217"/>
              <a:gd name="connsiteX59" fmla="*/ 5868537 w 6510017"/>
              <a:gd name="connsiteY59" fmla="*/ 259307 h 805217"/>
              <a:gd name="connsiteX60" fmla="*/ 5923128 w 6510017"/>
              <a:gd name="connsiteY60" fmla="*/ 245659 h 805217"/>
              <a:gd name="connsiteX61" fmla="*/ 6114197 w 6510017"/>
              <a:gd name="connsiteY61" fmla="*/ 204716 h 805217"/>
              <a:gd name="connsiteX62" fmla="*/ 6155140 w 6510017"/>
              <a:gd name="connsiteY62" fmla="*/ 191068 h 805217"/>
              <a:gd name="connsiteX63" fmla="*/ 6237026 w 6510017"/>
              <a:gd name="connsiteY63" fmla="*/ 136477 h 805217"/>
              <a:gd name="connsiteX64" fmla="*/ 6264322 w 6510017"/>
              <a:gd name="connsiteY64" fmla="*/ 95534 h 805217"/>
              <a:gd name="connsiteX65" fmla="*/ 6305265 w 6510017"/>
              <a:gd name="connsiteY65" fmla="*/ 81886 h 805217"/>
              <a:gd name="connsiteX66" fmla="*/ 6428095 w 6510017"/>
              <a:gd name="connsiteY66" fmla="*/ 40943 h 805217"/>
              <a:gd name="connsiteX67" fmla="*/ 6509982 w 6510017"/>
              <a:gd name="connsiteY67" fmla="*/ 0 h 805217"/>
              <a:gd name="connsiteX68" fmla="*/ 6509982 w 6510017"/>
              <a:gd name="connsiteY68" fmla="*/ 27295 h 805217"/>
              <a:gd name="connsiteX69" fmla="*/ 6509982 w 6510017"/>
              <a:gd name="connsiteY69" fmla="*/ 13647 h 805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6510017" h="805217">
                <a:moveTo>
                  <a:pt x="0" y="532262"/>
                </a:moveTo>
                <a:lnTo>
                  <a:pt x="0" y="532262"/>
                </a:lnTo>
                <a:cubicBezTo>
                  <a:pt x="50042" y="536811"/>
                  <a:pt x="100382" y="538804"/>
                  <a:pt x="150125" y="545910"/>
                </a:cubicBezTo>
                <a:cubicBezTo>
                  <a:pt x="164366" y="547945"/>
                  <a:pt x="176682" y="559558"/>
                  <a:pt x="191068" y="559558"/>
                </a:cubicBezTo>
                <a:cubicBezTo>
                  <a:pt x="241316" y="559558"/>
                  <a:pt x="291152" y="550459"/>
                  <a:pt x="341194" y="545910"/>
                </a:cubicBezTo>
                <a:cubicBezTo>
                  <a:pt x="354842" y="536812"/>
                  <a:pt x="366053" y="515398"/>
                  <a:pt x="382137" y="518615"/>
                </a:cubicBezTo>
                <a:cubicBezTo>
                  <a:pt x="398221" y="521832"/>
                  <a:pt x="393097" y="558073"/>
                  <a:pt x="409432" y="559558"/>
                </a:cubicBezTo>
                <a:cubicBezTo>
                  <a:pt x="500157" y="567806"/>
                  <a:pt x="591403" y="550459"/>
                  <a:pt x="682388" y="545910"/>
                </a:cubicBezTo>
                <a:cubicBezTo>
                  <a:pt x="696036" y="550459"/>
                  <a:pt x="710464" y="553124"/>
                  <a:pt x="723331" y="559558"/>
                </a:cubicBezTo>
                <a:cubicBezTo>
                  <a:pt x="738002" y="566893"/>
                  <a:pt x="748713" y="581666"/>
                  <a:pt x="764274" y="586853"/>
                </a:cubicBezTo>
                <a:cubicBezTo>
                  <a:pt x="790526" y="595604"/>
                  <a:pt x="818865" y="595952"/>
                  <a:pt x="846161" y="600501"/>
                </a:cubicBezTo>
                <a:cubicBezTo>
                  <a:pt x="887104" y="595952"/>
                  <a:pt x="928356" y="593625"/>
                  <a:pt x="968991" y="586853"/>
                </a:cubicBezTo>
                <a:cubicBezTo>
                  <a:pt x="983181" y="584488"/>
                  <a:pt x="999762" y="583378"/>
                  <a:pt x="1009934" y="573206"/>
                </a:cubicBezTo>
                <a:cubicBezTo>
                  <a:pt x="1020107" y="563033"/>
                  <a:pt x="1019033" y="545910"/>
                  <a:pt x="1023582" y="532262"/>
                </a:cubicBezTo>
                <a:cubicBezTo>
                  <a:pt x="1084917" y="544529"/>
                  <a:pt x="1190407" y="568148"/>
                  <a:pt x="1241946" y="559558"/>
                </a:cubicBezTo>
                <a:cubicBezTo>
                  <a:pt x="1256136" y="557193"/>
                  <a:pt x="1242727" y="525049"/>
                  <a:pt x="1255594" y="518615"/>
                </a:cubicBezTo>
                <a:cubicBezTo>
                  <a:pt x="1284366" y="504229"/>
                  <a:pt x="1319283" y="509516"/>
                  <a:pt x="1351128" y="504967"/>
                </a:cubicBezTo>
                <a:cubicBezTo>
                  <a:pt x="1454039" y="539271"/>
                  <a:pt x="1327188" y="492997"/>
                  <a:pt x="1433015" y="545910"/>
                </a:cubicBezTo>
                <a:cubicBezTo>
                  <a:pt x="1445882" y="552344"/>
                  <a:pt x="1460310" y="555009"/>
                  <a:pt x="1473958" y="559558"/>
                </a:cubicBezTo>
                <a:cubicBezTo>
                  <a:pt x="1578591" y="555009"/>
                  <a:pt x="1683433" y="553943"/>
                  <a:pt x="1787856" y="545910"/>
                </a:cubicBezTo>
                <a:cubicBezTo>
                  <a:pt x="1802200" y="544807"/>
                  <a:pt x="1814502" y="530673"/>
                  <a:pt x="1828800" y="532262"/>
                </a:cubicBezTo>
                <a:cubicBezTo>
                  <a:pt x="1857396" y="535439"/>
                  <a:pt x="1910686" y="559558"/>
                  <a:pt x="1910686" y="559558"/>
                </a:cubicBezTo>
                <a:cubicBezTo>
                  <a:pt x="2041049" y="516103"/>
                  <a:pt x="2009604" y="522419"/>
                  <a:pt x="2265528" y="532262"/>
                </a:cubicBezTo>
                <a:cubicBezTo>
                  <a:pt x="2281918" y="532892"/>
                  <a:pt x="2291800" y="552222"/>
                  <a:pt x="2306471" y="559558"/>
                </a:cubicBezTo>
                <a:cubicBezTo>
                  <a:pt x="2319338" y="565992"/>
                  <a:pt x="2333767" y="568657"/>
                  <a:pt x="2347415" y="573206"/>
                </a:cubicBezTo>
                <a:cubicBezTo>
                  <a:pt x="2456596" y="536811"/>
                  <a:pt x="2320120" y="573206"/>
                  <a:pt x="2429301" y="573206"/>
                </a:cubicBezTo>
                <a:cubicBezTo>
                  <a:pt x="2502231" y="573206"/>
                  <a:pt x="2574877" y="564107"/>
                  <a:pt x="2647665" y="559558"/>
                </a:cubicBezTo>
                <a:cubicBezTo>
                  <a:pt x="2661313" y="564107"/>
                  <a:pt x="2674223" y="573206"/>
                  <a:pt x="2688609" y="573206"/>
                </a:cubicBezTo>
                <a:cubicBezTo>
                  <a:pt x="2794163" y="573206"/>
                  <a:pt x="2795947" y="569271"/>
                  <a:pt x="2866029" y="545910"/>
                </a:cubicBezTo>
                <a:cubicBezTo>
                  <a:pt x="2879677" y="550459"/>
                  <a:pt x="2892675" y="561147"/>
                  <a:pt x="2906973" y="559558"/>
                </a:cubicBezTo>
                <a:cubicBezTo>
                  <a:pt x="2935569" y="556381"/>
                  <a:pt x="2988859" y="532262"/>
                  <a:pt x="2988859" y="532262"/>
                </a:cubicBezTo>
                <a:cubicBezTo>
                  <a:pt x="3081361" y="563096"/>
                  <a:pt x="2968514" y="532262"/>
                  <a:pt x="3125337" y="532262"/>
                </a:cubicBezTo>
                <a:cubicBezTo>
                  <a:pt x="3171057" y="532262"/>
                  <a:pt x="3216322" y="541361"/>
                  <a:pt x="3261815" y="545910"/>
                </a:cubicBezTo>
                <a:cubicBezTo>
                  <a:pt x="3284561" y="550459"/>
                  <a:pt x="3309913" y="548049"/>
                  <a:pt x="3330053" y="559558"/>
                </a:cubicBezTo>
                <a:cubicBezTo>
                  <a:pt x="3344294" y="567696"/>
                  <a:pt x="3345751" y="588903"/>
                  <a:pt x="3357349" y="600501"/>
                </a:cubicBezTo>
                <a:cubicBezTo>
                  <a:pt x="3368947" y="612099"/>
                  <a:pt x="3383303" y="621135"/>
                  <a:pt x="3398292" y="627797"/>
                </a:cubicBezTo>
                <a:cubicBezTo>
                  <a:pt x="3424584" y="639482"/>
                  <a:pt x="3480179" y="655092"/>
                  <a:pt x="3480179" y="655092"/>
                </a:cubicBezTo>
                <a:cubicBezTo>
                  <a:pt x="3489277" y="668740"/>
                  <a:pt x="3500812" y="681046"/>
                  <a:pt x="3507474" y="696035"/>
                </a:cubicBezTo>
                <a:cubicBezTo>
                  <a:pt x="3519159" y="722327"/>
                  <a:pt x="3506857" y="770944"/>
                  <a:pt x="3534770" y="777922"/>
                </a:cubicBezTo>
                <a:cubicBezTo>
                  <a:pt x="3603317" y="795059"/>
                  <a:pt x="3571566" y="785639"/>
                  <a:pt x="3630304" y="805217"/>
                </a:cubicBezTo>
                <a:cubicBezTo>
                  <a:pt x="3739486" y="800668"/>
                  <a:pt x="3848851" y="799356"/>
                  <a:pt x="3957850" y="791570"/>
                </a:cubicBezTo>
                <a:cubicBezTo>
                  <a:pt x="3976559" y="790234"/>
                  <a:pt x="4000234" y="792163"/>
                  <a:pt x="4012441" y="777922"/>
                </a:cubicBezTo>
                <a:cubicBezTo>
                  <a:pt x="4095569" y="680939"/>
                  <a:pt x="3986800" y="705858"/>
                  <a:pt x="4080680" y="682388"/>
                </a:cubicBezTo>
                <a:cubicBezTo>
                  <a:pt x="4103184" y="676762"/>
                  <a:pt x="4126173" y="673289"/>
                  <a:pt x="4148919" y="668740"/>
                </a:cubicBezTo>
                <a:cubicBezTo>
                  <a:pt x="4158018" y="655092"/>
                  <a:pt x="4163407" y="638044"/>
                  <a:pt x="4176215" y="627797"/>
                </a:cubicBezTo>
                <a:cubicBezTo>
                  <a:pt x="4193898" y="613650"/>
                  <a:pt x="4298205" y="600641"/>
                  <a:pt x="4299044" y="600501"/>
                </a:cubicBezTo>
                <a:cubicBezTo>
                  <a:pt x="4367253" y="498189"/>
                  <a:pt x="4297562" y="579266"/>
                  <a:pt x="4531056" y="545910"/>
                </a:cubicBezTo>
                <a:cubicBezTo>
                  <a:pt x="4559539" y="541841"/>
                  <a:pt x="4612943" y="518615"/>
                  <a:pt x="4612943" y="518615"/>
                </a:cubicBezTo>
                <a:cubicBezTo>
                  <a:pt x="4738038" y="549888"/>
                  <a:pt x="4690912" y="525101"/>
                  <a:pt x="4763068" y="573206"/>
                </a:cubicBezTo>
                <a:cubicBezTo>
                  <a:pt x="4890447" y="564107"/>
                  <a:pt x="5021315" y="576883"/>
                  <a:pt x="5145206" y="545910"/>
                </a:cubicBezTo>
                <a:cubicBezTo>
                  <a:pt x="5163403" y="541361"/>
                  <a:pt x="5181762" y="537415"/>
                  <a:pt x="5199797" y="532262"/>
                </a:cubicBezTo>
                <a:cubicBezTo>
                  <a:pt x="5260490" y="514921"/>
                  <a:pt x="5224234" y="519187"/>
                  <a:pt x="5295331" y="504967"/>
                </a:cubicBezTo>
                <a:cubicBezTo>
                  <a:pt x="5322466" y="499540"/>
                  <a:pt x="5349922" y="495868"/>
                  <a:pt x="5377218" y="491319"/>
                </a:cubicBezTo>
                <a:cubicBezTo>
                  <a:pt x="5455253" y="439294"/>
                  <a:pt x="5387183" y="475859"/>
                  <a:pt x="5527343" y="450376"/>
                </a:cubicBezTo>
                <a:cubicBezTo>
                  <a:pt x="5566189" y="443313"/>
                  <a:pt x="5576450" y="431285"/>
                  <a:pt x="5609229" y="409432"/>
                </a:cubicBezTo>
                <a:cubicBezTo>
                  <a:pt x="5613778" y="395784"/>
                  <a:pt x="5612705" y="378661"/>
                  <a:pt x="5622877" y="368489"/>
                </a:cubicBezTo>
                <a:cubicBezTo>
                  <a:pt x="5633050" y="358316"/>
                  <a:pt x="5649777" y="357962"/>
                  <a:pt x="5663821" y="354841"/>
                </a:cubicBezTo>
                <a:cubicBezTo>
                  <a:pt x="5690834" y="348838"/>
                  <a:pt x="5718412" y="345743"/>
                  <a:pt x="5745707" y="341194"/>
                </a:cubicBezTo>
                <a:cubicBezTo>
                  <a:pt x="5823323" y="263576"/>
                  <a:pt x="5748587" y="326106"/>
                  <a:pt x="5827594" y="286603"/>
                </a:cubicBezTo>
                <a:cubicBezTo>
                  <a:pt x="5842265" y="279268"/>
                  <a:pt x="5853461" y="265768"/>
                  <a:pt x="5868537" y="259307"/>
                </a:cubicBezTo>
                <a:cubicBezTo>
                  <a:pt x="5885777" y="251918"/>
                  <a:pt x="5905162" y="251049"/>
                  <a:pt x="5923128" y="245659"/>
                </a:cubicBezTo>
                <a:cubicBezTo>
                  <a:pt x="6062033" y="203988"/>
                  <a:pt x="5948137" y="225474"/>
                  <a:pt x="6114197" y="204716"/>
                </a:cubicBezTo>
                <a:cubicBezTo>
                  <a:pt x="6127845" y="200167"/>
                  <a:pt x="6142564" y="198054"/>
                  <a:pt x="6155140" y="191068"/>
                </a:cubicBezTo>
                <a:cubicBezTo>
                  <a:pt x="6183817" y="175136"/>
                  <a:pt x="6237026" y="136477"/>
                  <a:pt x="6237026" y="136477"/>
                </a:cubicBezTo>
                <a:cubicBezTo>
                  <a:pt x="6246125" y="122829"/>
                  <a:pt x="6251514" y="105781"/>
                  <a:pt x="6264322" y="95534"/>
                </a:cubicBezTo>
                <a:cubicBezTo>
                  <a:pt x="6275556" y="86547"/>
                  <a:pt x="6292398" y="88320"/>
                  <a:pt x="6305265" y="81886"/>
                </a:cubicBezTo>
                <a:cubicBezTo>
                  <a:pt x="6431254" y="18892"/>
                  <a:pt x="6225399" y="91618"/>
                  <a:pt x="6428095" y="40943"/>
                </a:cubicBezTo>
                <a:cubicBezTo>
                  <a:pt x="6514298" y="19392"/>
                  <a:pt x="6509982" y="41283"/>
                  <a:pt x="6509982" y="0"/>
                </a:cubicBezTo>
                <a:lnTo>
                  <a:pt x="6509982" y="27295"/>
                </a:lnTo>
                <a:lnTo>
                  <a:pt x="6509982" y="13647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dirty="0">
              <a:latin typeface="Tahoma" panose="020B0604030504040204" pitchFamily="34" charset="0"/>
            </a:endParaRPr>
          </a:p>
        </p:txBody>
      </p:sp>
      <p:grpSp>
        <p:nvGrpSpPr>
          <p:cNvPr id="23568" name="Grupo 49"/>
          <p:cNvGrpSpPr>
            <a:grpSpLocks/>
          </p:cNvGrpSpPr>
          <p:nvPr/>
        </p:nvGrpSpPr>
        <p:grpSpPr bwMode="auto">
          <a:xfrm>
            <a:off x="4211638" y="4487863"/>
            <a:ext cx="152400" cy="315912"/>
            <a:chOff x="1403648" y="2564904"/>
            <a:chExt cx="792088" cy="1440160"/>
          </a:xfrm>
        </p:grpSpPr>
        <p:sp>
          <p:nvSpPr>
            <p:cNvPr id="51" name="Elipse 50"/>
            <p:cNvSpPr/>
            <p:nvPr/>
          </p:nvSpPr>
          <p:spPr>
            <a:xfrm>
              <a:off x="1403648" y="2564904"/>
              <a:ext cx="792088" cy="3618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cxnSp>
          <p:nvCxnSpPr>
            <p:cNvPr id="52" name="Conector reto 51"/>
            <p:cNvCxnSpPr/>
            <p:nvPr/>
          </p:nvCxnSpPr>
          <p:spPr>
            <a:xfrm>
              <a:off x="1799692" y="2926754"/>
              <a:ext cx="0" cy="107831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upo 16"/>
          <p:cNvGrpSpPr/>
          <p:nvPr/>
        </p:nvGrpSpPr>
        <p:grpSpPr>
          <a:xfrm>
            <a:off x="1287297" y="1435100"/>
            <a:ext cx="2538483" cy="3330988"/>
            <a:chOff x="1287297" y="1435100"/>
            <a:chExt cx="2538483" cy="3330988"/>
          </a:xfrm>
        </p:grpSpPr>
        <p:sp>
          <p:nvSpPr>
            <p:cNvPr id="7" name="Forma livre 6"/>
            <p:cNvSpPr/>
            <p:nvPr/>
          </p:nvSpPr>
          <p:spPr bwMode="auto">
            <a:xfrm rot="5400000">
              <a:off x="2457450" y="1801813"/>
              <a:ext cx="206375" cy="149225"/>
            </a:xfrm>
            <a:custGeom>
              <a:avLst/>
              <a:gdLst>
                <a:gd name="connsiteX0" fmla="*/ 0 w 204717"/>
                <a:gd name="connsiteY0" fmla="*/ 0 h 150125"/>
                <a:gd name="connsiteX1" fmla="*/ 204717 w 204717"/>
                <a:gd name="connsiteY1" fmla="*/ 0 h 150125"/>
                <a:gd name="connsiteX2" fmla="*/ 204717 w 204717"/>
                <a:gd name="connsiteY2" fmla="*/ 150125 h 150125"/>
                <a:gd name="connsiteX3" fmla="*/ 27296 w 204717"/>
                <a:gd name="connsiteY3" fmla="*/ 150125 h 150125"/>
                <a:gd name="connsiteX0" fmla="*/ 2440 w 207157"/>
                <a:gd name="connsiteY0" fmla="*/ 0 h 150125"/>
                <a:gd name="connsiteX1" fmla="*/ 207157 w 207157"/>
                <a:gd name="connsiteY1" fmla="*/ 0 h 150125"/>
                <a:gd name="connsiteX2" fmla="*/ 207157 w 207157"/>
                <a:gd name="connsiteY2" fmla="*/ 150125 h 150125"/>
                <a:gd name="connsiteX3" fmla="*/ 0 w 207157"/>
                <a:gd name="connsiteY3" fmla="*/ 150125 h 150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7157" h="150125">
                  <a:moveTo>
                    <a:pt x="2440" y="0"/>
                  </a:moveTo>
                  <a:lnTo>
                    <a:pt x="207157" y="0"/>
                  </a:lnTo>
                  <a:lnTo>
                    <a:pt x="207157" y="150125"/>
                  </a:lnTo>
                  <a:lnTo>
                    <a:pt x="0" y="150125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n>
                  <a:solidFill>
                    <a:schemeClr val="tx1"/>
                  </a:solidFill>
                </a:ln>
                <a:latin typeface="Tahoma" panose="020B0604030504040204" pitchFamily="34" charset="0"/>
              </a:endParaRPr>
            </a:p>
          </p:txBody>
        </p:sp>
        <p:sp>
          <p:nvSpPr>
            <p:cNvPr id="23609" name="CaixaDeTexto 2"/>
            <p:cNvSpPr txBox="1">
              <a:spLocks noChangeArrowheads="1"/>
            </p:cNvSpPr>
            <p:nvPr/>
          </p:nvSpPr>
          <p:spPr bwMode="auto">
            <a:xfrm>
              <a:off x="2367225" y="1435100"/>
              <a:ext cx="378629" cy="3385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pt-BR" altLang="pt-BR" sz="1600" baseline="-25000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6" name="Forma livre 15"/>
            <p:cNvSpPr/>
            <p:nvPr/>
          </p:nvSpPr>
          <p:spPr>
            <a:xfrm>
              <a:off x="1287297" y="1981945"/>
              <a:ext cx="2538483" cy="2784143"/>
            </a:xfrm>
            <a:custGeom>
              <a:avLst/>
              <a:gdLst>
                <a:gd name="connsiteX0" fmla="*/ 0 w 2538483"/>
                <a:gd name="connsiteY0" fmla="*/ 2770496 h 2784143"/>
                <a:gd name="connsiteX1" fmla="*/ 1255594 w 2538483"/>
                <a:gd name="connsiteY1" fmla="*/ 0 h 2784143"/>
                <a:gd name="connsiteX2" fmla="*/ 1310185 w 2538483"/>
                <a:gd name="connsiteY2" fmla="*/ 0 h 2784143"/>
                <a:gd name="connsiteX3" fmla="*/ 2538483 w 2538483"/>
                <a:gd name="connsiteY3" fmla="*/ 2784143 h 2784143"/>
                <a:gd name="connsiteX4" fmla="*/ 0 w 2538483"/>
                <a:gd name="connsiteY4" fmla="*/ 2770496 h 27841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38483" h="2784143">
                  <a:moveTo>
                    <a:pt x="0" y="2770496"/>
                  </a:moveTo>
                  <a:lnTo>
                    <a:pt x="1255594" y="0"/>
                  </a:lnTo>
                  <a:lnTo>
                    <a:pt x="1310185" y="0"/>
                  </a:lnTo>
                  <a:lnTo>
                    <a:pt x="2538483" y="2784143"/>
                  </a:lnTo>
                  <a:lnTo>
                    <a:pt x="0" y="2770496"/>
                  </a:lnTo>
                  <a:close/>
                </a:path>
              </a:pathLst>
            </a:custGeom>
            <a:solidFill>
              <a:srgbClr val="FF0000">
                <a:alpha val="50196"/>
              </a:srgbClr>
            </a:solidFill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latin typeface="Tahoma" panose="020B0604030504040204" pitchFamily="34" charset="0"/>
              </a:endParaRPr>
            </a:p>
          </p:txBody>
        </p:sp>
      </p:grpSp>
      <p:grpSp>
        <p:nvGrpSpPr>
          <p:cNvPr id="27" name="Grupo 26"/>
          <p:cNvGrpSpPr/>
          <p:nvPr/>
        </p:nvGrpSpPr>
        <p:grpSpPr>
          <a:xfrm>
            <a:off x="2570767" y="1435100"/>
            <a:ext cx="2538483" cy="3330988"/>
            <a:chOff x="2570767" y="1435100"/>
            <a:chExt cx="2538483" cy="3330988"/>
          </a:xfrm>
        </p:grpSpPr>
        <p:sp>
          <p:nvSpPr>
            <p:cNvPr id="59" name="Forma livre 58"/>
            <p:cNvSpPr/>
            <p:nvPr/>
          </p:nvSpPr>
          <p:spPr bwMode="auto">
            <a:xfrm rot="5400000">
              <a:off x="3750469" y="1801019"/>
              <a:ext cx="206375" cy="150813"/>
            </a:xfrm>
            <a:custGeom>
              <a:avLst/>
              <a:gdLst>
                <a:gd name="connsiteX0" fmla="*/ 0 w 204717"/>
                <a:gd name="connsiteY0" fmla="*/ 0 h 150125"/>
                <a:gd name="connsiteX1" fmla="*/ 204717 w 204717"/>
                <a:gd name="connsiteY1" fmla="*/ 0 h 150125"/>
                <a:gd name="connsiteX2" fmla="*/ 204717 w 204717"/>
                <a:gd name="connsiteY2" fmla="*/ 150125 h 150125"/>
                <a:gd name="connsiteX3" fmla="*/ 27296 w 204717"/>
                <a:gd name="connsiteY3" fmla="*/ 150125 h 150125"/>
                <a:gd name="connsiteX0" fmla="*/ 2440 w 207157"/>
                <a:gd name="connsiteY0" fmla="*/ 0 h 150125"/>
                <a:gd name="connsiteX1" fmla="*/ 207157 w 207157"/>
                <a:gd name="connsiteY1" fmla="*/ 0 h 150125"/>
                <a:gd name="connsiteX2" fmla="*/ 207157 w 207157"/>
                <a:gd name="connsiteY2" fmla="*/ 150125 h 150125"/>
                <a:gd name="connsiteX3" fmla="*/ 0 w 207157"/>
                <a:gd name="connsiteY3" fmla="*/ 150125 h 150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7157" h="150125">
                  <a:moveTo>
                    <a:pt x="2440" y="0"/>
                  </a:moveTo>
                  <a:lnTo>
                    <a:pt x="207157" y="0"/>
                  </a:lnTo>
                  <a:lnTo>
                    <a:pt x="207157" y="150125"/>
                  </a:lnTo>
                  <a:lnTo>
                    <a:pt x="0" y="150125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n>
                  <a:solidFill>
                    <a:schemeClr val="tx1"/>
                  </a:solidFill>
                </a:ln>
                <a:latin typeface="Tahoma" panose="020B0604030504040204" pitchFamily="34" charset="0"/>
              </a:endParaRPr>
            </a:p>
          </p:txBody>
        </p:sp>
        <p:sp>
          <p:nvSpPr>
            <p:cNvPr id="23603" name="CaixaDeTexto 62"/>
            <p:cNvSpPr txBox="1">
              <a:spLocks noChangeArrowheads="1"/>
            </p:cNvSpPr>
            <p:nvPr/>
          </p:nvSpPr>
          <p:spPr bwMode="auto">
            <a:xfrm>
              <a:off x="3670078" y="1435100"/>
              <a:ext cx="378629" cy="3385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pt-BR" altLang="pt-BR" sz="1600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00" name="Forma livre 99"/>
            <p:cNvSpPr/>
            <p:nvPr/>
          </p:nvSpPr>
          <p:spPr>
            <a:xfrm>
              <a:off x="2570767" y="1981945"/>
              <a:ext cx="2538483" cy="2784143"/>
            </a:xfrm>
            <a:custGeom>
              <a:avLst/>
              <a:gdLst>
                <a:gd name="connsiteX0" fmla="*/ 0 w 2538483"/>
                <a:gd name="connsiteY0" fmla="*/ 2770496 h 2784143"/>
                <a:gd name="connsiteX1" fmla="*/ 1255594 w 2538483"/>
                <a:gd name="connsiteY1" fmla="*/ 0 h 2784143"/>
                <a:gd name="connsiteX2" fmla="*/ 1310185 w 2538483"/>
                <a:gd name="connsiteY2" fmla="*/ 0 h 2784143"/>
                <a:gd name="connsiteX3" fmla="*/ 2538483 w 2538483"/>
                <a:gd name="connsiteY3" fmla="*/ 2784143 h 2784143"/>
                <a:gd name="connsiteX4" fmla="*/ 0 w 2538483"/>
                <a:gd name="connsiteY4" fmla="*/ 2770496 h 27841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38483" h="2784143">
                  <a:moveTo>
                    <a:pt x="0" y="2770496"/>
                  </a:moveTo>
                  <a:lnTo>
                    <a:pt x="1255594" y="0"/>
                  </a:lnTo>
                  <a:lnTo>
                    <a:pt x="1310185" y="0"/>
                  </a:lnTo>
                  <a:lnTo>
                    <a:pt x="2538483" y="2784143"/>
                  </a:lnTo>
                  <a:lnTo>
                    <a:pt x="0" y="2770496"/>
                  </a:lnTo>
                  <a:close/>
                </a:path>
              </a:pathLst>
            </a:custGeom>
            <a:solidFill>
              <a:srgbClr val="FF0000">
                <a:alpha val="50196"/>
              </a:srgbClr>
            </a:solidFill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latin typeface="Tahoma" panose="020B0604030504040204" pitchFamily="34" charset="0"/>
              </a:endParaRPr>
            </a:p>
          </p:txBody>
        </p:sp>
      </p:grpSp>
      <p:grpSp>
        <p:nvGrpSpPr>
          <p:cNvPr id="114688" name="Grupo 114687"/>
          <p:cNvGrpSpPr/>
          <p:nvPr/>
        </p:nvGrpSpPr>
        <p:grpSpPr>
          <a:xfrm>
            <a:off x="3862991" y="1435100"/>
            <a:ext cx="2538483" cy="3330988"/>
            <a:chOff x="3862991" y="1435100"/>
            <a:chExt cx="2538483" cy="3330988"/>
          </a:xfrm>
        </p:grpSpPr>
        <p:sp>
          <p:nvSpPr>
            <p:cNvPr id="64" name="Forma livre 63"/>
            <p:cNvSpPr/>
            <p:nvPr/>
          </p:nvSpPr>
          <p:spPr bwMode="auto">
            <a:xfrm rot="5400000">
              <a:off x="5042694" y="1801019"/>
              <a:ext cx="206375" cy="150813"/>
            </a:xfrm>
            <a:custGeom>
              <a:avLst/>
              <a:gdLst>
                <a:gd name="connsiteX0" fmla="*/ 0 w 204717"/>
                <a:gd name="connsiteY0" fmla="*/ 0 h 150125"/>
                <a:gd name="connsiteX1" fmla="*/ 204717 w 204717"/>
                <a:gd name="connsiteY1" fmla="*/ 0 h 150125"/>
                <a:gd name="connsiteX2" fmla="*/ 204717 w 204717"/>
                <a:gd name="connsiteY2" fmla="*/ 150125 h 150125"/>
                <a:gd name="connsiteX3" fmla="*/ 27296 w 204717"/>
                <a:gd name="connsiteY3" fmla="*/ 150125 h 150125"/>
                <a:gd name="connsiteX0" fmla="*/ 2440 w 207157"/>
                <a:gd name="connsiteY0" fmla="*/ 0 h 150125"/>
                <a:gd name="connsiteX1" fmla="*/ 207157 w 207157"/>
                <a:gd name="connsiteY1" fmla="*/ 0 h 150125"/>
                <a:gd name="connsiteX2" fmla="*/ 207157 w 207157"/>
                <a:gd name="connsiteY2" fmla="*/ 150125 h 150125"/>
                <a:gd name="connsiteX3" fmla="*/ 0 w 207157"/>
                <a:gd name="connsiteY3" fmla="*/ 150125 h 150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7157" h="150125">
                  <a:moveTo>
                    <a:pt x="2440" y="0"/>
                  </a:moveTo>
                  <a:lnTo>
                    <a:pt x="207157" y="0"/>
                  </a:lnTo>
                  <a:lnTo>
                    <a:pt x="207157" y="150125"/>
                  </a:lnTo>
                  <a:lnTo>
                    <a:pt x="0" y="150125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n>
                  <a:solidFill>
                    <a:schemeClr val="tx1"/>
                  </a:solidFill>
                </a:ln>
                <a:latin typeface="Tahoma" panose="020B0604030504040204" pitchFamily="34" charset="0"/>
              </a:endParaRPr>
            </a:p>
          </p:txBody>
        </p:sp>
        <p:sp>
          <p:nvSpPr>
            <p:cNvPr id="23597" name="CaixaDeTexto 64"/>
            <p:cNvSpPr txBox="1">
              <a:spLocks noChangeArrowheads="1"/>
            </p:cNvSpPr>
            <p:nvPr/>
          </p:nvSpPr>
          <p:spPr bwMode="auto">
            <a:xfrm>
              <a:off x="4966222" y="1435100"/>
              <a:ext cx="378629" cy="3385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pt-BR" altLang="pt-BR" sz="1600" baseline="-25000" dirty="0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01" name="Forma livre 100"/>
            <p:cNvSpPr/>
            <p:nvPr/>
          </p:nvSpPr>
          <p:spPr>
            <a:xfrm>
              <a:off x="3862991" y="1981945"/>
              <a:ext cx="2538483" cy="2784143"/>
            </a:xfrm>
            <a:custGeom>
              <a:avLst/>
              <a:gdLst>
                <a:gd name="connsiteX0" fmla="*/ 0 w 2538483"/>
                <a:gd name="connsiteY0" fmla="*/ 2770496 h 2784143"/>
                <a:gd name="connsiteX1" fmla="*/ 1255594 w 2538483"/>
                <a:gd name="connsiteY1" fmla="*/ 0 h 2784143"/>
                <a:gd name="connsiteX2" fmla="*/ 1310185 w 2538483"/>
                <a:gd name="connsiteY2" fmla="*/ 0 h 2784143"/>
                <a:gd name="connsiteX3" fmla="*/ 2538483 w 2538483"/>
                <a:gd name="connsiteY3" fmla="*/ 2784143 h 2784143"/>
                <a:gd name="connsiteX4" fmla="*/ 0 w 2538483"/>
                <a:gd name="connsiteY4" fmla="*/ 2770496 h 27841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38483" h="2784143">
                  <a:moveTo>
                    <a:pt x="0" y="2770496"/>
                  </a:moveTo>
                  <a:lnTo>
                    <a:pt x="1255594" y="0"/>
                  </a:lnTo>
                  <a:lnTo>
                    <a:pt x="1310185" y="0"/>
                  </a:lnTo>
                  <a:lnTo>
                    <a:pt x="2538483" y="2784143"/>
                  </a:lnTo>
                  <a:lnTo>
                    <a:pt x="0" y="2770496"/>
                  </a:lnTo>
                  <a:close/>
                </a:path>
              </a:pathLst>
            </a:custGeom>
            <a:solidFill>
              <a:srgbClr val="FF0000">
                <a:alpha val="50196"/>
              </a:srgbClr>
            </a:solidFill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latin typeface="Tahoma" panose="020B0604030504040204" pitchFamily="34" charset="0"/>
              </a:endParaRPr>
            </a:p>
          </p:txBody>
        </p:sp>
      </p:grpSp>
      <p:grpSp>
        <p:nvGrpSpPr>
          <p:cNvPr id="114689" name="Grupo 114688"/>
          <p:cNvGrpSpPr/>
          <p:nvPr/>
        </p:nvGrpSpPr>
        <p:grpSpPr>
          <a:xfrm>
            <a:off x="5145880" y="1435100"/>
            <a:ext cx="2538483" cy="3330988"/>
            <a:chOff x="5145880" y="1435100"/>
            <a:chExt cx="2538483" cy="3330988"/>
          </a:xfrm>
        </p:grpSpPr>
        <p:sp>
          <p:nvSpPr>
            <p:cNvPr id="69" name="Forma livre 68"/>
            <p:cNvSpPr/>
            <p:nvPr/>
          </p:nvSpPr>
          <p:spPr bwMode="auto">
            <a:xfrm rot="5400000">
              <a:off x="6336506" y="1801020"/>
              <a:ext cx="206375" cy="150812"/>
            </a:xfrm>
            <a:custGeom>
              <a:avLst/>
              <a:gdLst>
                <a:gd name="connsiteX0" fmla="*/ 0 w 204717"/>
                <a:gd name="connsiteY0" fmla="*/ 0 h 150125"/>
                <a:gd name="connsiteX1" fmla="*/ 204717 w 204717"/>
                <a:gd name="connsiteY1" fmla="*/ 0 h 150125"/>
                <a:gd name="connsiteX2" fmla="*/ 204717 w 204717"/>
                <a:gd name="connsiteY2" fmla="*/ 150125 h 150125"/>
                <a:gd name="connsiteX3" fmla="*/ 27296 w 204717"/>
                <a:gd name="connsiteY3" fmla="*/ 150125 h 150125"/>
                <a:gd name="connsiteX0" fmla="*/ 2440 w 207157"/>
                <a:gd name="connsiteY0" fmla="*/ 0 h 150125"/>
                <a:gd name="connsiteX1" fmla="*/ 207157 w 207157"/>
                <a:gd name="connsiteY1" fmla="*/ 0 h 150125"/>
                <a:gd name="connsiteX2" fmla="*/ 207157 w 207157"/>
                <a:gd name="connsiteY2" fmla="*/ 150125 h 150125"/>
                <a:gd name="connsiteX3" fmla="*/ 0 w 207157"/>
                <a:gd name="connsiteY3" fmla="*/ 150125 h 150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7157" h="150125">
                  <a:moveTo>
                    <a:pt x="2440" y="0"/>
                  </a:moveTo>
                  <a:lnTo>
                    <a:pt x="207157" y="0"/>
                  </a:lnTo>
                  <a:lnTo>
                    <a:pt x="207157" y="150125"/>
                  </a:lnTo>
                  <a:lnTo>
                    <a:pt x="0" y="150125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n>
                  <a:solidFill>
                    <a:schemeClr val="tx1"/>
                  </a:solidFill>
                </a:ln>
                <a:latin typeface="Tahoma" panose="020B0604030504040204" pitchFamily="34" charset="0"/>
              </a:endParaRPr>
            </a:p>
          </p:txBody>
        </p:sp>
        <p:sp>
          <p:nvSpPr>
            <p:cNvPr id="23591" name="CaixaDeTexto 67"/>
            <p:cNvSpPr txBox="1">
              <a:spLocks noChangeArrowheads="1"/>
            </p:cNvSpPr>
            <p:nvPr/>
          </p:nvSpPr>
          <p:spPr bwMode="auto">
            <a:xfrm>
              <a:off x="6248718" y="1435100"/>
              <a:ext cx="378629" cy="3385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pt-BR" altLang="pt-BR" sz="1600" baseline="-25000" dirty="0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02" name="Forma livre 101"/>
            <p:cNvSpPr/>
            <p:nvPr/>
          </p:nvSpPr>
          <p:spPr>
            <a:xfrm>
              <a:off x="5145880" y="1981945"/>
              <a:ext cx="2538483" cy="2784143"/>
            </a:xfrm>
            <a:custGeom>
              <a:avLst/>
              <a:gdLst>
                <a:gd name="connsiteX0" fmla="*/ 0 w 2538483"/>
                <a:gd name="connsiteY0" fmla="*/ 2770496 h 2784143"/>
                <a:gd name="connsiteX1" fmla="*/ 1255594 w 2538483"/>
                <a:gd name="connsiteY1" fmla="*/ 0 h 2784143"/>
                <a:gd name="connsiteX2" fmla="*/ 1310185 w 2538483"/>
                <a:gd name="connsiteY2" fmla="*/ 0 h 2784143"/>
                <a:gd name="connsiteX3" fmla="*/ 2538483 w 2538483"/>
                <a:gd name="connsiteY3" fmla="*/ 2784143 h 2784143"/>
                <a:gd name="connsiteX4" fmla="*/ 0 w 2538483"/>
                <a:gd name="connsiteY4" fmla="*/ 2770496 h 27841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38483" h="2784143">
                  <a:moveTo>
                    <a:pt x="0" y="2770496"/>
                  </a:moveTo>
                  <a:lnTo>
                    <a:pt x="1255594" y="0"/>
                  </a:lnTo>
                  <a:lnTo>
                    <a:pt x="1310185" y="0"/>
                  </a:lnTo>
                  <a:lnTo>
                    <a:pt x="2538483" y="2784143"/>
                  </a:lnTo>
                  <a:lnTo>
                    <a:pt x="0" y="2770496"/>
                  </a:lnTo>
                  <a:close/>
                </a:path>
              </a:pathLst>
            </a:custGeom>
            <a:solidFill>
              <a:srgbClr val="FF0000">
                <a:alpha val="50196"/>
              </a:srgbClr>
            </a:solidFill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latin typeface="Tahoma" panose="020B0604030504040204" pitchFamily="34" charset="0"/>
              </a:endParaRPr>
            </a:p>
          </p:txBody>
        </p:sp>
      </p:grpSp>
      <p:grpSp>
        <p:nvGrpSpPr>
          <p:cNvPr id="114693" name="Grupo 114692"/>
          <p:cNvGrpSpPr/>
          <p:nvPr/>
        </p:nvGrpSpPr>
        <p:grpSpPr>
          <a:xfrm>
            <a:off x="3181305" y="4197350"/>
            <a:ext cx="6503263" cy="1919164"/>
            <a:chOff x="3181305" y="4197350"/>
            <a:chExt cx="6503263" cy="1919164"/>
          </a:xfrm>
        </p:grpSpPr>
        <p:sp>
          <p:nvSpPr>
            <p:cNvPr id="114690" name="Retângulo 114689"/>
            <p:cNvSpPr/>
            <p:nvPr/>
          </p:nvSpPr>
          <p:spPr>
            <a:xfrm>
              <a:off x="6429915" y="5593294"/>
              <a:ext cx="194155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altLang="pt-BR" sz="1400" dirty="0">
                  <a:latin typeface="Tahoma" panose="020B0604030504040204" pitchFamily="34" charset="0"/>
                  <a:sym typeface="Symbol" pitchFamily="18" charset="2"/>
                </a:rPr>
                <a:t>área de sobreposição</a:t>
              </a:r>
            </a:p>
            <a:p>
              <a:pPr algn="ctr"/>
              <a:r>
                <a:rPr lang="pt-BR" sz="1400" dirty="0">
                  <a:latin typeface="Tahoma" panose="020B0604030504040204" pitchFamily="34" charset="0"/>
                  <a:sym typeface="Symbol" pitchFamily="18" charset="2"/>
                </a:rPr>
                <a:t>(redundância)</a:t>
              </a:r>
              <a:endParaRPr lang="pt-BR" sz="1400" dirty="0">
                <a:latin typeface="Tahoma" panose="020B0604030504040204" pitchFamily="34" charset="0"/>
              </a:endParaRPr>
            </a:p>
          </p:txBody>
        </p:sp>
        <p:grpSp>
          <p:nvGrpSpPr>
            <p:cNvPr id="114692" name="Grupo 114691"/>
            <p:cNvGrpSpPr/>
            <p:nvPr/>
          </p:nvGrpSpPr>
          <p:grpSpPr>
            <a:xfrm>
              <a:off x="3181305" y="4197350"/>
              <a:ext cx="6503263" cy="1537925"/>
              <a:chOff x="3181305" y="4197350"/>
              <a:chExt cx="6503263" cy="1537925"/>
            </a:xfrm>
          </p:grpSpPr>
          <p:sp>
            <p:nvSpPr>
              <p:cNvPr id="114691" name="Arco 114690"/>
              <p:cNvSpPr/>
              <p:nvPr/>
            </p:nvSpPr>
            <p:spPr>
              <a:xfrm>
                <a:off x="5784341" y="4197350"/>
                <a:ext cx="1328167" cy="1537925"/>
              </a:xfrm>
              <a:prstGeom prst="arc">
                <a:avLst>
                  <a:gd name="adj1" fmla="val 5400002"/>
                  <a:gd name="adj2" fmla="val 10985174"/>
                </a:avLst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pt-BR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109" name="Arco 108"/>
              <p:cNvSpPr/>
              <p:nvPr/>
            </p:nvSpPr>
            <p:spPr>
              <a:xfrm>
                <a:off x="4505325" y="4197350"/>
                <a:ext cx="3595067" cy="1537925"/>
              </a:xfrm>
              <a:prstGeom prst="arc">
                <a:avLst>
                  <a:gd name="adj1" fmla="val 5400002"/>
                  <a:gd name="adj2" fmla="val 10881180"/>
                </a:avLst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pt-BR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110" name="Arco 109"/>
              <p:cNvSpPr/>
              <p:nvPr/>
            </p:nvSpPr>
            <p:spPr>
              <a:xfrm>
                <a:off x="3181305" y="4197350"/>
                <a:ext cx="6503263" cy="1537925"/>
              </a:xfrm>
              <a:prstGeom prst="arc">
                <a:avLst>
                  <a:gd name="adj1" fmla="val 5400002"/>
                  <a:gd name="adj2" fmla="val 10849497"/>
                </a:avLst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pt-BR" dirty="0">
                  <a:latin typeface="Tahoma" panose="020B060403050404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65094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9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Utilização de amostras não independentes</a:t>
            </a:r>
            <a:endParaRPr lang="pt-BR" i="1" dirty="0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715924-216E-4A0C-976F-DE3561766E9D}" type="slidenum">
              <a:rPr lang="pt-BR"/>
              <a:pPr>
                <a:defRPr/>
              </a:pPr>
              <a:t>31</a:t>
            </a:fld>
            <a:endParaRPr lang="pt-BR"/>
          </a:p>
        </p:txBody>
      </p:sp>
      <p:grpSp>
        <p:nvGrpSpPr>
          <p:cNvPr id="23556" name="Grupo 10"/>
          <p:cNvGrpSpPr>
            <a:grpSpLocks/>
          </p:cNvGrpSpPr>
          <p:nvPr/>
        </p:nvGrpSpPr>
        <p:grpSpPr bwMode="auto">
          <a:xfrm>
            <a:off x="1979613" y="3509963"/>
            <a:ext cx="744537" cy="1349375"/>
            <a:chOff x="1403648" y="2564904"/>
            <a:chExt cx="792088" cy="1440160"/>
          </a:xfrm>
        </p:grpSpPr>
        <p:sp>
          <p:nvSpPr>
            <p:cNvPr id="8" name="Elipse 7"/>
            <p:cNvSpPr/>
            <p:nvPr/>
          </p:nvSpPr>
          <p:spPr>
            <a:xfrm>
              <a:off x="1403648" y="2564904"/>
              <a:ext cx="792088" cy="36088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cxnSp>
          <p:nvCxnSpPr>
            <p:cNvPr id="10" name="Conector reto 9"/>
            <p:cNvCxnSpPr/>
            <p:nvPr/>
          </p:nvCxnSpPr>
          <p:spPr>
            <a:xfrm>
              <a:off x="1800536" y="2925791"/>
              <a:ext cx="0" cy="107927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57" name="Grupo 17"/>
          <p:cNvGrpSpPr>
            <a:grpSpLocks/>
          </p:cNvGrpSpPr>
          <p:nvPr/>
        </p:nvGrpSpPr>
        <p:grpSpPr bwMode="auto">
          <a:xfrm>
            <a:off x="2520950" y="4292600"/>
            <a:ext cx="185738" cy="539750"/>
            <a:chOff x="1403648" y="2564904"/>
            <a:chExt cx="792088" cy="1440160"/>
          </a:xfrm>
        </p:grpSpPr>
        <p:sp>
          <p:nvSpPr>
            <p:cNvPr id="19" name="Elipse 18"/>
            <p:cNvSpPr/>
            <p:nvPr/>
          </p:nvSpPr>
          <p:spPr>
            <a:xfrm>
              <a:off x="1403648" y="2564904"/>
              <a:ext cx="792088" cy="36004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cxnSp>
          <p:nvCxnSpPr>
            <p:cNvPr id="20" name="Conector reto 19"/>
            <p:cNvCxnSpPr/>
            <p:nvPr/>
          </p:nvCxnSpPr>
          <p:spPr>
            <a:xfrm>
              <a:off x="1803078" y="2924945"/>
              <a:ext cx="0" cy="108011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58" name="Grupo 20"/>
          <p:cNvGrpSpPr>
            <a:grpSpLocks/>
          </p:cNvGrpSpPr>
          <p:nvPr/>
        </p:nvGrpSpPr>
        <p:grpSpPr bwMode="auto">
          <a:xfrm>
            <a:off x="2859088" y="3724275"/>
            <a:ext cx="609600" cy="1081088"/>
            <a:chOff x="1403648" y="2564904"/>
            <a:chExt cx="792088" cy="1440160"/>
          </a:xfrm>
        </p:grpSpPr>
        <p:sp>
          <p:nvSpPr>
            <p:cNvPr id="22" name="Elipse 21"/>
            <p:cNvSpPr/>
            <p:nvPr/>
          </p:nvSpPr>
          <p:spPr>
            <a:xfrm>
              <a:off x="1403648" y="2564904"/>
              <a:ext cx="792088" cy="35951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cxnSp>
          <p:nvCxnSpPr>
            <p:cNvPr id="23" name="Conector reto 22"/>
            <p:cNvCxnSpPr/>
            <p:nvPr/>
          </p:nvCxnSpPr>
          <p:spPr>
            <a:xfrm>
              <a:off x="1799692" y="2924415"/>
              <a:ext cx="0" cy="108064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59" name="Grupo 23"/>
          <p:cNvGrpSpPr>
            <a:grpSpLocks/>
          </p:cNvGrpSpPr>
          <p:nvPr/>
        </p:nvGrpSpPr>
        <p:grpSpPr bwMode="auto">
          <a:xfrm>
            <a:off x="3333750" y="3994150"/>
            <a:ext cx="457200" cy="811213"/>
            <a:chOff x="1403648" y="2564904"/>
            <a:chExt cx="792088" cy="1440160"/>
          </a:xfrm>
        </p:grpSpPr>
        <p:sp>
          <p:nvSpPr>
            <p:cNvPr id="25" name="Elipse 24"/>
            <p:cNvSpPr/>
            <p:nvPr/>
          </p:nvSpPr>
          <p:spPr>
            <a:xfrm>
              <a:off x="1403648" y="2564904"/>
              <a:ext cx="792088" cy="36074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cxnSp>
          <p:nvCxnSpPr>
            <p:cNvPr id="26" name="Conector reto 25"/>
            <p:cNvCxnSpPr/>
            <p:nvPr/>
          </p:nvCxnSpPr>
          <p:spPr>
            <a:xfrm>
              <a:off x="1799692" y="2925648"/>
              <a:ext cx="0" cy="10794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60" name="Grupo 26"/>
          <p:cNvGrpSpPr>
            <a:grpSpLocks/>
          </p:cNvGrpSpPr>
          <p:nvPr/>
        </p:nvGrpSpPr>
        <p:grpSpPr bwMode="auto">
          <a:xfrm>
            <a:off x="5503863" y="4427538"/>
            <a:ext cx="187325" cy="404812"/>
            <a:chOff x="1403648" y="2564904"/>
            <a:chExt cx="792088" cy="1440160"/>
          </a:xfrm>
        </p:grpSpPr>
        <p:sp>
          <p:nvSpPr>
            <p:cNvPr id="28" name="Elipse 27"/>
            <p:cNvSpPr/>
            <p:nvPr/>
          </p:nvSpPr>
          <p:spPr>
            <a:xfrm>
              <a:off x="1403648" y="2564904"/>
              <a:ext cx="792088" cy="36145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cxnSp>
          <p:nvCxnSpPr>
            <p:cNvPr id="29" name="Conector reto 28"/>
            <p:cNvCxnSpPr/>
            <p:nvPr/>
          </p:nvCxnSpPr>
          <p:spPr>
            <a:xfrm>
              <a:off x="1799690" y="2926356"/>
              <a:ext cx="0" cy="10787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61" name="Grupo 29"/>
          <p:cNvGrpSpPr>
            <a:grpSpLocks/>
          </p:cNvGrpSpPr>
          <p:nvPr/>
        </p:nvGrpSpPr>
        <p:grpSpPr bwMode="auto">
          <a:xfrm>
            <a:off x="3995738" y="4197350"/>
            <a:ext cx="277812" cy="608013"/>
            <a:chOff x="1403648" y="2564904"/>
            <a:chExt cx="792088" cy="1440160"/>
          </a:xfrm>
        </p:grpSpPr>
        <p:sp>
          <p:nvSpPr>
            <p:cNvPr id="31" name="Elipse 30"/>
            <p:cNvSpPr/>
            <p:nvPr/>
          </p:nvSpPr>
          <p:spPr>
            <a:xfrm>
              <a:off x="1403648" y="2564904"/>
              <a:ext cx="792088" cy="36098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cxnSp>
          <p:nvCxnSpPr>
            <p:cNvPr id="32" name="Conector reto 31"/>
            <p:cNvCxnSpPr/>
            <p:nvPr/>
          </p:nvCxnSpPr>
          <p:spPr>
            <a:xfrm>
              <a:off x="1801956" y="2925884"/>
              <a:ext cx="0" cy="107918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62" name="Grupo 32"/>
          <p:cNvGrpSpPr>
            <a:grpSpLocks/>
          </p:cNvGrpSpPr>
          <p:nvPr/>
        </p:nvGrpSpPr>
        <p:grpSpPr bwMode="auto">
          <a:xfrm>
            <a:off x="5691188" y="4022725"/>
            <a:ext cx="560387" cy="798513"/>
            <a:chOff x="1403648" y="2564904"/>
            <a:chExt cx="792088" cy="1440160"/>
          </a:xfrm>
        </p:grpSpPr>
        <p:sp>
          <p:nvSpPr>
            <p:cNvPr id="34" name="Elipse 33"/>
            <p:cNvSpPr/>
            <p:nvPr/>
          </p:nvSpPr>
          <p:spPr>
            <a:xfrm>
              <a:off x="1403648" y="2564904"/>
              <a:ext cx="792088" cy="36075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cxnSp>
          <p:nvCxnSpPr>
            <p:cNvPr id="35" name="Conector reto 34"/>
            <p:cNvCxnSpPr/>
            <p:nvPr/>
          </p:nvCxnSpPr>
          <p:spPr>
            <a:xfrm>
              <a:off x="1800814" y="2925660"/>
              <a:ext cx="0" cy="107940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63" name="Grupo 35"/>
          <p:cNvGrpSpPr>
            <a:grpSpLocks/>
          </p:cNvGrpSpPr>
          <p:nvPr/>
        </p:nvGrpSpPr>
        <p:grpSpPr bwMode="auto">
          <a:xfrm>
            <a:off x="6048375" y="4292600"/>
            <a:ext cx="280988" cy="528638"/>
            <a:chOff x="1403648" y="2564904"/>
            <a:chExt cx="792088" cy="1440160"/>
          </a:xfrm>
        </p:grpSpPr>
        <p:sp>
          <p:nvSpPr>
            <p:cNvPr id="37" name="Elipse 36"/>
            <p:cNvSpPr/>
            <p:nvPr/>
          </p:nvSpPr>
          <p:spPr>
            <a:xfrm>
              <a:off x="1403648" y="2564904"/>
              <a:ext cx="792088" cy="35896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cxnSp>
          <p:nvCxnSpPr>
            <p:cNvPr id="38" name="Conector reto 37"/>
            <p:cNvCxnSpPr/>
            <p:nvPr/>
          </p:nvCxnSpPr>
          <p:spPr>
            <a:xfrm>
              <a:off x="1801930" y="2923864"/>
              <a:ext cx="0" cy="10812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64" name="Grupo 38"/>
          <p:cNvGrpSpPr>
            <a:grpSpLocks/>
          </p:cNvGrpSpPr>
          <p:nvPr/>
        </p:nvGrpSpPr>
        <p:grpSpPr bwMode="auto">
          <a:xfrm>
            <a:off x="6448425" y="3363913"/>
            <a:ext cx="609600" cy="1260475"/>
            <a:chOff x="1403648" y="2564904"/>
            <a:chExt cx="792088" cy="1440160"/>
          </a:xfrm>
        </p:grpSpPr>
        <p:sp>
          <p:nvSpPr>
            <p:cNvPr id="40" name="Elipse 39"/>
            <p:cNvSpPr/>
            <p:nvPr/>
          </p:nvSpPr>
          <p:spPr>
            <a:xfrm>
              <a:off x="1403648" y="2564904"/>
              <a:ext cx="792088" cy="36094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cxnSp>
          <p:nvCxnSpPr>
            <p:cNvPr id="41" name="Conector reto 40"/>
            <p:cNvCxnSpPr/>
            <p:nvPr/>
          </p:nvCxnSpPr>
          <p:spPr>
            <a:xfrm>
              <a:off x="1799692" y="2925850"/>
              <a:ext cx="0" cy="107921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65" name="Grupo 41"/>
          <p:cNvGrpSpPr>
            <a:grpSpLocks/>
          </p:cNvGrpSpPr>
          <p:nvPr/>
        </p:nvGrpSpPr>
        <p:grpSpPr bwMode="auto">
          <a:xfrm>
            <a:off x="6753225" y="2671763"/>
            <a:ext cx="896938" cy="1789112"/>
            <a:chOff x="1403648" y="2564904"/>
            <a:chExt cx="792088" cy="1440160"/>
          </a:xfrm>
        </p:grpSpPr>
        <p:sp>
          <p:nvSpPr>
            <p:cNvPr id="43" name="Elipse 42"/>
            <p:cNvSpPr/>
            <p:nvPr/>
          </p:nvSpPr>
          <p:spPr>
            <a:xfrm>
              <a:off x="1403648" y="2564904"/>
              <a:ext cx="792088" cy="36036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cxnSp>
          <p:nvCxnSpPr>
            <p:cNvPr id="44" name="Conector reto 43"/>
            <p:cNvCxnSpPr/>
            <p:nvPr/>
          </p:nvCxnSpPr>
          <p:spPr>
            <a:xfrm>
              <a:off x="1800393" y="2925264"/>
              <a:ext cx="0" cy="10798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66" name="Grupo 44"/>
          <p:cNvGrpSpPr>
            <a:grpSpLocks/>
          </p:cNvGrpSpPr>
          <p:nvPr/>
        </p:nvGrpSpPr>
        <p:grpSpPr bwMode="auto">
          <a:xfrm>
            <a:off x="1403350" y="3032125"/>
            <a:ext cx="1117600" cy="1800225"/>
            <a:chOff x="1403648" y="2564904"/>
            <a:chExt cx="792088" cy="1440160"/>
          </a:xfrm>
        </p:grpSpPr>
        <p:sp>
          <p:nvSpPr>
            <p:cNvPr id="46" name="Elipse 45"/>
            <p:cNvSpPr/>
            <p:nvPr/>
          </p:nvSpPr>
          <p:spPr>
            <a:xfrm>
              <a:off x="1403648" y="2564904"/>
              <a:ext cx="792088" cy="36067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cxnSp>
          <p:nvCxnSpPr>
            <p:cNvPr id="47" name="Conector reto 46"/>
            <p:cNvCxnSpPr/>
            <p:nvPr/>
          </p:nvCxnSpPr>
          <p:spPr>
            <a:xfrm>
              <a:off x="1799692" y="2925579"/>
              <a:ext cx="0" cy="107948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Forma livre 11"/>
          <p:cNvSpPr/>
          <p:nvPr/>
        </p:nvSpPr>
        <p:spPr>
          <a:xfrm>
            <a:off x="1444625" y="4279900"/>
            <a:ext cx="6121400" cy="804863"/>
          </a:xfrm>
          <a:custGeom>
            <a:avLst/>
            <a:gdLst>
              <a:gd name="connsiteX0" fmla="*/ 0 w 6510017"/>
              <a:gd name="connsiteY0" fmla="*/ 532262 h 805217"/>
              <a:gd name="connsiteX1" fmla="*/ 0 w 6510017"/>
              <a:gd name="connsiteY1" fmla="*/ 532262 h 805217"/>
              <a:gd name="connsiteX2" fmla="*/ 150125 w 6510017"/>
              <a:gd name="connsiteY2" fmla="*/ 545910 h 805217"/>
              <a:gd name="connsiteX3" fmla="*/ 191068 w 6510017"/>
              <a:gd name="connsiteY3" fmla="*/ 559558 h 805217"/>
              <a:gd name="connsiteX4" fmla="*/ 341194 w 6510017"/>
              <a:gd name="connsiteY4" fmla="*/ 545910 h 805217"/>
              <a:gd name="connsiteX5" fmla="*/ 382137 w 6510017"/>
              <a:gd name="connsiteY5" fmla="*/ 518615 h 805217"/>
              <a:gd name="connsiteX6" fmla="*/ 409432 w 6510017"/>
              <a:gd name="connsiteY6" fmla="*/ 559558 h 805217"/>
              <a:gd name="connsiteX7" fmla="*/ 682388 w 6510017"/>
              <a:gd name="connsiteY7" fmla="*/ 545910 h 805217"/>
              <a:gd name="connsiteX8" fmla="*/ 723331 w 6510017"/>
              <a:gd name="connsiteY8" fmla="*/ 559558 h 805217"/>
              <a:gd name="connsiteX9" fmla="*/ 764274 w 6510017"/>
              <a:gd name="connsiteY9" fmla="*/ 586853 h 805217"/>
              <a:gd name="connsiteX10" fmla="*/ 846161 w 6510017"/>
              <a:gd name="connsiteY10" fmla="*/ 600501 h 805217"/>
              <a:gd name="connsiteX11" fmla="*/ 968991 w 6510017"/>
              <a:gd name="connsiteY11" fmla="*/ 586853 h 805217"/>
              <a:gd name="connsiteX12" fmla="*/ 1009934 w 6510017"/>
              <a:gd name="connsiteY12" fmla="*/ 573206 h 805217"/>
              <a:gd name="connsiteX13" fmla="*/ 1023582 w 6510017"/>
              <a:gd name="connsiteY13" fmla="*/ 532262 h 805217"/>
              <a:gd name="connsiteX14" fmla="*/ 1241946 w 6510017"/>
              <a:gd name="connsiteY14" fmla="*/ 559558 h 805217"/>
              <a:gd name="connsiteX15" fmla="*/ 1255594 w 6510017"/>
              <a:gd name="connsiteY15" fmla="*/ 518615 h 805217"/>
              <a:gd name="connsiteX16" fmla="*/ 1351128 w 6510017"/>
              <a:gd name="connsiteY16" fmla="*/ 504967 h 805217"/>
              <a:gd name="connsiteX17" fmla="*/ 1433015 w 6510017"/>
              <a:gd name="connsiteY17" fmla="*/ 545910 h 805217"/>
              <a:gd name="connsiteX18" fmla="*/ 1473958 w 6510017"/>
              <a:gd name="connsiteY18" fmla="*/ 559558 h 805217"/>
              <a:gd name="connsiteX19" fmla="*/ 1787856 w 6510017"/>
              <a:gd name="connsiteY19" fmla="*/ 545910 h 805217"/>
              <a:gd name="connsiteX20" fmla="*/ 1828800 w 6510017"/>
              <a:gd name="connsiteY20" fmla="*/ 532262 h 805217"/>
              <a:gd name="connsiteX21" fmla="*/ 1910686 w 6510017"/>
              <a:gd name="connsiteY21" fmla="*/ 559558 h 805217"/>
              <a:gd name="connsiteX22" fmla="*/ 2265528 w 6510017"/>
              <a:gd name="connsiteY22" fmla="*/ 532262 h 805217"/>
              <a:gd name="connsiteX23" fmla="*/ 2306471 w 6510017"/>
              <a:gd name="connsiteY23" fmla="*/ 559558 h 805217"/>
              <a:gd name="connsiteX24" fmla="*/ 2347415 w 6510017"/>
              <a:gd name="connsiteY24" fmla="*/ 573206 h 805217"/>
              <a:gd name="connsiteX25" fmla="*/ 2429301 w 6510017"/>
              <a:gd name="connsiteY25" fmla="*/ 573206 h 805217"/>
              <a:gd name="connsiteX26" fmla="*/ 2647665 w 6510017"/>
              <a:gd name="connsiteY26" fmla="*/ 559558 h 805217"/>
              <a:gd name="connsiteX27" fmla="*/ 2688609 w 6510017"/>
              <a:gd name="connsiteY27" fmla="*/ 573206 h 805217"/>
              <a:gd name="connsiteX28" fmla="*/ 2866029 w 6510017"/>
              <a:gd name="connsiteY28" fmla="*/ 545910 h 805217"/>
              <a:gd name="connsiteX29" fmla="*/ 2906973 w 6510017"/>
              <a:gd name="connsiteY29" fmla="*/ 559558 h 805217"/>
              <a:gd name="connsiteX30" fmla="*/ 2988859 w 6510017"/>
              <a:gd name="connsiteY30" fmla="*/ 532262 h 805217"/>
              <a:gd name="connsiteX31" fmla="*/ 3125337 w 6510017"/>
              <a:gd name="connsiteY31" fmla="*/ 532262 h 805217"/>
              <a:gd name="connsiteX32" fmla="*/ 3261815 w 6510017"/>
              <a:gd name="connsiteY32" fmla="*/ 545910 h 805217"/>
              <a:gd name="connsiteX33" fmla="*/ 3330053 w 6510017"/>
              <a:gd name="connsiteY33" fmla="*/ 559558 h 805217"/>
              <a:gd name="connsiteX34" fmla="*/ 3357349 w 6510017"/>
              <a:gd name="connsiteY34" fmla="*/ 600501 h 805217"/>
              <a:gd name="connsiteX35" fmla="*/ 3398292 w 6510017"/>
              <a:gd name="connsiteY35" fmla="*/ 627797 h 805217"/>
              <a:gd name="connsiteX36" fmla="*/ 3480179 w 6510017"/>
              <a:gd name="connsiteY36" fmla="*/ 655092 h 805217"/>
              <a:gd name="connsiteX37" fmla="*/ 3507474 w 6510017"/>
              <a:gd name="connsiteY37" fmla="*/ 696035 h 805217"/>
              <a:gd name="connsiteX38" fmla="*/ 3534770 w 6510017"/>
              <a:gd name="connsiteY38" fmla="*/ 777922 h 805217"/>
              <a:gd name="connsiteX39" fmla="*/ 3630304 w 6510017"/>
              <a:gd name="connsiteY39" fmla="*/ 805217 h 805217"/>
              <a:gd name="connsiteX40" fmla="*/ 3957850 w 6510017"/>
              <a:gd name="connsiteY40" fmla="*/ 791570 h 805217"/>
              <a:gd name="connsiteX41" fmla="*/ 4012441 w 6510017"/>
              <a:gd name="connsiteY41" fmla="*/ 777922 h 805217"/>
              <a:gd name="connsiteX42" fmla="*/ 4080680 w 6510017"/>
              <a:gd name="connsiteY42" fmla="*/ 682388 h 805217"/>
              <a:gd name="connsiteX43" fmla="*/ 4148919 w 6510017"/>
              <a:gd name="connsiteY43" fmla="*/ 668740 h 805217"/>
              <a:gd name="connsiteX44" fmla="*/ 4176215 w 6510017"/>
              <a:gd name="connsiteY44" fmla="*/ 627797 h 805217"/>
              <a:gd name="connsiteX45" fmla="*/ 4299044 w 6510017"/>
              <a:gd name="connsiteY45" fmla="*/ 600501 h 805217"/>
              <a:gd name="connsiteX46" fmla="*/ 4531056 w 6510017"/>
              <a:gd name="connsiteY46" fmla="*/ 545910 h 805217"/>
              <a:gd name="connsiteX47" fmla="*/ 4612943 w 6510017"/>
              <a:gd name="connsiteY47" fmla="*/ 518615 h 805217"/>
              <a:gd name="connsiteX48" fmla="*/ 4763068 w 6510017"/>
              <a:gd name="connsiteY48" fmla="*/ 573206 h 805217"/>
              <a:gd name="connsiteX49" fmla="*/ 5145206 w 6510017"/>
              <a:gd name="connsiteY49" fmla="*/ 545910 h 805217"/>
              <a:gd name="connsiteX50" fmla="*/ 5199797 w 6510017"/>
              <a:gd name="connsiteY50" fmla="*/ 532262 h 805217"/>
              <a:gd name="connsiteX51" fmla="*/ 5295331 w 6510017"/>
              <a:gd name="connsiteY51" fmla="*/ 504967 h 805217"/>
              <a:gd name="connsiteX52" fmla="*/ 5377218 w 6510017"/>
              <a:gd name="connsiteY52" fmla="*/ 491319 h 805217"/>
              <a:gd name="connsiteX53" fmla="*/ 5527343 w 6510017"/>
              <a:gd name="connsiteY53" fmla="*/ 450376 h 805217"/>
              <a:gd name="connsiteX54" fmla="*/ 5609229 w 6510017"/>
              <a:gd name="connsiteY54" fmla="*/ 409432 h 805217"/>
              <a:gd name="connsiteX55" fmla="*/ 5622877 w 6510017"/>
              <a:gd name="connsiteY55" fmla="*/ 368489 h 805217"/>
              <a:gd name="connsiteX56" fmla="*/ 5663821 w 6510017"/>
              <a:gd name="connsiteY56" fmla="*/ 354841 h 805217"/>
              <a:gd name="connsiteX57" fmla="*/ 5745707 w 6510017"/>
              <a:gd name="connsiteY57" fmla="*/ 341194 h 805217"/>
              <a:gd name="connsiteX58" fmla="*/ 5827594 w 6510017"/>
              <a:gd name="connsiteY58" fmla="*/ 286603 h 805217"/>
              <a:gd name="connsiteX59" fmla="*/ 5868537 w 6510017"/>
              <a:gd name="connsiteY59" fmla="*/ 259307 h 805217"/>
              <a:gd name="connsiteX60" fmla="*/ 5923128 w 6510017"/>
              <a:gd name="connsiteY60" fmla="*/ 245659 h 805217"/>
              <a:gd name="connsiteX61" fmla="*/ 6114197 w 6510017"/>
              <a:gd name="connsiteY61" fmla="*/ 204716 h 805217"/>
              <a:gd name="connsiteX62" fmla="*/ 6155140 w 6510017"/>
              <a:gd name="connsiteY62" fmla="*/ 191068 h 805217"/>
              <a:gd name="connsiteX63" fmla="*/ 6237026 w 6510017"/>
              <a:gd name="connsiteY63" fmla="*/ 136477 h 805217"/>
              <a:gd name="connsiteX64" fmla="*/ 6264322 w 6510017"/>
              <a:gd name="connsiteY64" fmla="*/ 95534 h 805217"/>
              <a:gd name="connsiteX65" fmla="*/ 6305265 w 6510017"/>
              <a:gd name="connsiteY65" fmla="*/ 81886 h 805217"/>
              <a:gd name="connsiteX66" fmla="*/ 6428095 w 6510017"/>
              <a:gd name="connsiteY66" fmla="*/ 40943 h 805217"/>
              <a:gd name="connsiteX67" fmla="*/ 6509982 w 6510017"/>
              <a:gd name="connsiteY67" fmla="*/ 0 h 805217"/>
              <a:gd name="connsiteX68" fmla="*/ 6509982 w 6510017"/>
              <a:gd name="connsiteY68" fmla="*/ 27295 h 805217"/>
              <a:gd name="connsiteX69" fmla="*/ 6509982 w 6510017"/>
              <a:gd name="connsiteY69" fmla="*/ 13647 h 805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6510017" h="805217">
                <a:moveTo>
                  <a:pt x="0" y="532262"/>
                </a:moveTo>
                <a:lnTo>
                  <a:pt x="0" y="532262"/>
                </a:lnTo>
                <a:cubicBezTo>
                  <a:pt x="50042" y="536811"/>
                  <a:pt x="100382" y="538804"/>
                  <a:pt x="150125" y="545910"/>
                </a:cubicBezTo>
                <a:cubicBezTo>
                  <a:pt x="164366" y="547945"/>
                  <a:pt x="176682" y="559558"/>
                  <a:pt x="191068" y="559558"/>
                </a:cubicBezTo>
                <a:cubicBezTo>
                  <a:pt x="241316" y="559558"/>
                  <a:pt x="291152" y="550459"/>
                  <a:pt x="341194" y="545910"/>
                </a:cubicBezTo>
                <a:cubicBezTo>
                  <a:pt x="354842" y="536812"/>
                  <a:pt x="366053" y="515398"/>
                  <a:pt x="382137" y="518615"/>
                </a:cubicBezTo>
                <a:cubicBezTo>
                  <a:pt x="398221" y="521832"/>
                  <a:pt x="393097" y="558073"/>
                  <a:pt x="409432" y="559558"/>
                </a:cubicBezTo>
                <a:cubicBezTo>
                  <a:pt x="500157" y="567806"/>
                  <a:pt x="591403" y="550459"/>
                  <a:pt x="682388" y="545910"/>
                </a:cubicBezTo>
                <a:cubicBezTo>
                  <a:pt x="696036" y="550459"/>
                  <a:pt x="710464" y="553124"/>
                  <a:pt x="723331" y="559558"/>
                </a:cubicBezTo>
                <a:cubicBezTo>
                  <a:pt x="738002" y="566893"/>
                  <a:pt x="748713" y="581666"/>
                  <a:pt x="764274" y="586853"/>
                </a:cubicBezTo>
                <a:cubicBezTo>
                  <a:pt x="790526" y="595604"/>
                  <a:pt x="818865" y="595952"/>
                  <a:pt x="846161" y="600501"/>
                </a:cubicBezTo>
                <a:cubicBezTo>
                  <a:pt x="887104" y="595952"/>
                  <a:pt x="928356" y="593625"/>
                  <a:pt x="968991" y="586853"/>
                </a:cubicBezTo>
                <a:cubicBezTo>
                  <a:pt x="983181" y="584488"/>
                  <a:pt x="999762" y="583378"/>
                  <a:pt x="1009934" y="573206"/>
                </a:cubicBezTo>
                <a:cubicBezTo>
                  <a:pt x="1020107" y="563033"/>
                  <a:pt x="1019033" y="545910"/>
                  <a:pt x="1023582" y="532262"/>
                </a:cubicBezTo>
                <a:cubicBezTo>
                  <a:pt x="1084917" y="544529"/>
                  <a:pt x="1190407" y="568148"/>
                  <a:pt x="1241946" y="559558"/>
                </a:cubicBezTo>
                <a:cubicBezTo>
                  <a:pt x="1256136" y="557193"/>
                  <a:pt x="1242727" y="525049"/>
                  <a:pt x="1255594" y="518615"/>
                </a:cubicBezTo>
                <a:cubicBezTo>
                  <a:pt x="1284366" y="504229"/>
                  <a:pt x="1319283" y="509516"/>
                  <a:pt x="1351128" y="504967"/>
                </a:cubicBezTo>
                <a:cubicBezTo>
                  <a:pt x="1454039" y="539271"/>
                  <a:pt x="1327188" y="492997"/>
                  <a:pt x="1433015" y="545910"/>
                </a:cubicBezTo>
                <a:cubicBezTo>
                  <a:pt x="1445882" y="552344"/>
                  <a:pt x="1460310" y="555009"/>
                  <a:pt x="1473958" y="559558"/>
                </a:cubicBezTo>
                <a:cubicBezTo>
                  <a:pt x="1578591" y="555009"/>
                  <a:pt x="1683433" y="553943"/>
                  <a:pt x="1787856" y="545910"/>
                </a:cubicBezTo>
                <a:cubicBezTo>
                  <a:pt x="1802200" y="544807"/>
                  <a:pt x="1814502" y="530673"/>
                  <a:pt x="1828800" y="532262"/>
                </a:cubicBezTo>
                <a:cubicBezTo>
                  <a:pt x="1857396" y="535439"/>
                  <a:pt x="1910686" y="559558"/>
                  <a:pt x="1910686" y="559558"/>
                </a:cubicBezTo>
                <a:cubicBezTo>
                  <a:pt x="2041049" y="516103"/>
                  <a:pt x="2009604" y="522419"/>
                  <a:pt x="2265528" y="532262"/>
                </a:cubicBezTo>
                <a:cubicBezTo>
                  <a:pt x="2281918" y="532892"/>
                  <a:pt x="2291800" y="552222"/>
                  <a:pt x="2306471" y="559558"/>
                </a:cubicBezTo>
                <a:cubicBezTo>
                  <a:pt x="2319338" y="565992"/>
                  <a:pt x="2333767" y="568657"/>
                  <a:pt x="2347415" y="573206"/>
                </a:cubicBezTo>
                <a:cubicBezTo>
                  <a:pt x="2456596" y="536811"/>
                  <a:pt x="2320120" y="573206"/>
                  <a:pt x="2429301" y="573206"/>
                </a:cubicBezTo>
                <a:cubicBezTo>
                  <a:pt x="2502231" y="573206"/>
                  <a:pt x="2574877" y="564107"/>
                  <a:pt x="2647665" y="559558"/>
                </a:cubicBezTo>
                <a:cubicBezTo>
                  <a:pt x="2661313" y="564107"/>
                  <a:pt x="2674223" y="573206"/>
                  <a:pt x="2688609" y="573206"/>
                </a:cubicBezTo>
                <a:cubicBezTo>
                  <a:pt x="2794163" y="573206"/>
                  <a:pt x="2795947" y="569271"/>
                  <a:pt x="2866029" y="545910"/>
                </a:cubicBezTo>
                <a:cubicBezTo>
                  <a:pt x="2879677" y="550459"/>
                  <a:pt x="2892675" y="561147"/>
                  <a:pt x="2906973" y="559558"/>
                </a:cubicBezTo>
                <a:cubicBezTo>
                  <a:pt x="2935569" y="556381"/>
                  <a:pt x="2988859" y="532262"/>
                  <a:pt x="2988859" y="532262"/>
                </a:cubicBezTo>
                <a:cubicBezTo>
                  <a:pt x="3081361" y="563096"/>
                  <a:pt x="2968514" y="532262"/>
                  <a:pt x="3125337" y="532262"/>
                </a:cubicBezTo>
                <a:cubicBezTo>
                  <a:pt x="3171057" y="532262"/>
                  <a:pt x="3216322" y="541361"/>
                  <a:pt x="3261815" y="545910"/>
                </a:cubicBezTo>
                <a:cubicBezTo>
                  <a:pt x="3284561" y="550459"/>
                  <a:pt x="3309913" y="548049"/>
                  <a:pt x="3330053" y="559558"/>
                </a:cubicBezTo>
                <a:cubicBezTo>
                  <a:pt x="3344294" y="567696"/>
                  <a:pt x="3345751" y="588903"/>
                  <a:pt x="3357349" y="600501"/>
                </a:cubicBezTo>
                <a:cubicBezTo>
                  <a:pt x="3368947" y="612099"/>
                  <a:pt x="3383303" y="621135"/>
                  <a:pt x="3398292" y="627797"/>
                </a:cubicBezTo>
                <a:cubicBezTo>
                  <a:pt x="3424584" y="639482"/>
                  <a:pt x="3480179" y="655092"/>
                  <a:pt x="3480179" y="655092"/>
                </a:cubicBezTo>
                <a:cubicBezTo>
                  <a:pt x="3489277" y="668740"/>
                  <a:pt x="3500812" y="681046"/>
                  <a:pt x="3507474" y="696035"/>
                </a:cubicBezTo>
                <a:cubicBezTo>
                  <a:pt x="3519159" y="722327"/>
                  <a:pt x="3506857" y="770944"/>
                  <a:pt x="3534770" y="777922"/>
                </a:cubicBezTo>
                <a:cubicBezTo>
                  <a:pt x="3603317" y="795059"/>
                  <a:pt x="3571566" y="785639"/>
                  <a:pt x="3630304" y="805217"/>
                </a:cubicBezTo>
                <a:cubicBezTo>
                  <a:pt x="3739486" y="800668"/>
                  <a:pt x="3848851" y="799356"/>
                  <a:pt x="3957850" y="791570"/>
                </a:cubicBezTo>
                <a:cubicBezTo>
                  <a:pt x="3976559" y="790234"/>
                  <a:pt x="4000234" y="792163"/>
                  <a:pt x="4012441" y="777922"/>
                </a:cubicBezTo>
                <a:cubicBezTo>
                  <a:pt x="4095569" y="680939"/>
                  <a:pt x="3986800" y="705858"/>
                  <a:pt x="4080680" y="682388"/>
                </a:cubicBezTo>
                <a:cubicBezTo>
                  <a:pt x="4103184" y="676762"/>
                  <a:pt x="4126173" y="673289"/>
                  <a:pt x="4148919" y="668740"/>
                </a:cubicBezTo>
                <a:cubicBezTo>
                  <a:pt x="4158018" y="655092"/>
                  <a:pt x="4163407" y="638044"/>
                  <a:pt x="4176215" y="627797"/>
                </a:cubicBezTo>
                <a:cubicBezTo>
                  <a:pt x="4193898" y="613650"/>
                  <a:pt x="4298205" y="600641"/>
                  <a:pt x="4299044" y="600501"/>
                </a:cubicBezTo>
                <a:cubicBezTo>
                  <a:pt x="4367253" y="498189"/>
                  <a:pt x="4297562" y="579266"/>
                  <a:pt x="4531056" y="545910"/>
                </a:cubicBezTo>
                <a:cubicBezTo>
                  <a:pt x="4559539" y="541841"/>
                  <a:pt x="4612943" y="518615"/>
                  <a:pt x="4612943" y="518615"/>
                </a:cubicBezTo>
                <a:cubicBezTo>
                  <a:pt x="4738038" y="549888"/>
                  <a:pt x="4690912" y="525101"/>
                  <a:pt x="4763068" y="573206"/>
                </a:cubicBezTo>
                <a:cubicBezTo>
                  <a:pt x="4890447" y="564107"/>
                  <a:pt x="5021315" y="576883"/>
                  <a:pt x="5145206" y="545910"/>
                </a:cubicBezTo>
                <a:cubicBezTo>
                  <a:pt x="5163403" y="541361"/>
                  <a:pt x="5181762" y="537415"/>
                  <a:pt x="5199797" y="532262"/>
                </a:cubicBezTo>
                <a:cubicBezTo>
                  <a:pt x="5260490" y="514921"/>
                  <a:pt x="5224234" y="519187"/>
                  <a:pt x="5295331" y="504967"/>
                </a:cubicBezTo>
                <a:cubicBezTo>
                  <a:pt x="5322466" y="499540"/>
                  <a:pt x="5349922" y="495868"/>
                  <a:pt x="5377218" y="491319"/>
                </a:cubicBezTo>
                <a:cubicBezTo>
                  <a:pt x="5455253" y="439294"/>
                  <a:pt x="5387183" y="475859"/>
                  <a:pt x="5527343" y="450376"/>
                </a:cubicBezTo>
                <a:cubicBezTo>
                  <a:pt x="5566189" y="443313"/>
                  <a:pt x="5576450" y="431285"/>
                  <a:pt x="5609229" y="409432"/>
                </a:cubicBezTo>
                <a:cubicBezTo>
                  <a:pt x="5613778" y="395784"/>
                  <a:pt x="5612705" y="378661"/>
                  <a:pt x="5622877" y="368489"/>
                </a:cubicBezTo>
                <a:cubicBezTo>
                  <a:pt x="5633050" y="358316"/>
                  <a:pt x="5649777" y="357962"/>
                  <a:pt x="5663821" y="354841"/>
                </a:cubicBezTo>
                <a:cubicBezTo>
                  <a:pt x="5690834" y="348838"/>
                  <a:pt x="5718412" y="345743"/>
                  <a:pt x="5745707" y="341194"/>
                </a:cubicBezTo>
                <a:cubicBezTo>
                  <a:pt x="5823323" y="263576"/>
                  <a:pt x="5748587" y="326106"/>
                  <a:pt x="5827594" y="286603"/>
                </a:cubicBezTo>
                <a:cubicBezTo>
                  <a:pt x="5842265" y="279268"/>
                  <a:pt x="5853461" y="265768"/>
                  <a:pt x="5868537" y="259307"/>
                </a:cubicBezTo>
                <a:cubicBezTo>
                  <a:pt x="5885777" y="251918"/>
                  <a:pt x="5905162" y="251049"/>
                  <a:pt x="5923128" y="245659"/>
                </a:cubicBezTo>
                <a:cubicBezTo>
                  <a:pt x="6062033" y="203988"/>
                  <a:pt x="5948137" y="225474"/>
                  <a:pt x="6114197" y="204716"/>
                </a:cubicBezTo>
                <a:cubicBezTo>
                  <a:pt x="6127845" y="200167"/>
                  <a:pt x="6142564" y="198054"/>
                  <a:pt x="6155140" y="191068"/>
                </a:cubicBezTo>
                <a:cubicBezTo>
                  <a:pt x="6183817" y="175136"/>
                  <a:pt x="6237026" y="136477"/>
                  <a:pt x="6237026" y="136477"/>
                </a:cubicBezTo>
                <a:cubicBezTo>
                  <a:pt x="6246125" y="122829"/>
                  <a:pt x="6251514" y="105781"/>
                  <a:pt x="6264322" y="95534"/>
                </a:cubicBezTo>
                <a:cubicBezTo>
                  <a:pt x="6275556" y="86547"/>
                  <a:pt x="6292398" y="88320"/>
                  <a:pt x="6305265" y="81886"/>
                </a:cubicBezTo>
                <a:cubicBezTo>
                  <a:pt x="6431254" y="18892"/>
                  <a:pt x="6225399" y="91618"/>
                  <a:pt x="6428095" y="40943"/>
                </a:cubicBezTo>
                <a:cubicBezTo>
                  <a:pt x="6514298" y="19392"/>
                  <a:pt x="6509982" y="41283"/>
                  <a:pt x="6509982" y="0"/>
                </a:cubicBezTo>
                <a:lnTo>
                  <a:pt x="6509982" y="27295"/>
                </a:lnTo>
                <a:lnTo>
                  <a:pt x="6509982" y="13647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dirty="0">
              <a:latin typeface="Tahoma" panose="020B0604030504040204" pitchFamily="34" charset="0"/>
            </a:endParaRPr>
          </a:p>
        </p:txBody>
      </p:sp>
      <p:grpSp>
        <p:nvGrpSpPr>
          <p:cNvPr id="23568" name="Grupo 49"/>
          <p:cNvGrpSpPr>
            <a:grpSpLocks/>
          </p:cNvGrpSpPr>
          <p:nvPr/>
        </p:nvGrpSpPr>
        <p:grpSpPr bwMode="auto">
          <a:xfrm>
            <a:off x="4211638" y="4487863"/>
            <a:ext cx="152400" cy="315912"/>
            <a:chOff x="1403648" y="2564904"/>
            <a:chExt cx="792088" cy="1440160"/>
          </a:xfrm>
        </p:grpSpPr>
        <p:sp>
          <p:nvSpPr>
            <p:cNvPr id="51" name="Elipse 50"/>
            <p:cNvSpPr/>
            <p:nvPr/>
          </p:nvSpPr>
          <p:spPr>
            <a:xfrm>
              <a:off x="1403648" y="2564904"/>
              <a:ext cx="792088" cy="3618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cxnSp>
          <p:nvCxnSpPr>
            <p:cNvPr id="52" name="Conector reto 51"/>
            <p:cNvCxnSpPr/>
            <p:nvPr/>
          </p:nvCxnSpPr>
          <p:spPr>
            <a:xfrm>
              <a:off x="1799692" y="2926754"/>
              <a:ext cx="0" cy="107831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69" name="Grupo 16"/>
          <p:cNvGrpSpPr>
            <a:grpSpLocks/>
          </p:cNvGrpSpPr>
          <p:nvPr/>
        </p:nvGrpSpPr>
        <p:grpSpPr bwMode="auto">
          <a:xfrm>
            <a:off x="1476375" y="1435100"/>
            <a:ext cx="2168525" cy="2963863"/>
            <a:chOff x="1476375" y="1435105"/>
            <a:chExt cx="2168525" cy="2964279"/>
          </a:xfrm>
        </p:grpSpPr>
        <p:grpSp>
          <p:nvGrpSpPr>
            <p:cNvPr id="23608" name="Grupo 16"/>
            <p:cNvGrpSpPr>
              <a:grpSpLocks/>
            </p:cNvGrpSpPr>
            <p:nvPr/>
          </p:nvGrpSpPr>
          <p:grpSpPr bwMode="auto">
            <a:xfrm>
              <a:off x="1476375" y="1773659"/>
              <a:ext cx="2168525" cy="2625725"/>
              <a:chOff x="1835696" y="1556792"/>
              <a:chExt cx="2169825" cy="2626990"/>
            </a:xfrm>
          </p:grpSpPr>
          <p:sp>
            <p:nvSpPr>
              <p:cNvPr id="7" name="Forma livre 6"/>
              <p:cNvSpPr/>
              <p:nvPr/>
            </p:nvSpPr>
            <p:spPr>
              <a:xfrm rot="5400000">
                <a:off x="2817357" y="1585018"/>
                <a:ext cx="206503" cy="149314"/>
              </a:xfrm>
              <a:custGeom>
                <a:avLst/>
                <a:gdLst>
                  <a:gd name="connsiteX0" fmla="*/ 0 w 204717"/>
                  <a:gd name="connsiteY0" fmla="*/ 0 h 150125"/>
                  <a:gd name="connsiteX1" fmla="*/ 204717 w 204717"/>
                  <a:gd name="connsiteY1" fmla="*/ 0 h 150125"/>
                  <a:gd name="connsiteX2" fmla="*/ 204717 w 204717"/>
                  <a:gd name="connsiteY2" fmla="*/ 150125 h 150125"/>
                  <a:gd name="connsiteX3" fmla="*/ 27296 w 204717"/>
                  <a:gd name="connsiteY3" fmla="*/ 150125 h 150125"/>
                  <a:gd name="connsiteX0" fmla="*/ 2440 w 207157"/>
                  <a:gd name="connsiteY0" fmla="*/ 0 h 150125"/>
                  <a:gd name="connsiteX1" fmla="*/ 207157 w 207157"/>
                  <a:gd name="connsiteY1" fmla="*/ 0 h 150125"/>
                  <a:gd name="connsiteX2" fmla="*/ 207157 w 207157"/>
                  <a:gd name="connsiteY2" fmla="*/ 150125 h 150125"/>
                  <a:gd name="connsiteX3" fmla="*/ 0 w 207157"/>
                  <a:gd name="connsiteY3" fmla="*/ 150125 h 150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7157" h="150125">
                    <a:moveTo>
                      <a:pt x="2440" y="0"/>
                    </a:moveTo>
                    <a:lnTo>
                      <a:pt x="207157" y="0"/>
                    </a:lnTo>
                    <a:lnTo>
                      <a:pt x="207157" y="150125"/>
                    </a:lnTo>
                    <a:lnTo>
                      <a:pt x="0" y="150125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pt-BR" dirty="0">
                  <a:ln>
                    <a:solidFill>
                      <a:schemeClr val="tx1"/>
                    </a:solidFill>
                  </a:ln>
                  <a:latin typeface="Tahoma" panose="020B0604030504040204" pitchFamily="34" charset="0"/>
                </a:endParaRPr>
              </a:p>
            </p:txBody>
          </p:sp>
          <p:grpSp>
            <p:nvGrpSpPr>
              <p:cNvPr id="23611" name="Grupo 15"/>
              <p:cNvGrpSpPr>
                <a:grpSpLocks/>
              </p:cNvGrpSpPr>
              <p:nvPr/>
            </p:nvGrpSpPr>
            <p:grpSpPr bwMode="auto">
              <a:xfrm>
                <a:off x="1835696" y="1763949"/>
                <a:ext cx="2169825" cy="2419833"/>
                <a:chOff x="1835696" y="1763949"/>
                <a:chExt cx="2169825" cy="2419833"/>
              </a:xfrm>
            </p:grpSpPr>
            <p:cxnSp>
              <p:nvCxnSpPr>
                <p:cNvPr id="15" name="Conector reto 14"/>
                <p:cNvCxnSpPr/>
                <p:nvPr/>
              </p:nvCxnSpPr>
              <p:spPr>
                <a:xfrm flipH="1">
                  <a:off x="1835696" y="1756573"/>
                  <a:ext cx="1046790" cy="242720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Conector reto 54"/>
                <p:cNvCxnSpPr/>
                <p:nvPr/>
              </p:nvCxnSpPr>
              <p:spPr>
                <a:xfrm>
                  <a:off x="2958732" y="1756573"/>
                  <a:ext cx="1046789" cy="242720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3609" name="CaixaDeTexto 2"/>
            <p:cNvSpPr txBox="1">
              <a:spLocks noChangeArrowheads="1"/>
            </p:cNvSpPr>
            <p:nvPr/>
          </p:nvSpPr>
          <p:spPr bwMode="auto">
            <a:xfrm>
              <a:off x="2367225" y="1435105"/>
              <a:ext cx="37862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pt-BR" altLang="pt-BR" sz="1600" baseline="-25000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</p:grpSp>
      <p:grpSp>
        <p:nvGrpSpPr>
          <p:cNvPr id="18" name="Grupo 17"/>
          <p:cNvGrpSpPr>
            <a:grpSpLocks/>
          </p:cNvGrpSpPr>
          <p:nvPr/>
        </p:nvGrpSpPr>
        <p:grpSpPr bwMode="auto">
          <a:xfrm>
            <a:off x="2768600" y="1435100"/>
            <a:ext cx="2170113" cy="2963863"/>
            <a:chOff x="2768600" y="1435105"/>
            <a:chExt cx="2170113" cy="2964279"/>
          </a:xfrm>
        </p:grpSpPr>
        <p:grpSp>
          <p:nvGrpSpPr>
            <p:cNvPr id="23602" name="Grupo 57"/>
            <p:cNvGrpSpPr>
              <a:grpSpLocks/>
            </p:cNvGrpSpPr>
            <p:nvPr/>
          </p:nvGrpSpPr>
          <p:grpSpPr bwMode="auto">
            <a:xfrm>
              <a:off x="2768600" y="1773659"/>
              <a:ext cx="2170113" cy="2625725"/>
              <a:chOff x="1835696" y="1556792"/>
              <a:chExt cx="2169825" cy="2626990"/>
            </a:xfrm>
          </p:grpSpPr>
          <p:sp>
            <p:nvSpPr>
              <p:cNvPr id="59" name="Forma livre 58"/>
              <p:cNvSpPr/>
              <p:nvPr/>
            </p:nvSpPr>
            <p:spPr>
              <a:xfrm rot="5400000">
                <a:off x="2817357" y="1584279"/>
                <a:ext cx="206503" cy="150793"/>
              </a:xfrm>
              <a:custGeom>
                <a:avLst/>
                <a:gdLst>
                  <a:gd name="connsiteX0" fmla="*/ 0 w 204717"/>
                  <a:gd name="connsiteY0" fmla="*/ 0 h 150125"/>
                  <a:gd name="connsiteX1" fmla="*/ 204717 w 204717"/>
                  <a:gd name="connsiteY1" fmla="*/ 0 h 150125"/>
                  <a:gd name="connsiteX2" fmla="*/ 204717 w 204717"/>
                  <a:gd name="connsiteY2" fmla="*/ 150125 h 150125"/>
                  <a:gd name="connsiteX3" fmla="*/ 27296 w 204717"/>
                  <a:gd name="connsiteY3" fmla="*/ 150125 h 150125"/>
                  <a:gd name="connsiteX0" fmla="*/ 2440 w 207157"/>
                  <a:gd name="connsiteY0" fmla="*/ 0 h 150125"/>
                  <a:gd name="connsiteX1" fmla="*/ 207157 w 207157"/>
                  <a:gd name="connsiteY1" fmla="*/ 0 h 150125"/>
                  <a:gd name="connsiteX2" fmla="*/ 207157 w 207157"/>
                  <a:gd name="connsiteY2" fmla="*/ 150125 h 150125"/>
                  <a:gd name="connsiteX3" fmla="*/ 0 w 207157"/>
                  <a:gd name="connsiteY3" fmla="*/ 150125 h 150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7157" h="150125">
                    <a:moveTo>
                      <a:pt x="2440" y="0"/>
                    </a:moveTo>
                    <a:lnTo>
                      <a:pt x="207157" y="0"/>
                    </a:lnTo>
                    <a:lnTo>
                      <a:pt x="207157" y="150125"/>
                    </a:lnTo>
                    <a:lnTo>
                      <a:pt x="0" y="150125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pt-BR" dirty="0">
                  <a:ln>
                    <a:solidFill>
                      <a:schemeClr val="tx1"/>
                    </a:solidFill>
                  </a:ln>
                  <a:latin typeface="Tahoma" panose="020B0604030504040204" pitchFamily="34" charset="0"/>
                </a:endParaRPr>
              </a:p>
            </p:txBody>
          </p:sp>
          <p:grpSp>
            <p:nvGrpSpPr>
              <p:cNvPr id="23605" name="Grupo 59"/>
              <p:cNvGrpSpPr>
                <a:grpSpLocks/>
              </p:cNvGrpSpPr>
              <p:nvPr/>
            </p:nvGrpSpPr>
            <p:grpSpPr bwMode="auto">
              <a:xfrm>
                <a:off x="1835696" y="1763949"/>
                <a:ext cx="2169825" cy="2419833"/>
                <a:chOff x="1835696" y="1763949"/>
                <a:chExt cx="2169825" cy="2419833"/>
              </a:xfrm>
            </p:grpSpPr>
            <p:cxnSp>
              <p:nvCxnSpPr>
                <p:cNvPr id="61" name="Conector reto 60"/>
                <p:cNvCxnSpPr/>
                <p:nvPr/>
              </p:nvCxnSpPr>
              <p:spPr>
                <a:xfrm flipH="1">
                  <a:off x="1835696" y="1756573"/>
                  <a:ext cx="1047611" cy="242720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Conector reto 61"/>
                <p:cNvCxnSpPr/>
                <p:nvPr/>
              </p:nvCxnSpPr>
              <p:spPr>
                <a:xfrm>
                  <a:off x="2957910" y="1756573"/>
                  <a:ext cx="1047611" cy="242720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3603" name="CaixaDeTexto 62"/>
            <p:cNvSpPr txBox="1">
              <a:spLocks noChangeArrowheads="1"/>
            </p:cNvSpPr>
            <p:nvPr/>
          </p:nvSpPr>
          <p:spPr bwMode="auto">
            <a:xfrm>
              <a:off x="3670078" y="1435105"/>
              <a:ext cx="37862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pt-BR" altLang="pt-BR" sz="1600" baseline="-25000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</p:grpSp>
      <p:grpSp>
        <p:nvGrpSpPr>
          <p:cNvPr id="21" name="Grupo 20"/>
          <p:cNvGrpSpPr>
            <a:grpSpLocks/>
          </p:cNvGrpSpPr>
          <p:nvPr/>
        </p:nvGrpSpPr>
        <p:grpSpPr bwMode="auto">
          <a:xfrm>
            <a:off x="4060825" y="1435100"/>
            <a:ext cx="2170113" cy="2963863"/>
            <a:chOff x="4060825" y="1435105"/>
            <a:chExt cx="2170113" cy="2964279"/>
          </a:xfrm>
        </p:grpSpPr>
        <p:grpSp>
          <p:nvGrpSpPr>
            <p:cNvPr id="23596" name="Grupo 62"/>
            <p:cNvGrpSpPr>
              <a:grpSpLocks/>
            </p:cNvGrpSpPr>
            <p:nvPr/>
          </p:nvGrpSpPr>
          <p:grpSpPr bwMode="auto">
            <a:xfrm>
              <a:off x="4060825" y="1773659"/>
              <a:ext cx="2170113" cy="2625725"/>
              <a:chOff x="1835696" y="1556792"/>
              <a:chExt cx="2169825" cy="2626990"/>
            </a:xfrm>
          </p:grpSpPr>
          <p:sp>
            <p:nvSpPr>
              <p:cNvPr id="64" name="Forma livre 63"/>
              <p:cNvSpPr/>
              <p:nvPr/>
            </p:nvSpPr>
            <p:spPr>
              <a:xfrm rot="5400000">
                <a:off x="2817357" y="1584279"/>
                <a:ext cx="206503" cy="150793"/>
              </a:xfrm>
              <a:custGeom>
                <a:avLst/>
                <a:gdLst>
                  <a:gd name="connsiteX0" fmla="*/ 0 w 204717"/>
                  <a:gd name="connsiteY0" fmla="*/ 0 h 150125"/>
                  <a:gd name="connsiteX1" fmla="*/ 204717 w 204717"/>
                  <a:gd name="connsiteY1" fmla="*/ 0 h 150125"/>
                  <a:gd name="connsiteX2" fmla="*/ 204717 w 204717"/>
                  <a:gd name="connsiteY2" fmla="*/ 150125 h 150125"/>
                  <a:gd name="connsiteX3" fmla="*/ 27296 w 204717"/>
                  <a:gd name="connsiteY3" fmla="*/ 150125 h 150125"/>
                  <a:gd name="connsiteX0" fmla="*/ 2440 w 207157"/>
                  <a:gd name="connsiteY0" fmla="*/ 0 h 150125"/>
                  <a:gd name="connsiteX1" fmla="*/ 207157 w 207157"/>
                  <a:gd name="connsiteY1" fmla="*/ 0 h 150125"/>
                  <a:gd name="connsiteX2" fmla="*/ 207157 w 207157"/>
                  <a:gd name="connsiteY2" fmla="*/ 150125 h 150125"/>
                  <a:gd name="connsiteX3" fmla="*/ 0 w 207157"/>
                  <a:gd name="connsiteY3" fmla="*/ 150125 h 150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7157" h="150125">
                    <a:moveTo>
                      <a:pt x="2440" y="0"/>
                    </a:moveTo>
                    <a:lnTo>
                      <a:pt x="207157" y="0"/>
                    </a:lnTo>
                    <a:lnTo>
                      <a:pt x="207157" y="150125"/>
                    </a:lnTo>
                    <a:lnTo>
                      <a:pt x="0" y="150125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pt-BR" dirty="0">
                  <a:ln>
                    <a:solidFill>
                      <a:schemeClr val="tx1"/>
                    </a:solidFill>
                  </a:ln>
                  <a:latin typeface="Tahoma" panose="020B0604030504040204" pitchFamily="34" charset="0"/>
                </a:endParaRPr>
              </a:p>
            </p:txBody>
          </p:sp>
          <p:grpSp>
            <p:nvGrpSpPr>
              <p:cNvPr id="23599" name="Grupo 64"/>
              <p:cNvGrpSpPr>
                <a:grpSpLocks/>
              </p:cNvGrpSpPr>
              <p:nvPr/>
            </p:nvGrpSpPr>
            <p:grpSpPr bwMode="auto">
              <a:xfrm>
                <a:off x="1835696" y="1763949"/>
                <a:ext cx="2169825" cy="2419833"/>
                <a:chOff x="1835696" y="1763949"/>
                <a:chExt cx="2169825" cy="2419833"/>
              </a:xfrm>
            </p:grpSpPr>
            <p:cxnSp>
              <p:nvCxnSpPr>
                <p:cNvPr id="66" name="Conector reto 65"/>
                <p:cNvCxnSpPr/>
                <p:nvPr/>
              </p:nvCxnSpPr>
              <p:spPr>
                <a:xfrm flipH="1">
                  <a:off x="1835696" y="1756573"/>
                  <a:ext cx="1047611" cy="242720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Conector reto 66"/>
                <p:cNvCxnSpPr/>
                <p:nvPr/>
              </p:nvCxnSpPr>
              <p:spPr>
                <a:xfrm>
                  <a:off x="2957910" y="1756573"/>
                  <a:ext cx="1047611" cy="242720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3597" name="CaixaDeTexto 64"/>
            <p:cNvSpPr txBox="1">
              <a:spLocks noChangeArrowheads="1"/>
            </p:cNvSpPr>
            <p:nvPr/>
          </p:nvSpPr>
          <p:spPr bwMode="auto">
            <a:xfrm>
              <a:off x="4966222" y="1435105"/>
              <a:ext cx="37862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pt-BR" altLang="pt-BR" sz="1600" baseline="-25000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</p:grpSp>
      <p:grpSp>
        <p:nvGrpSpPr>
          <p:cNvPr id="24" name="Grupo 23"/>
          <p:cNvGrpSpPr>
            <a:grpSpLocks/>
          </p:cNvGrpSpPr>
          <p:nvPr/>
        </p:nvGrpSpPr>
        <p:grpSpPr bwMode="auto">
          <a:xfrm>
            <a:off x="5354638" y="1435100"/>
            <a:ext cx="2170112" cy="2963863"/>
            <a:chOff x="5354638" y="1435105"/>
            <a:chExt cx="2170112" cy="2964279"/>
          </a:xfrm>
        </p:grpSpPr>
        <p:grpSp>
          <p:nvGrpSpPr>
            <p:cNvPr id="23590" name="Grupo 67"/>
            <p:cNvGrpSpPr>
              <a:grpSpLocks/>
            </p:cNvGrpSpPr>
            <p:nvPr/>
          </p:nvGrpSpPr>
          <p:grpSpPr bwMode="auto">
            <a:xfrm>
              <a:off x="5354638" y="1773659"/>
              <a:ext cx="2170112" cy="2625725"/>
              <a:chOff x="1835696" y="1556792"/>
              <a:chExt cx="2169825" cy="2626990"/>
            </a:xfrm>
          </p:grpSpPr>
          <p:sp>
            <p:nvSpPr>
              <p:cNvPr id="69" name="Forma livre 68"/>
              <p:cNvSpPr/>
              <p:nvPr/>
            </p:nvSpPr>
            <p:spPr>
              <a:xfrm rot="5400000">
                <a:off x="2817356" y="1584280"/>
                <a:ext cx="206503" cy="150792"/>
              </a:xfrm>
              <a:custGeom>
                <a:avLst/>
                <a:gdLst>
                  <a:gd name="connsiteX0" fmla="*/ 0 w 204717"/>
                  <a:gd name="connsiteY0" fmla="*/ 0 h 150125"/>
                  <a:gd name="connsiteX1" fmla="*/ 204717 w 204717"/>
                  <a:gd name="connsiteY1" fmla="*/ 0 h 150125"/>
                  <a:gd name="connsiteX2" fmla="*/ 204717 w 204717"/>
                  <a:gd name="connsiteY2" fmla="*/ 150125 h 150125"/>
                  <a:gd name="connsiteX3" fmla="*/ 27296 w 204717"/>
                  <a:gd name="connsiteY3" fmla="*/ 150125 h 150125"/>
                  <a:gd name="connsiteX0" fmla="*/ 2440 w 207157"/>
                  <a:gd name="connsiteY0" fmla="*/ 0 h 150125"/>
                  <a:gd name="connsiteX1" fmla="*/ 207157 w 207157"/>
                  <a:gd name="connsiteY1" fmla="*/ 0 h 150125"/>
                  <a:gd name="connsiteX2" fmla="*/ 207157 w 207157"/>
                  <a:gd name="connsiteY2" fmla="*/ 150125 h 150125"/>
                  <a:gd name="connsiteX3" fmla="*/ 0 w 207157"/>
                  <a:gd name="connsiteY3" fmla="*/ 150125 h 150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7157" h="150125">
                    <a:moveTo>
                      <a:pt x="2440" y="0"/>
                    </a:moveTo>
                    <a:lnTo>
                      <a:pt x="207157" y="0"/>
                    </a:lnTo>
                    <a:lnTo>
                      <a:pt x="207157" y="150125"/>
                    </a:lnTo>
                    <a:lnTo>
                      <a:pt x="0" y="150125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pt-BR" dirty="0">
                  <a:ln>
                    <a:solidFill>
                      <a:schemeClr val="tx1"/>
                    </a:solidFill>
                  </a:ln>
                  <a:latin typeface="Tahoma" panose="020B0604030504040204" pitchFamily="34" charset="0"/>
                </a:endParaRPr>
              </a:p>
            </p:txBody>
          </p:sp>
          <p:grpSp>
            <p:nvGrpSpPr>
              <p:cNvPr id="23593" name="Grupo 69"/>
              <p:cNvGrpSpPr>
                <a:grpSpLocks/>
              </p:cNvGrpSpPr>
              <p:nvPr/>
            </p:nvGrpSpPr>
            <p:grpSpPr bwMode="auto">
              <a:xfrm>
                <a:off x="1835696" y="1763949"/>
                <a:ext cx="2169825" cy="2419833"/>
                <a:chOff x="1835696" y="1763949"/>
                <a:chExt cx="2169825" cy="2419833"/>
              </a:xfrm>
            </p:grpSpPr>
            <p:cxnSp>
              <p:nvCxnSpPr>
                <p:cNvPr id="71" name="Conector reto 70"/>
                <p:cNvCxnSpPr/>
                <p:nvPr/>
              </p:nvCxnSpPr>
              <p:spPr>
                <a:xfrm flipH="1">
                  <a:off x="1835696" y="1756573"/>
                  <a:ext cx="1047611" cy="242720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Conector reto 71"/>
                <p:cNvCxnSpPr/>
                <p:nvPr/>
              </p:nvCxnSpPr>
              <p:spPr>
                <a:xfrm>
                  <a:off x="2957910" y="1756573"/>
                  <a:ext cx="1047611" cy="242720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3591" name="CaixaDeTexto 67"/>
            <p:cNvSpPr txBox="1">
              <a:spLocks noChangeArrowheads="1"/>
            </p:cNvSpPr>
            <p:nvPr/>
          </p:nvSpPr>
          <p:spPr bwMode="auto">
            <a:xfrm>
              <a:off x="6248718" y="1435105"/>
              <a:ext cx="37862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pt-BR" altLang="pt-BR" sz="1600" baseline="-25000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</p:grpSp>
      <p:grpSp>
        <p:nvGrpSpPr>
          <p:cNvPr id="30" name="Grupo 29"/>
          <p:cNvGrpSpPr>
            <a:grpSpLocks/>
          </p:cNvGrpSpPr>
          <p:nvPr/>
        </p:nvGrpSpPr>
        <p:grpSpPr bwMode="auto">
          <a:xfrm>
            <a:off x="899592" y="5157789"/>
            <a:ext cx="7880684" cy="986108"/>
            <a:chOff x="900242" y="5157192"/>
            <a:chExt cx="7879833" cy="986897"/>
          </a:xfrm>
        </p:grpSpPr>
        <p:grpSp>
          <p:nvGrpSpPr>
            <p:cNvPr id="23576" name="Grupo 13"/>
            <p:cNvGrpSpPr>
              <a:grpSpLocks/>
            </p:cNvGrpSpPr>
            <p:nvPr/>
          </p:nvGrpSpPr>
          <p:grpSpPr bwMode="auto">
            <a:xfrm>
              <a:off x="1907228" y="5157192"/>
              <a:ext cx="5184288" cy="180020"/>
              <a:chOff x="1907228" y="5373216"/>
              <a:chExt cx="5184288" cy="180020"/>
            </a:xfrm>
          </p:grpSpPr>
          <p:cxnSp>
            <p:nvCxnSpPr>
              <p:cNvPr id="5" name="Conector reto 4"/>
              <p:cNvCxnSpPr/>
              <p:nvPr/>
            </p:nvCxnSpPr>
            <p:spPr>
              <a:xfrm flipV="1">
                <a:off x="1907126" y="5463775"/>
                <a:ext cx="5184215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3584" name="Grupo 12"/>
              <p:cNvGrpSpPr>
                <a:grpSpLocks/>
              </p:cNvGrpSpPr>
              <p:nvPr/>
            </p:nvGrpSpPr>
            <p:grpSpPr bwMode="auto">
              <a:xfrm>
                <a:off x="1907704" y="5373216"/>
                <a:ext cx="5183812" cy="180020"/>
                <a:chOff x="2556540" y="1604382"/>
                <a:chExt cx="5183812" cy="936104"/>
              </a:xfrm>
            </p:grpSpPr>
            <p:cxnSp>
              <p:nvCxnSpPr>
                <p:cNvPr id="9" name="Conector reto 8"/>
                <p:cNvCxnSpPr/>
                <p:nvPr/>
              </p:nvCxnSpPr>
              <p:spPr>
                <a:xfrm flipV="1">
                  <a:off x="2555962" y="1604382"/>
                  <a:ext cx="0" cy="93355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Conector reto 69"/>
                <p:cNvCxnSpPr/>
                <p:nvPr/>
              </p:nvCxnSpPr>
              <p:spPr>
                <a:xfrm flipV="1">
                  <a:off x="3851222" y="1604382"/>
                  <a:ext cx="0" cy="93355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Conector reto 74"/>
                <p:cNvCxnSpPr/>
                <p:nvPr/>
              </p:nvCxnSpPr>
              <p:spPr>
                <a:xfrm flipV="1">
                  <a:off x="5148069" y="1604382"/>
                  <a:ext cx="0" cy="93355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Conector reto 77"/>
                <p:cNvCxnSpPr/>
                <p:nvPr/>
              </p:nvCxnSpPr>
              <p:spPr>
                <a:xfrm flipV="1">
                  <a:off x="6443329" y="1604382"/>
                  <a:ext cx="0" cy="93355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Conector reto 80"/>
                <p:cNvCxnSpPr/>
                <p:nvPr/>
              </p:nvCxnSpPr>
              <p:spPr>
                <a:xfrm flipV="1">
                  <a:off x="7740177" y="1604382"/>
                  <a:ext cx="0" cy="93355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3577" name="Grupo 82"/>
            <p:cNvGrpSpPr>
              <a:grpSpLocks/>
            </p:cNvGrpSpPr>
            <p:nvPr/>
          </p:nvGrpSpPr>
          <p:grpSpPr bwMode="auto">
            <a:xfrm>
              <a:off x="2372636" y="5430706"/>
              <a:ext cx="4260122" cy="338554"/>
              <a:chOff x="2367225" y="1435105"/>
              <a:chExt cx="4260122" cy="338554"/>
            </a:xfrm>
          </p:grpSpPr>
          <p:sp>
            <p:nvSpPr>
              <p:cNvPr id="23579" name="CaixaDeTexto 83"/>
              <p:cNvSpPr txBox="1">
                <a:spLocks noChangeArrowheads="1"/>
              </p:cNvSpPr>
              <p:nvPr/>
            </p:nvSpPr>
            <p:spPr bwMode="auto">
              <a:xfrm>
                <a:off x="2367225" y="1435105"/>
                <a:ext cx="378629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i="1"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lang="pt-BR" altLang="pt-BR" sz="1600" baseline="-25000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23580" name="CaixaDeTexto 84"/>
              <p:cNvSpPr txBox="1">
                <a:spLocks noChangeArrowheads="1"/>
              </p:cNvSpPr>
              <p:nvPr/>
            </p:nvSpPr>
            <p:spPr bwMode="auto">
              <a:xfrm>
                <a:off x="3670078" y="1435105"/>
                <a:ext cx="378629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i="1"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lang="pt-BR" altLang="pt-BR" sz="1600" baseline="-25000"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23581" name="CaixaDeTexto 85"/>
              <p:cNvSpPr txBox="1">
                <a:spLocks noChangeArrowheads="1"/>
              </p:cNvSpPr>
              <p:nvPr/>
            </p:nvSpPr>
            <p:spPr bwMode="auto">
              <a:xfrm>
                <a:off x="4966222" y="1435105"/>
                <a:ext cx="378629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i="1"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lang="pt-BR" altLang="pt-BR" sz="1600" baseline="-25000"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23582" name="CaixaDeTexto 86"/>
              <p:cNvSpPr txBox="1">
                <a:spLocks noChangeArrowheads="1"/>
              </p:cNvSpPr>
              <p:nvPr/>
            </p:nvSpPr>
            <p:spPr bwMode="auto">
              <a:xfrm>
                <a:off x="6248718" y="1435105"/>
                <a:ext cx="378629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i="1"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lang="pt-BR" altLang="pt-BR" sz="1600" baseline="-25000"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</p:grpSp>
        <p:sp>
          <p:nvSpPr>
            <p:cNvPr id="23578" name="Retângulo 26"/>
            <p:cNvSpPr>
              <a:spLocks noChangeArrowheads="1"/>
            </p:cNvSpPr>
            <p:nvPr/>
          </p:nvSpPr>
          <p:spPr bwMode="auto">
            <a:xfrm>
              <a:off x="900242" y="5805264"/>
              <a:ext cx="7879833" cy="338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i="1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X</a:t>
              </a:r>
              <a:r>
                <a:rPr lang="pt-BR" altLang="pt-BR" sz="1600" i="1" baseline="-25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i</a:t>
              </a:r>
              <a:r>
                <a:rPr lang="pt-BR" altLang="pt-BR" sz="1600" dirty="0">
                  <a:latin typeface="Tahoma" panose="020B0604030504040204" pitchFamily="34" charset="0"/>
                  <a:sym typeface="Symbol" pitchFamily="18" charset="2"/>
                </a:rPr>
                <a:t>: valor que representa a resposta do sensor no tempo </a:t>
              </a:r>
              <a:r>
                <a:rPr lang="pt-BR" altLang="pt-BR" sz="16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T</a:t>
              </a:r>
              <a:r>
                <a:rPr lang="pt-BR" altLang="pt-BR" sz="1600" i="1" baseline="-25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i</a:t>
              </a:r>
              <a:r>
                <a:rPr lang="pt-BR" altLang="pt-BR" sz="16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</a:t>
              </a:r>
              <a:r>
                <a:rPr lang="pt-BR" altLang="pt-BR" sz="1600" dirty="0">
                  <a:latin typeface="Tahoma" panose="020B0604030504040204" pitchFamily="34" charset="0"/>
                  <a:cs typeface="Times New Roman" pitchFamily="18" charset="0"/>
                  <a:sym typeface="Symbol" pitchFamily="18" charset="2"/>
                </a:rPr>
                <a:t>(</a:t>
              </a:r>
              <a:r>
                <a:rPr lang="pt-BR" altLang="pt-BR" sz="1600" dirty="0">
                  <a:latin typeface="Tahoma" panose="020B0604030504040204" pitchFamily="34" charset="0"/>
                  <a:cs typeface="Times New Roman" pitchFamily="18" charset="0"/>
                  <a:sym typeface="Symbol"/>
                </a:rPr>
                <a:t></a:t>
              </a:r>
              <a:r>
                <a:rPr lang="pt-BR" altLang="pt-BR" sz="1600" dirty="0">
                  <a:latin typeface="Tahoma" panose="020B0604030504040204" pitchFamily="34" charset="0"/>
                  <a:cs typeface="Times New Roman" pitchFamily="18" charset="0"/>
                  <a:sym typeface="Symbol" pitchFamily="18" charset="2"/>
                </a:rPr>
                <a:t> elemento de resolução)</a:t>
              </a:r>
              <a:endParaRPr lang="pt-BR" altLang="pt-BR" sz="1600" dirty="0">
                <a:latin typeface="Tahoma" panose="020B0604030504040204" pitchFamily="34" charset="0"/>
                <a:cs typeface="Times New Roman" pitchFamily="18" charset="0"/>
              </a:endParaRPr>
            </a:p>
          </p:txBody>
        </p:sp>
      </p:grpSp>
      <p:sp>
        <p:nvSpPr>
          <p:cNvPr id="93" name="Retângulo 92"/>
          <p:cNvSpPr>
            <a:spLocks noChangeArrowheads="1"/>
          </p:cNvSpPr>
          <p:nvPr/>
        </p:nvSpPr>
        <p:spPr bwMode="auto">
          <a:xfrm>
            <a:off x="1488778" y="6259513"/>
            <a:ext cx="662437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  <a:sym typeface="Symbol" pitchFamily="18" charset="2"/>
              </a:rPr>
              <a:t>Note que estes valores </a:t>
            </a:r>
            <a:r>
              <a:rPr lang="pt-BR" altLang="pt-BR" sz="1600" dirty="0">
                <a:solidFill>
                  <a:srgbClr val="FF0000"/>
                </a:solidFill>
                <a:latin typeface="Tahoma" panose="020B0604030504040204" pitchFamily="34" charset="0"/>
                <a:sym typeface="Symbol" pitchFamily="18" charset="2"/>
              </a:rPr>
              <a:t>não são independentes</a:t>
            </a:r>
            <a:r>
              <a:rPr lang="pt-BR" altLang="pt-BR" sz="1600" dirty="0">
                <a:latin typeface="Tahoma" panose="020B0604030504040204" pitchFamily="34" charset="0"/>
                <a:sym typeface="Symbol" pitchFamily="18" charset="2"/>
              </a:rPr>
              <a:t> (devido a sobreposição)</a:t>
            </a:r>
            <a:endParaRPr lang="pt-BR" altLang="pt-BR" sz="1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7373425" y="4882808"/>
            <a:ext cx="14643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200" dirty="0">
                <a:solidFill>
                  <a:srgbClr val="FF0000"/>
                </a:solidFill>
                <a:latin typeface="Tahoma" panose="020B0604030504040204" pitchFamily="34" charset="0"/>
                <a:sym typeface="Symbol" pitchFamily="18" charset="2"/>
              </a:rPr>
              <a:t>Resolução Espacia</a:t>
            </a:r>
            <a:r>
              <a:rPr lang="pt-BR" altLang="pt-BR" sz="1200" dirty="0">
                <a:solidFill>
                  <a:srgbClr val="FF0000"/>
                </a:solidFill>
                <a:latin typeface="Tahoma" panose="020B0604030504040204" pitchFamily="34" charset="0"/>
                <a:sym typeface="Symbol" pitchFamily="18" charset="2"/>
              </a:rPr>
              <a:t>l</a:t>
            </a:r>
          </a:p>
          <a:p>
            <a:pPr algn="ctr"/>
            <a:r>
              <a:rPr lang="pt-BR" sz="1200" dirty="0">
                <a:solidFill>
                  <a:srgbClr val="FF0000"/>
                </a:solidFill>
                <a:latin typeface="Tahoma" panose="020B0604030504040204" pitchFamily="34" charset="0"/>
                <a:sym typeface="Symbol"/>
              </a:rPr>
              <a:t></a:t>
            </a:r>
          </a:p>
          <a:p>
            <a:pPr algn="ctr"/>
            <a:r>
              <a:rPr lang="pt-BR" altLang="pt-BR" sz="1200" dirty="0">
                <a:solidFill>
                  <a:srgbClr val="FF0000"/>
                </a:solidFill>
                <a:latin typeface="Tahoma" panose="020B0604030504040204" pitchFamily="34" charset="0"/>
                <a:sym typeface="Symbol" pitchFamily="18" charset="2"/>
              </a:rPr>
              <a:t>Tamanho do Pixel</a:t>
            </a:r>
            <a:endParaRPr lang="pt-BR" sz="1200" dirty="0">
              <a:solidFill>
                <a:srgbClr val="FF0000"/>
              </a:solidFill>
              <a:latin typeface="Tahoma" panose="020B0604030504040204" pitchFamily="34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267240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/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9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Utilização de amostras não independentes</a:t>
            </a:r>
            <a:endParaRPr lang="pt-BR" i="1" dirty="0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CD6BA4-9AC4-409A-B0AF-AD179F78F2C2}" type="slidenum">
              <a:rPr lang="pt-BR"/>
              <a:pPr>
                <a:defRPr/>
              </a:pPr>
              <a:t>32</a:t>
            </a:fld>
            <a:endParaRPr lang="pt-BR"/>
          </a:p>
        </p:txBody>
      </p:sp>
      <p:graphicFrame>
        <p:nvGraphicFramePr>
          <p:cNvPr id="114689" name="Tabela 114688"/>
          <p:cNvGraphicFramePr>
            <a:graphicFrameLocks noGrp="1"/>
          </p:cNvGraphicFramePr>
          <p:nvPr/>
        </p:nvGraphicFramePr>
        <p:xfrm>
          <a:off x="684213" y="2205038"/>
          <a:ext cx="609600" cy="3566032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X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aphicFrame>
        <p:nvGraphicFramePr>
          <p:cNvPr id="114691" name="Tabela 114690"/>
          <p:cNvGraphicFramePr>
            <a:graphicFrameLocks noGrp="1"/>
          </p:cNvGraphicFramePr>
          <p:nvPr/>
        </p:nvGraphicFramePr>
        <p:xfrm>
          <a:off x="1296988" y="2205038"/>
          <a:ext cx="1828800" cy="3566032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845">
                <a:tc>
                  <a:txBody>
                    <a:bodyPr/>
                    <a:lstStyle/>
                    <a:p>
                      <a:pPr algn="ctr" fontAlgn="b"/>
                      <a:endParaRPr lang="pt-BR" sz="1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24686" name="CaixaDeTexto 114691"/>
          <p:cNvSpPr txBox="1">
            <a:spLocks noChangeArrowheads="1"/>
          </p:cNvSpPr>
          <p:nvPr/>
        </p:nvSpPr>
        <p:spPr bwMode="auto">
          <a:xfrm>
            <a:off x="685011" y="1412776"/>
            <a:ext cx="799144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34988" indent="-534988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Suponha que </a:t>
            </a:r>
            <a:r>
              <a:rPr lang="pt-BR" altLang="pt-BR" sz="16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pt-BR" altLang="pt-BR" sz="1600" dirty="0">
                <a:latin typeface="Tahoma" panose="020B0604030504040204" pitchFamily="34" charset="0"/>
              </a:rPr>
              <a:t>  representa um conjunto de amostras </a:t>
            </a:r>
            <a:r>
              <a:rPr lang="pt-BR" altLang="pt-BR" sz="1600" dirty="0">
                <a:solidFill>
                  <a:srgbClr val="FF0000"/>
                </a:solidFill>
                <a:latin typeface="Tahoma" panose="020B0604030504040204" pitchFamily="34" charset="0"/>
              </a:rPr>
              <a:t>independentes</a:t>
            </a:r>
            <a:r>
              <a:rPr lang="pt-BR" altLang="pt-BR" sz="1600" dirty="0">
                <a:latin typeface="Tahoma" panose="020B0604030504040204" pitchFamily="34" charset="0"/>
              </a:rPr>
              <a:t> de uma </a:t>
            </a:r>
            <a:r>
              <a:rPr lang="pt-BR" altLang="pt-BR" sz="1600" dirty="0" err="1">
                <a:latin typeface="Tahoma" panose="020B0604030504040204" pitchFamily="34" charset="0"/>
              </a:rPr>
              <a:t>v.a</a:t>
            </a:r>
            <a:r>
              <a:rPr lang="pt-BR" altLang="pt-BR" sz="1600" dirty="0">
                <a:latin typeface="Tahoma" panose="020B0604030504040204" pitchFamily="34" charset="0"/>
              </a:rPr>
              <a:t>. qualquer obtidas numa determinada sequência (série temporal por exemplo)</a:t>
            </a:r>
          </a:p>
        </p:txBody>
      </p:sp>
      <p:grpSp>
        <p:nvGrpSpPr>
          <p:cNvPr id="114695" name="Grupo 114694"/>
          <p:cNvGrpSpPr>
            <a:grpSpLocks/>
          </p:cNvGrpSpPr>
          <p:nvPr/>
        </p:nvGrpSpPr>
        <p:grpSpPr bwMode="auto">
          <a:xfrm>
            <a:off x="700088" y="2894013"/>
            <a:ext cx="1182687" cy="628650"/>
            <a:chOff x="699752" y="2224571"/>
            <a:chExt cx="1182763" cy="628365"/>
          </a:xfrm>
        </p:grpSpPr>
        <p:sp>
          <p:nvSpPr>
            <p:cNvPr id="114694" name="Retângulo 114693"/>
            <p:cNvSpPr/>
            <p:nvPr/>
          </p:nvSpPr>
          <p:spPr>
            <a:xfrm>
              <a:off x="1312566" y="2448307"/>
              <a:ext cx="569949" cy="185654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100" name="Retângulo 99"/>
            <p:cNvSpPr/>
            <p:nvPr/>
          </p:nvSpPr>
          <p:spPr>
            <a:xfrm>
              <a:off x="699752" y="2224571"/>
              <a:ext cx="569949" cy="628365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latin typeface="Tahoma" panose="020B0604030504040204" pitchFamily="34" charset="0"/>
              </a:endParaRPr>
            </a:p>
          </p:txBody>
        </p:sp>
      </p:grpSp>
      <p:sp>
        <p:nvSpPr>
          <p:cNvPr id="103" name="Retângulo 102"/>
          <p:cNvSpPr>
            <a:spLocks noChangeArrowheads="1"/>
          </p:cNvSpPr>
          <p:nvPr/>
        </p:nvSpPr>
        <p:spPr bwMode="auto">
          <a:xfrm>
            <a:off x="1390650" y="3062288"/>
            <a:ext cx="4079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fontAlgn="b" hangingPunct="1">
              <a:spcBef>
                <a:spcPct val="0"/>
              </a:spcBef>
              <a:buFontTx/>
              <a:buNone/>
            </a:pPr>
            <a:r>
              <a:rPr lang="pt-BR" altLang="pt-BR" sz="1400">
                <a:solidFill>
                  <a:srgbClr val="000000"/>
                </a:solidFill>
                <a:latin typeface="Times New Roman" pitchFamily="18" charset="0"/>
              </a:rPr>
              <a:t>3,2</a:t>
            </a:r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/>
        </p:nvGraphicFramePr>
        <p:xfrm>
          <a:off x="3597275" y="2857500"/>
          <a:ext cx="2646363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841500" imgH="228600" progId="">
                  <p:embed/>
                </p:oleObj>
              </mc:Choice>
              <mc:Fallback>
                <p:oleObj name="Equation" r:id="rId2" imgW="1841500" imgH="228600" progId="">
                  <p:embed/>
                  <p:pic>
                    <p:nvPicPr>
                      <p:cNvPr id="3" name="Objeto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7275" y="2857500"/>
                        <a:ext cx="2646363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upo 3"/>
          <p:cNvGrpSpPr/>
          <p:nvPr/>
        </p:nvGrpSpPr>
        <p:grpSpPr>
          <a:xfrm>
            <a:off x="1457325" y="2187575"/>
            <a:ext cx="1606550" cy="236538"/>
            <a:chOff x="1457325" y="2187575"/>
            <a:chExt cx="1606550" cy="236538"/>
          </a:xfrm>
        </p:grpSpPr>
        <p:graphicFrame>
          <p:nvGraphicFramePr>
            <p:cNvPr id="24690" name="Objeto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81748600"/>
                </p:ext>
              </p:extLst>
            </p:nvPr>
          </p:nvGraphicFramePr>
          <p:xfrm>
            <a:off x="2700338" y="2187575"/>
            <a:ext cx="363537" cy="2365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253780" imgH="164957" progId="">
                    <p:embed/>
                  </p:oleObj>
                </mc:Choice>
                <mc:Fallback>
                  <p:oleObj name="Equation" r:id="rId4" imgW="253780" imgH="164957" progId="">
                    <p:embed/>
                    <p:pic>
                      <p:nvPicPr>
                        <p:cNvPr id="24690" name="Objeto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00338" y="2187575"/>
                          <a:ext cx="363537" cy="2365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691" name="Objeto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92331369"/>
                </p:ext>
              </p:extLst>
            </p:nvPr>
          </p:nvGraphicFramePr>
          <p:xfrm>
            <a:off x="2079625" y="2187575"/>
            <a:ext cx="327025" cy="2365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228501" imgH="165028" progId="">
                    <p:embed/>
                  </p:oleObj>
                </mc:Choice>
                <mc:Fallback>
                  <p:oleObj name="Equation" r:id="rId6" imgW="228501" imgH="165028" progId="">
                    <p:embed/>
                    <p:pic>
                      <p:nvPicPr>
                        <p:cNvPr id="24691" name="Objeto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79625" y="2187575"/>
                          <a:ext cx="327025" cy="2365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692" name="Objeto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92569647"/>
                </p:ext>
              </p:extLst>
            </p:nvPr>
          </p:nvGraphicFramePr>
          <p:xfrm>
            <a:off x="1457325" y="2187575"/>
            <a:ext cx="309563" cy="2365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215619" imgH="164885" progId="">
                    <p:embed/>
                  </p:oleObj>
                </mc:Choice>
                <mc:Fallback>
                  <p:oleObj name="Equation" r:id="rId8" imgW="215619" imgH="164885" progId="">
                    <p:embed/>
                    <p:pic>
                      <p:nvPicPr>
                        <p:cNvPr id="24692" name="Objeto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57325" y="2187575"/>
                          <a:ext cx="309563" cy="2365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6" name="CaixaDeTexto 114691"/>
          <p:cNvSpPr txBox="1">
            <a:spLocks noChangeArrowheads="1"/>
          </p:cNvSpPr>
          <p:nvPr/>
        </p:nvSpPr>
        <p:spPr bwMode="auto">
          <a:xfrm>
            <a:off x="3419872" y="2132856"/>
            <a:ext cx="547260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34988" indent="-534988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alt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′</a:t>
            </a:r>
            <a:r>
              <a:rPr lang="pt-BR" altLang="pt-BR" sz="1600" dirty="0">
                <a:latin typeface="Tahoma" panose="020B0604030504040204" pitchFamily="34" charset="0"/>
              </a:rPr>
              <a:t>, </a:t>
            </a:r>
            <a:r>
              <a:rPr lang="pt-BR" altLang="pt-B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alt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″</a:t>
            </a:r>
            <a:r>
              <a:rPr lang="pt-BR" altLang="pt-BR" sz="1600" dirty="0">
                <a:latin typeface="Tahoma" panose="020B0604030504040204" pitchFamily="34" charset="0"/>
              </a:rPr>
              <a:t> e </a:t>
            </a:r>
            <a:r>
              <a:rPr lang="pt-BR" altLang="pt-B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alt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‴</a:t>
            </a:r>
            <a:r>
              <a:rPr lang="pt-BR" altLang="pt-BR" sz="1600" dirty="0">
                <a:latin typeface="Tahoma" panose="020B0604030504040204" pitchFamily="34" charset="0"/>
              </a:rPr>
              <a:t> resultam do cálculo de médias móveis (tamanho 3) aplicado sobre </a:t>
            </a:r>
            <a:r>
              <a:rPr lang="pt-BR" altLang="pt-B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/>
      <p:bldP spid="1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9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Utilização de amostras não independentes</a:t>
            </a:r>
            <a:endParaRPr lang="pt-BR" i="1" dirty="0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47EEE9-FF04-4D80-B4B1-012F7DEBAD85}" type="slidenum">
              <a:rPr lang="pt-BR"/>
              <a:pPr>
                <a:defRPr/>
              </a:pPr>
              <a:t>33</a:t>
            </a:fld>
            <a:endParaRPr lang="pt-BR"/>
          </a:p>
        </p:txBody>
      </p:sp>
      <p:graphicFrame>
        <p:nvGraphicFramePr>
          <p:cNvPr id="114689" name="Tabela 114688"/>
          <p:cNvGraphicFramePr>
            <a:graphicFrameLocks noGrp="1"/>
          </p:cNvGraphicFramePr>
          <p:nvPr/>
        </p:nvGraphicFramePr>
        <p:xfrm>
          <a:off x="684213" y="2205038"/>
          <a:ext cx="609600" cy="3566032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X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aphicFrame>
        <p:nvGraphicFramePr>
          <p:cNvPr id="114691" name="Tabela 1146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7389701"/>
              </p:ext>
            </p:extLst>
          </p:nvPr>
        </p:nvGraphicFramePr>
        <p:xfrm>
          <a:off x="1296988" y="2205038"/>
          <a:ext cx="1828800" cy="3566032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845">
                <a:tc>
                  <a:txBody>
                    <a:bodyPr/>
                    <a:lstStyle/>
                    <a:p>
                      <a:pPr algn="ctr" fontAlgn="b"/>
                      <a:endParaRPr lang="pt-BR" sz="1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5,9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2,5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3,2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5,3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2,8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9,2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6,3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5,3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6,2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2,2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6,5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aphicFrame>
        <p:nvGraphicFramePr>
          <p:cNvPr id="25714" name="Objeto 5"/>
          <p:cNvGraphicFramePr>
            <a:graphicFrameLocks noChangeAspect="1"/>
          </p:cNvGraphicFramePr>
          <p:nvPr/>
        </p:nvGraphicFramePr>
        <p:xfrm>
          <a:off x="3597275" y="2857500"/>
          <a:ext cx="2646363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841500" imgH="228600" progId="">
                  <p:embed/>
                </p:oleObj>
              </mc:Choice>
              <mc:Fallback>
                <p:oleObj name="Equation" r:id="rId2" imgW="1841500" imgH="228600" progId="">
                  <p:embed/>
                  <p:pic>
                    <p:nvPicPr>
                      <p:cNvPr id="25714" name="Objeto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7275" y="2857500"/>
                        <a:ext cx="2646363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715" name="Objeto 25"/>
          <p:cNvGraphicFramePr>
            <a:graphicFrameLocks noChangeAspect="1"/>
          </p:cNvGraphicFramePr>
          <p:nvPr/>
        </p:nvGraphicFramePr>
        <p:xfrm>
          <a:off x="1457325" y="2187575"/>
          <a:ext cx="309563" cy="23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15619" imgH="164885" progId="">
                  <p:embed/>
                </p:oleObj>
              </mc:Choice>
              <mc:Fallback>
                <p:oleObj name="Equation" r:id="rId4" imgW="215619" imgH="164885" progId="">
                  <p:embed/>
                  <p:pic>
                    <p:nvPicPr>
                      <p:cNvPr id="25715" name="Objeto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7325" y="2187575"/>
                        <a:ext cx="309563" cy="236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to 7"/>
          <p:cNvGraphicFramePr>
            <a:graphicFrameLocks noChangeAspect="1"/>
          </p:cNvGraphicFramePr>
          <p:nvPr/>
        </p:nvGraphicFramePr>
        <p:xfrm>
          <a:off x="2079625" y="2187575"/>
          <a:ext cx="327025" cy="23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28501" imgH="165028" progId="">
                  <p:embed/>
                </p:oleObj>
              </mc:Choice>
              <mc:Fallback>
                <p:oleObj name="Equation" r:id="rId6" imgW="228501" imgH="165028" progId="">
                  <p:embed/>
                  <p:pic>
                    <p:nvPicPr>
                      <p:cNvPr id="3" name="Objeto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9625" y="2187575"/>
                        <a:ext cx="327025" cy="236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717" name="Objeto 8"/>
          <p:cNvGraphicFramePr>
            <a:graphicFrameLocks noChangeAspect="1"/>
          </p:cNvGraphicFramePr>
          <p:nvPr/>
        </p:nvGraphicFramePr>
        <p:xfrm>
          <a:off x="2700338" y="2187575"/>
          <a:ext cx="363537" cy="23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53780" imgH="164957" progId="">
                  <p:embed/>
                </p:oleObj>
              </mc:Choice>
              <mc:Fallback>
                <p:oleObj name="Equation" r:id="rId8" imgW="253780" imgH="164957" progId="">
                  <p:embed/>
                  <p:pic>
                    <p:nvPicPr>
                      <p:cNvPr id="25717" name="Objeto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2187575"/>
                        <a:ext cx="363537" cy="236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CaixaDeTexto 114691"/>
          <p:cNvSpPr txBox="1">
            <a:spLocks noChangeArrowheads="1"/>
          </p:cNvSpPr>
          <p:nvPr/>
        </p:nvSpPr>
        <p:spPr bwMode="auto">
          <a:xfrm>
            <a:off x="685011" y="1412776"/>
            <a:ext cx="799144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34988" indent="-534988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Suponha que </a:t>
            </a:r>
            <a:r>
              <a:rPr lang="pt-BR" altLang="pt-BR" sz="16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pt-BR" altLang="pt-BR" sz="1600" dirty="0">
                <a:latin typeface="Tahoma" panose="020B0604030504040204" pitchFamily="34" charset="0"/>
              </a:rPr>
              <a:t>  representa um conjunto de amostras </a:t>
            </a:r>
            <a:r>
              <a:rPr lang="pt-BR" altLang="pt-BR" sz="1600" dirty="0">
                <a:solidFill>
                  <a:srgbClr val="FF0000"/>
                </a:solidFill>
                <a:latin typeface="Tahoma" panose="020B0604030504040204" pitchFamily="34" charset="0"/>
              </a:rPr>
              <a:t>independentes</a:t>
            </a:r>
            <a:r>
              <a:rPr lang="pt-BR" altLang="pt-BR" sz="1600" dirty="0">
                <a:latin typeface="Tahoma" panose="020B0604030504040204" pitchFamily="34" charset="0"/>
              </a:rPr>
              <a:t> de uma </a:t>
            </a:r>
            <a:r>
              <a:rPr lang="pt-BR" altLang="pt-BR" sz="1600" dirty="0" err="1">
                <a:latin typeface="Tahoma" panose="020B0604030504040204" pitchFamily="34" charset="0"/>
              </a:rPr>
              <a:t>v.a</a:t>
            </a:r>
            <a:r>
              <a:rPr lang="pt-BR" altLang="pt-BR" sz="1600" dirty="0">
                <a:latin typeface="Tahoma" panose="020B0604030504040204" pitchFamily="34" charset="0"/>
              </a:rPr>
              <a:t>. qualquer obtidas numa determinada sequência (série temporal por exemplo)</a:t>
            </a:r>
          </a:p>
        </p:txBody>
      </p:sp>
      <p:sp>
        <p:nvSpPr>
          <p:cNvPr id="21" name="CaixaDeTexto 114691"/>
          <p:cNvSpPr txBox="1">
            <a:spLocks noChangeArrowheads="1"/>
          </p:cNvSpPr>
          <p:nvPr/>
        </p:nvSpPr>
        <p:spPr bwMode="auto">
          <a:xfrm>
            <a:off x="3419872" y="2132856"/>
            <a:ext cx="547260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34988" indent="-534988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alt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′</a:t>
            </a:r>
            <a:r>
              <a:rPr lang="pt-BR" altLang="pt-BR" sz="1600" dirty="0">
                <a:latin typeface="Tahoma" panose="020B0604030504040204" pitchFamily="34" charset="0"/>
              </a:rPr>
              <a:t>, </a:t>
            </a:r>
            <a:r>
              <a:rPr lang="pt-BR" altLang="pt-B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alt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″</a:t>
            </a:r>
            <a:r>
              <a:rPr lang="pt-BR" altLang="pt-BR" sz="1600" dirty="0">
                <a:latin typeface="Tahoma" panose="020B0604030504040204" pitchFamily="34" charset="0"/>
              </a:rPr>
              <a:t> e </a:t>
            </a:r>
            <a:r>
              <a:rPr lang="pt-BR" altLang="pt-B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alt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‴</a:t>
            </a:r>
            <a:r>
              <a:rPr lang="pt-BR" altLang="pt-BR" sz="1600" dirty="0">
                <a:latin typeface="Tahoma" panose="020B0604030504040204" pitchFamily="34" charset="0"/>
              </a:rPr>
              <a:t> resultam do cálculo de médias móveis (tamanho 3) aplicado sobre </a:t>
            </a:r>
            <a:r>
              <a:rPr lang="pt-BR" altLang="pt-B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graphicFrame>
        <p:nvGraphicFramePr>
          <p:cNvPr id="6" name="Objeto 5"/>
          <p:cNvGraphicFramePr>
            <a:graphicFrameLocks noChangeAspect="1"/>
          </p:cNvGraphicFramePr>
          <p:nvPr/>
        </p:nvGraphicFramePr>
        <p:xfrm>
          <a:off x="3597275" y="3382963"/>
          <a:ext cx="273685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905000" imgH="228600" progId="">
                  <p:embed/>
                </p:oleObj>
              </mc:Choice>
              <mc:Fallback>
                <p:oleObj name="Equation" r:id="rId10" imgW="1905000" imgH="228600" progId="">
                  <p:embed/>
                  <p:pic>
                    <p:nvPicPr>
                      <p:cNvPr id="6" name="Objeto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7275" y="3382963"/>
                        <a:ext cx="2736850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to 6"/>
          <p:cNvGraphicFramePr>
            <a:graphicFrameLocks noChangeAspect="1"/>
          </p:cNvGraphicFramePr>
          <p:nvPr/>
        </p:nvGraphicFramePr>
        <p:xfrm>
          <a:off x="3597275" y="3890963"/>
          <a:ext cx="2262188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574800" imgH="254000" progId="">
                  <p:embed/>
                </p:oleObj>
              </mc:Choice>
              <mc:Fallback>
                <p:oleObj name="Equation" r:id="rId12" imgW="1574800" imgH="254000" progId="">
                  <p:embed/>
                  <p:pic>
                    <p:nvPicPr>
                      <p:cNvPr id="7" name="Objeto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7275" y="3890963"/>
                        <a:ext cx="2262188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9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Utilização de amostras não independentes</a:t>
            </a:r>
            <a:endParaRPr lang="pt-BR" i="1" dirty="0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FA8AF2-99FE-4980-9ECE-7494A4FD82BF}" type="slidenum">
              <a:rPr lang="pt-BR"/>
              <a:pPr>
                <a:defRPr/>
              </a:pPr>
              <a:t>34</a:t>
            </a:fld>
            <a:endParaRPr lang="pt-BR"/>
          </a:p>
        </p:txBody>
      </p:sp>
      <p:graphicFrame>
        <p:nvGraphicFramePr>
          <p:cNvPr id="114689" name="Tabela 114688"/>
          <p:cNvGraphicFramePr>
            <a:graphicFrameLocks noGrp="1"/>
          </p:cNvGraphicFramePr>
          <p:nvPr/>
        </p:nvGraphicFramePr>
        <p:xfrm>
          <a:off x="684213" y="2205038"/>
          <a:ext cx="609600" cy="3566032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X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aphicFrame>
        <p:nvGraphicFramePr>
          <p:cNvPr id="26736" name="Objeto 7"/>
          <p:cNvGraphicFramePr>
            <a:graphicFrameLocks noChangeAspect="1"/>
          </p:cNvGraphicFramePr>
          <p:nvPr/>
        </p:nvGraphicFramePr>
        <p:xfrm>
          <a:off x="3597275" y="2857500"/>
          <a:ext cx="2646363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841500" imgH="228600" progId="">
                  <p:embed/>
                </p:oleObj>
              </mc:Choice>
              <mc:Fallback>
                <p:oleObj name="Equation" r:id="rId2" imgW="1841500" imgH="228600" progId="">
                  <p:embed/>
                  <p:pic>
                    <p:nvPicPr>
                      <p:cNvPr id="26736" name="Objeto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7275" y="2857500"/>
                        <a:ext cx="2646363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737" name="Objeto 8"/>
          <p:cNvGraphicFramePr>
            <a:graphicFrameLocks noChangeAspect="1"/>
          </p:cNvGraphicFramePr>
          <p:nvPr/>
        </p:nvGraphicFramePr>
        <p:xfrm>
          <a:off x="2700338" y="2187575"/>
          <a:ext cx="363537" cy="23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53780" imgH="164957" progId="">
                  <p:embed/>
                </p:oleObj>
              </mc:Choice>
              <mc:Fallback>
                <p:oleObj name="Equation" r:id="rId4" imgW="253780" imgH="164957" progId="">
                  <p:embed/>
                  <p:pic>
                    <p:nvPicPr>
                      <p:cNvPr id="26737" name="Objeto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2187575"/>
                        <a:ext cx="363537" cy="236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738" name="Objeto 9"/>
          <p:cNvGraphicFramePr>
            <a:graphicFrameLocks noChangeAspect="1"/>
          </p:cNvGraphicFramePr>
          <p:nvPr/>
        </p:nvGraphicFramePr>
        <p:xfrm>
          <a:off x="2079625" y="2187575"/>
          <a:ext cx="327025" cy="23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28501" imgH="165028" progId="">
                  <p:embed/>
                </p:oleObj>
              </mc:Choice>
              <mc:Fallback>
                <p:oleObj name="Equation" r:id="rId6" imgW="228501" imgH="165028" progId="">
                  <p:embed/>
                  <p:pic>
                    <p:nvPicPr>
                      <p:cNvPr id="26738" name="Objeto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9625" y="2187575"/>
                        <a:ext cx="327025" cy="236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739" name="Objeto 10"/>
          <p:cNvGraphicFramePr>
            <a:graphicFrameLocks noChangeAspect="1"/>
          </p:cNvGraphicFramePr>
          <p:nvPr/>
        </p:nvGraphicFramePr>
        <p:xfrm>
          <a:off x="1457325" y="2187575"/>
          <a:ext cx="309563" cy="23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15619" imgH="164885" progId="">
                  <p:embed/>
                </p:oleObj>
              </mc:Choice>
              <mc:Fallback>
                <p:oleObj name="Equation" r:id="rId8" imgW="215619" imgH="164885" progId="">
                  <p:embed/>
                  <p:pic>
                    <p:nvPicPr>
                      <p:cNvPr id="26739" name="Objeto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7325" y="2187575"/>
                        <a:ext cx="309563" cy="236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to 27"/>
          <p:cNvGraphicFramePr>
            <a:graphicFrameLocks noChangeAspect="1"/>
          </p:cNvGraphicFramePr>
          <p:nvPr/>
        </p:nvGraphicFramePr>
        <p:xfrm>
          <a:off x="3597275" y="3382963"/>
          <a:ext cx="273685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905000" imgH="228600" progId="">
                  <p:embed/>
                </p:oleObj>
              </mc:Choice>
              <mc:Fallback>
                <p:oleObj name="Equation" r:id="rId10" imgW="1905000" imgH="228600" progId="">
                  <p:embed/>
                  <p:pic>
                    <p:nvPicPr>
                      <p:cNvPr id="28" name="Objeto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7275" y="3382963"/>
                        <a:ext cx="2736850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to 28"/>
          <p:cNvGraphicFramePr>
            <a:graphicFrameLocks noChangeAspect="1"/>
          </p:cNvGraphicFramePr>
          <p:nvPr/>
        </p:nvGraphicFramePr>
        <p:xfrm>
          <a:off x="3597275" y="3890963"/>
          <a:ext cx="2262188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574800" imgH="254000" progId="">
                  <p:embed/>
                </p:oleObj>
              </mc:Choice>
              <mc:Fallback>
                <p:oleObj name="Equation" r:id="rId12" imgW="1574800" imgH="254000" progId="">
                  <p:embed/>
                  <p:pic>
                    <p:nvPicPr>
                      <p:cNvPr id="29" name="Objeto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7275" y="3890963"/>
                        <a:ext cx="2262188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upo 5"/>
          <p:cNvGrpSpPr/>
          <p:nvPr/>
        </p:nvGrpSpPr>
        <p:grpSpPr>
          <a:xfrm>
            <a:off x="3563938" y="4365625"/>
            <a:ext cx="3744000" cy="2249524"/>
            <a:chOff x="3563938" y="4365625"/>
            <a:chExt cx="3744000" cy="2249524"/>
          </a:xfrm>
        </p:grpSpPr>
        <p:pic>
          <p:nvPicPr>
            <p:cNvPr id="20" name="Picture 399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63938" y="4365625"/>
              <a:ext cx="3744000" cy="22495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aphicFrame>
          <p:nvGraphicFramePr>
            <p:cNvPr id="4" name="Objeto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0250368"/>
                </p:ext>
              </p:extLst>
            </p:nvPr>
          </p:nvGraphicFramePr>
          <p:xfrm>
            <a:off x="6804025" y="4581525"/>
            <a:ext cx="254000" cy="2365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5" imgW="177480" imgH="164880" progId="">
                    <p:embed/>
                  </p:oleObj>
                </mc:Choice>
                <mc:Fallback>
                  <p:oleObj name="Equation" r:id="rId15" imgW="177480" imgH="164880" progId="">
                    <p:embed/>
                    <p:pic>
                      <p:nvPicPr>
                        <p:cNvPr id="4" name="Objeto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04025" y="4581525"/>
                          <a:ext cx="254000" cy="2365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" name="Grupo 9"/>
          <p:cNvGrpSpPr/>
          <p:nvPr/>
        </p:nvGrpSpPr>
        <p:grpSpPr>
          <a:xfrm>
            <a:off x="858648" y="2461832"/>
            <a:ext cx="216024" cy="3271424"/>
            <a:chOff x="858648" y="2461832"/>
            <a:chExt cx="216024" cy="3271424"/>
          </a:xfrm>
        </p:grpSpPr>
        <p:cxnSp>
          <p:nvCxnSpPr>
            <p:cNvPr id="9" name="Conector reto 8"/>
            <p:cNvCxnSpPr/>
            <p:nvPr/>
          </p:nvCxnSpPr>
          <p:spPr>
            <a:xfrm flipV="1">
              <a:off x="858648" y="2461832"/>
              <a:ext cx="216024" cy="14401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ector reto 25"/>
            <p:cNvCxnSpPr/>
            <p:nvPr/>
          </p:nvCxnSpPr>
          <p:spPr>
            <a:xfrm flipV="1">
              <a:off x="858648" y="5589240"/>
              <a:ext cx="216024" cy="14401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CaixaDeTexto 114691"/>
          <p:cNvSpPr txBox="1">
            <a:spLocks noChangeArrowheads="1"/>
          </p:cNvSpPr>
          <p:nvPr/>
        </p:nvSpPr>
        <p:spPr bwMode="auto">
          <a:xfrm>
            <a:off x="685011" y="1412776"/>
            <a:ext cx="799144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34988" indent="-534988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Suponha que </a:t>
            </a:r>
            <a:r>
              <a:rPr lang="pt-BR" altLang="pt-BR" sz="16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pt-BR" altLang="pt-BR" sz="1600" dirty="0">
                <a:latin typeface="Tahoma" panose="020B0604030504040204" pitchFamily="34" charset="0"/>
              </a:rPr>
              <a:t>  representa um conjunto de amostras </a:t>
            </a:r>
            <a:r>
              <a:rPr lang="pt-BR" altLang="pt-BR" sz="1600" dirty="0">
                <a:solidFill>
                  <a:srgbClr val="FF0000"/>
                </a:solidFill>
                <a:latin typeface="Tahoma" panose="020B0604030504040204" pitchFamily="34" charset="0"/>
              </a:rPr>
              <a:t>independentes</a:t>
            </a:r>
            <a:r>
              <a:rPr lang="pt-BR" altLang="pt-BR" sz="1600" dirty="0">
                <a:latin typeface="Tahoma" panose="020B0604030504040204" pitchFamily="34" charset="0"/>
              </a:rPr>
              <a:t> de uma </a:t>
            </a:r>
            <a:r>
              <a:rPr lang="pt-BR" altLang="pt-BR" sz="1600" dirty="0" err="1">
                <a:latin typeface="Tahoma" panose="020B0604030504040204" pitchFamily="34" charset="0"/>
              </a:rPr>
              <a:t>v.a</a:t>
            </a:r>
            <a:r>
              <a:rPr lang="pt-BR" altLang="pt-BR" sz="1600" dirty="0">
                <a:latin typeface="Tahoma" panose="020B0604030504040204" pitchFamily="34" charset="0"/>
              </a:rPr>
              <a:t>. qualquer obtidas numa determinada sequência (série temporal por exemplo)</a:t>
            </a:r>
          </a:p>
        </p:txBody>
      </p:sp>
      <p:sp>
        <p:nvSpPr>
          <p:cNvPr id="33" name="CaixaDeTexto 114691"/>
          <p:cNvSpPr txBox="1">
            <a:spLocks noChangeArrowheads="1"/>
          </p:cNvSpPr>
          <p:nvPr/>
        </p:nvSpPr>
        <p:spPr bwMode="auto">
          <a:xfrm>
            <a:off x="3419872" y="2132856"/>
            <a:ext cx="547260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34988" indent="-534988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alt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′</a:t>
            </a:r>
            <a:r>
              <a:rPr lang="pt-BR" altLang="pt-BR" sz="1600" dirty="0">
                <a:latin typeface="Tahoma" panose="020B0604030504040204" pitchFamily="34" charset="0"/>
              </a:rPr>
              <a:t>, </a:t>
            </a:r>
            <a:r>
              <a:rPr lang="pt-BR" altLang="pt-B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alt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″</a:t>
            </a:r>
            <a:r>
              <a:rPr lang="pt-BR" altLang="pt-BR" sz="1600" dirty="0">
                <a:latin typeface="Tahoma" panose="020B0604030504040204" pitchFamily="34" charset="0"/>
              </a:rPr>
              <a:t> e </a:t>
            </a:r>
            <a:r>
              <a:rPr lang="pt-BR" altLang="pt-B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alt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‴</a:t>
            </a:r>
            <a:r>
              <a:rPr lang="pt-BR" altLang="pt-BR" sz="1600" dirty="0">
                <a:latin typeface="Tahoma" panose="020B0604030504040204" pitchFamily="34" charset="0"/>
              </a:rPr>
              <a:t> resultam do cálculo de médias móveis (tamanho 3) aplicado sobre </a:t>
            </a:r>
            <a:r>
              <a:rPr lang="pt-BR" altLang="pt-B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graphicFrame>
        <p:nvGraphicFramePr>
          <p:cNvPr id="21" name="Tabel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8553610"/>
              </p:ext>
            </p:extLst>
          </p:nvPr>
        </p:nvGraphicFramePr>
        <p:xfrm>
          <a:off x="1296988" y="2205038"/>
          <a:ext cx="1828800" cy="3566032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845">
                <a:tc>
                  <a:txBody>
                    <a:bodyPr/>
                    <a:lstStyle/>
                    <a:p>
                      <a:pPr algn="ctr" fontAlgn="b"/>
                      <a:endParaRPr lang="pt-BR" sz="1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5,9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5,8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5,67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2,5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3,67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3,2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3,4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3,67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5,3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3,67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2,8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4,67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9,2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8,4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7,33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6,3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5,3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6,2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5,4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4,33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2,2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3,4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6,5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5,33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7,2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6,67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4576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9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Utilização de amostras não independentes</a:t>
            </a:r>
            <a:endParaRPr lang="pt-BR" i="1" dirty="0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6CF847-F9FF-42DD-A08F-9EE359E20F4D}" type="slidenum">
              <a:rPr lang="pt-BR"/>
              <a:pPr>
                <a:defRPr/>
              </a:pPr>
              <a:t>35</a:t>
            </a:fld>
            <a:endParaRPr lang="pt-BR"/>
          </a:p>
        </p:txBody>
      </p:sp>
      <p:graphicFrame>
        <p:nvGraphicFramePr>
          <p:cNvPr id="114689" name="Tabela 114688"/>
          <p:cNvGraphicFramePr>
            <a:graphicFrameLocks noGrp="1"/>
          </p:cNvGraphicFramePr>
          <p:nvPr/>
        </p:nvGraphicFramePr>
        <p:xfrm>
          <a:off x="684213" y="2205038"/>
          <a:ext cx="609600" cy="3566032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X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aphicFrame>
        <p:nvGraphicFramePr>
          <p:cNvPr id="114691" name="Tabela 1146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463846"/>
              </p:ext>
            </p:extLst>
          </p:nvPr>
        </p:nvGraphicFramePr>
        <p:xfrm>
          <a:off x="1296988" y="2205038"/>
          <a:ext cx="1828800" cy="3566032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845">
                <a:tc>
                  <a:txBody>
                    <a:bodyPr/>
                    <a:lstStyle/>
                    <a:p>
                      <a:pPr algn="ctr" fontAlgn="b"/>
                      <a:endParaRPr lang="pt-BR" sz="1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5,9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5,8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5,67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2,5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3,67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3,2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3,4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3,67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5,3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3,67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2,8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4,67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9,2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8,4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7,33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6,3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5,3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6,2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5,4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4,33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2,2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3,4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6,5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5,33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7,2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6,67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aphicFrame>
        <p:nvGraphicFramePr>
          <p:cNvPr id="27760" name="Objeto 2"/>
          <p:cNvGraphicFramePr>
            <a:graphicFrameLocks noChangeAspect="1"/>
          </p:cNvGraphicFramePr>
          <p:nvPr/>
        </p:nvGraphicFramePr>
        <p:xfrm>
          <a:off x="3597275" y="2857500"/>
          <a:ext cx="2646363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841500" imgH="228600" progId="">
                  <p:embed/>
                </p:oleObj>
              </mc:Choice>
              <mc:Fallback>
                <p:oleObj name="Equation" r:id="rId2" imgW="1841500" imgH="228600" progId="">
                  <p:embed/>
                  <p:pic>
                    <p:nvPicPr>
                      <p:cNvPr id="27760" name="Objeto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7275" y="2857500"/>
                        <a:ext cx="2646363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761" name="Objeto 3"/>
          <p:cNvGraphicFramePr>
            <a:graphicFrameLocks noChangeAspect="1"/>
          </p:cNvGraphicFramePr>
          <p:nvPr/>
        </p:nvGraphicFramePr>
        <p:xfrm>
          <a:off x="2700338" y="2187575"/>
          <a:ext cx="363537" cy="23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53780" imgH="164957" progId="">
                  <p:embed/>
                </p:oleObj>
              </mc:Choice>
              <mc:Fallback>
                <p:oleObj name="Equation" r:id="rId4" imgW="253780" imgH="164957" progId="">
                  <p:embed/>
                  <p:pic>
                    <p:nvPicPr>
                      <p:cNvPr id="27761" name="Objeto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2187575"/>
                        <a:ext cx="363537" cy="236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762" name="Objeto 4"/>
          <p:cNvGraphicFramePr>
            <a:graphicFrameLocks noChangeAspect="1"/>
          </p:cNvGraphicFramePr>
          <p:nvPr/>
        </p:nvGraphicFramePr>
        <p:xfrm>
          <a:off x="2079625" y="2187575"/>
          <a:ext cx="327025" cy="23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28501" imgH="165028" progId="">
                  <p:embed/>
                </p:oleObj>
              </mc:Choice>
              <mc:Fallback>
                <p:oleObj name="Equation" r:id="rId6" imgW="228501" imgH="165028" progId="">
                  <p:embed/>
                  <p:pic>
                    <p:nvPicPr>
                      <p:cNvPr id="27762" name="Objeto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9625" y="2187575"/>
                        <a:ext cx="327025" cy="236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763" name="Objeto 7"/>
          <p:cNvGraphicFramePr>
            <a:graphicFrameLocks noChangeAspect="1"/>
          </p:cNvGraphicFramePr>
          <p:nvPr/>
        </p:nvGraphicFramePr>
        <p:xfrm>
          <a:off x="1457325" y="2187575"/>
          <a:ext cx="309563" cy="23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15619" imgH="164885" progId="">
                  <p:embed/>
                </p:oleObj>
              </mc:Choice>
              <mc:Fallback>
                <p:oleObj name="Equation" r:id="rId8" imgW="215619" imgH="164885" progId="">
                  <p:embed/>
                  <p:pic>
                    <p:nvPicPr>
                      <p:cNvPr id="27763" name="Objeto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7325" y="2187575"/>
                        <a:ext cx="309563" cy="236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764" name="Objeto 9"/>
          <p:cNvGraphicFramePr>
            <a:graphicFrameLocks noChangeAspect="1"/>
          </p:cNvGraphicFramePr>
          <p:nvPr/>
        </p:nvGraphicFramePr>
        <p:xfrm>
          <a:off x="3597275" y="3382963"/>
          <a:ext cx="273685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905000" imgH="228600" progId="">
                  <p:embed/>
                </p:oleObj>
              </mc:Choice>
              <mc:Fallback>
                <p:oleObj name="Equation" r:id="rId10" imgW="1905000" imgH="228600" progId="">
                  <p:embed/>
                  <p:pic>
                    <p:nvPicPr>
                      <p:cNvPr id="27764" name="Objeto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7275" y="3382963"/>
                        <a:ext cx="2736850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765" name="Objeto 10"/>
          <p:cNvGraphicFramePr>
            <a:graphicFrameLocks noChangeAspect="1"/>
          </p:cNvGraphicFramePr>
          <p:nvPr/>
        </p:nvGraphicFramePr>
        <p:xfrm>
          <a:off x="3597275" y="3890963"/>
          <a:ext cx="2262188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574800" imgH="254000" progId="">
                  <p:embed/>
                </p:oleObj>
              </mc:Choice>
              <mc:Fallback>
                <p:oleObj name="Equation" r:id="rId12" imgW="1574800" imgH="254000" progId="">
                  <p:embed/>
                  <p:pic>
                    <p:nvPicPr>
                      <p:cNvPr id="27765" name="Objeto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7275" y="3890963"/>
                        <a:ext cx="2262188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upo 2"/>
          <p:cNvGrpSpPr/>
          <p:nvPr/>
        </p:nvGrpSpPr>
        <p:grpSpPr>
          <a:xfrm>
            <a:off x="3563938" y="4365625"/>
            <a:ext cx="3744000" cy="2249524"/>
            <a:chOff x="3563938" y="4365625"/>
            <a:chExt cx="3744000" cy="2249524"/>
          </a:xfrm>
        </p:grpSpPr>
        <p:pic>
          <p:nvPicPr>
            <p:cNvPr id="28090" name="Picture 442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63938" y="4365625"/>
              <a:ext cx="3744000" cy="22495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aphicFrame>
          <p:nvGraphicFramePr>
            <p:cNvPr id="27766" name="Objeto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63932969"/>
                </p:ext>
              </p:extLst>
            </p:nvPr>
          </p:nvGraphicFramePr>
          <p:xfrm>
            <a:off x="6804025" y="4581128"/>
            <a:ext cx="309563" cy="2365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5" imgW="215619" imgH="164885" progId="">
                    <p:embed/>
                  </p:oleObj>
                </mc:Choice>
                <mc:Fallback>
                  <p:oleObj name="Equation" r:id="rId15" imgW="215619" imgH="164885" progId="">
                    <p:embed/>
                    <p:pic>
                      <p:nvPicPr>
                        <p:cNvPr id="27766" name="Objeto 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04025" y="4581128"/>
                          <a:ext cx="309563" cy="2365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9" name="Grupo 18"/>
          <p:cNvGrpSpPr/>
          <p:nvPr/>
        </p:nvGrpSpPr>
        <p:grpSpPr>
          <a:xfrm>
            <a:off x="858648" y="2461832"/>
            <a:ext cx="216024" cy="3271424"/>
            <a:chOff x="858648" y="2461832"/>
            <a:chExt cx="216024" cy="3271424"/>
          </a:xfrm>
        </p:grpSpPr>
        <p:cxnSp>
          <p:nvCxnSpPr>
            <p:cNvPr id="20" name="Conector reto 19"/>
            <p:cNvCxnSpPr/>
            <p:nvPr/>
          </p:nvCxnSpPr>
          <p:spPr>
            <a:xfrm flipV="1">
              <a:off x="858648" y="2461832"/>
              <a:ext cx="216024" cy="14401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to 20"/>
            <p:cNvCxnSpPr/>
            <p:nvPr/>
          </p:nvCxnSpPr>
          <p:spPr>
            <a:xfrm flipV="1">
              <a:off x="858648" y="5589240"/>
              <a:ext cx="216024" cy="14401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CaixaDeTexto 114691"/>
          <p:cNvSpPr txBox="1">
            <a:spLocks noChangeArrowheads="1"/>
          </p:cNvSpPr>
          <p:nvPr/>
        </p:nvSpPr>
        <p:spPr bwMode="auto">
          <a:xfrm>
            <a:off x="685011" y="1412776"/>
            <a:ext cx="799144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34988" indent="-534988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Suponha que </a:t>
            </a:r>
            <a:r>
              <a:rPr lang="pt-BR" altLang="pt-BR" sz="16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pt-BR" altLang="pt-BR" sz="1600" dirty="0">
                <a:latin typeface="Tahoma" panose="020B0604030504040204" pitchFamily="34" charset="0"/>
              </a:rPr>
              <a:t>  representa um conjunto de amostras </a:t>
            </a:r>
            <a:r>
              <a:rPr lang="pt-BR" altLang="pt-BR" sz="1600" dirty="0">
                <a:solidFill>
                  <a:srgbClr val="FF0000"/>
                </a:solidFill>
                <a:latin typeface="Tahoma" panose="020B0604030504040204" pitchFamily="34" charset="0"/>
              </a:rPr>
              <a:t>independentes</a:t>
            </a:r>
            <a:r>
              <a:rPr lang="pt-BR" altLang="pt-BR" sz="1600" dirty="0">
                <a:latin typeface="Tahoma" panose="020B0604030504040204" pitchFamily="34" charset="0"/>
              </a:rPr>
              <a:t> de uma </a:t>
            </a:r>
            <a:r>
              <a:rPr lang="pt-BR" altLang="pt-BR" sz="1600" dirty="0" err="1">
                <a:latin typeface="Tahoma" panose="020B0604030504040204" pitchFamily="34" charset="0"/>
              </a:rPr>
              <a:t>v.a</a:t>
            </a:r>
            <a:r>
              <a:rPr lang="pt-BR" altLang="pt-BR" sz="1600" dirty="0">
                <a:latin typeface="Tahoma" panose="020B0604030504040204" pitchFamily="34" charset="0"/>
              </a:rPr>
              <a:t>. qualquer obtidas numa determinada sequência (série temporal por exemplo)</a:t>
            </a:r>
          </a:p>
        </p:txBody>
      </p:sp>
      <p:sp>
        <p:nvSpPr>
          <p:cNvPr id="23" name="CaixaDeTexto 114691"/>
          <p:cNvSpPr txBox="1">
            <a:spLocks noChangeArrowheads="1"/>
          </p:cNvSpPr>
          <p:nvPr/>
        </p:nvSpPr>
        <p:spPr bwMode="auto">
          <a:xfrm>
            <a:off x="3419872" y="2132856"/>
            <a:ext cx="547260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34988" indent="-534988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alt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′</a:t>
            </a:r>
            <a:r>
              <a:rPr lang="pt-BR" altLang="pt-BR" sz="1600" dirty="0">
                <a:latin typeface="Tahoma" panose="020B0604030504040204" pitchFamily="34" charset="0"/>
              </a:rPr>
              <a:t>, </a:t>
            </a:r>
            <a:r>
              <a:rPr lang="pt-BR" altLang="pt-B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alt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″</a:t>
            </a:r>
            <a:r>
              <a:rPr lang="pt-BR" altLang="pt-BR" sz="1600" dirty="0">
                <a:latin typeface="Tahoma" panose="020B0604030504040204" pitchFamily="34" charset="0"/>
              </a:rPr>
              <a:t> e </a:t>
            </a:r>
            <a:r>
              <a:rPr lang="pt-BR" altLang="pt-B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alt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‴</a:t>
            </a:r>
            <a:r>
              <a:rPr lang="pt-BR" altLang="pt-BR" sz="1600" dirty="0">
                <a:latin typeface="Tahoma" panose="020B0604030504040204" pitchFamily="34" charset="0"/>
              </a:rPr>
              <a:t> resultam do cálculo de médias móveis (tamanho 3) aplicado sobre </a:t>
            </a:r>
            <a:r>
              <a:rPr lang="pt-BR" altLang="pt-B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9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Utilização de amostras não independentes</a:t>
            </a:r>
            <a:endParaRPr lang="pt-BR" i="1" dirty="0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A11F63-7E1A-42C3-B97F-50FBF2AA0731}" type="slidenum">
              <a:rPr lang="pt-BR"/>
              <a:pPr>
                <a:defRPr/>
              </a:pPr>
              <a:t>36</a:t>
            </a:fld>
            <a:endParaRPr lang="pt-BR"/>
          </a:p>
        </p:txBody>
      </p:sp>
      <p:graphicFrame>
        <p:nvGraphicFramePr>
          <p:cNvPr id="114689" name="Tabela 114688"/>
          <p:cNvGraphicFramePr>
            <a:graphicFrameLocks noGrp="1"/>
          </p:cNvGraphicFramePr>
          <p:nvPr/>
        </p:nvGraphicFramePr>
        <p:xfrm>
          <a:off x="684213" y="2205038"/>
          <a:ext cx="609600" cy="3566032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X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aphicFrame>
        <p:nvGraphicFramePr>
          <p:cNvPr id="114691" name="Tabela 1146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199945"/>
              </p:ext>
            </p:extLst>
          </p:nvPr>
        </p:nvGraphicFramePr>
        <p:xfrm>
          <a:off x="1296988" y="2205038"/>
          <a:ext cx="1828800" cy="3566032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845">
                <a:tc>
                  <a:txBody>
                    <a:bodyPr/>
                    <a:lstStyle/>
                    <a:p>
                      <a:pPr algn="ctr" fontAlgn="b"/>
                      <a:endParaRPr lang="pt-BR" sz="1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5,9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5,8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5,67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2,5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3,67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3,2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3,4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3,67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5,3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3,67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2,8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4,67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9,2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8,4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7,33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6,3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5,3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6,2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5,4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4,33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2,2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3,4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6,5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5,33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7,2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6,67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aphicFrame>
        <p:nvGraphicFramePr>
          <p:cNvPr id="28784" name="Objeto 2"/>
          <p:cNvGraphicFramePr>
            <a:graphicFrameLocks noChangeAspect="1"/>
          </p:cNvGraphicFramePr>
          <p:nvPr/>
        </p:nvGraphicFramePr>
        <p:xfrm>
          <a:off x="3597275" y="2857500"/>
          <a:ext cx="2646363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841500" imgH="228600" progId="">
                  <p:embed/>
                </p:oleObj>
              </mc:Choice>
              <mc:Fallback>
                <p:oleObj name="Equation" r:id="rId2" imgW="1841500" imgH="228600" progId="">
                  <p:embed/>
                  <p:pic>
                    <p:nvPicPr>
                      <p:cNvPr id="28784" name="Objeto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7275" y="2857500"/>
                        <a:ext cx="2646363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85" name="Objeto 3"/>
          <p:cNvGraphicFramePr>
            <a:graphicFrameLocks noChangeAspect="1"/>
          </p:cNvGraphicFramePr>
          <p:nvPr/>
        </p:nvGraphicFramePr>
        <p:xfrm>
          <a:off x="2700338" y="2187575"/>
          <a:ext cx="363537" cy="23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53780" imgH="164957" progId="">
                  <p:embed/>
                </p:oleObj>
              </mc:Choice>
              <mc:Fallback>
                <p:oleObj name="Equation" r:id="rId4" imgW="253780" imgH="164957" progId="">
                  <p:embed/>
                  <p:pic>
                    <p:nvPicPr>
                      <p:cNvPr id="28785" name="Objeto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2187575"/>
                        <a:ext cx="363537" cy="236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86" name="Objeto 4"/>
          <p:cNvGraphicFramePr>
            <a:graphicFrameLocks noChangeAspect="1"/>
          </p:cNvGraphicFramePr>
          <p:nvPr/>
        </p:nvGraphicFramePr>
        <p:xfrm>
          <a:off x="2079625" y="2187575"/>
          <a:ext cx="327025" cy="23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28501" imgH="165028" progId="">
                  <p:embed/>
                </p:oleObj>
              </mc:Choice>
              <mc:Fallback>
                <p:oleObj name="Equation" r:id="rId6" imgW="228501" imgH="165028" progId="">
                  <p:embed/>
                  <p:pic>
                    <p:nvPicPr>
                      <p:cNvPr id="28786" name="Objeto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9625" y="2187575"/>
                        <a:ext cx="327025" cy="236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87" name="Objeto 7"/>
          <p:cNvGraphicFramePr>
            <a:graphicFrameLocks noChangeAspect="1"/>
          </p:cNvGraphicFramePr>
          <p:nvPr/>
        </p:nvGraphicFramePr>
        <p:xfrm>
          <a:off x="1457325" y="2187575"/>
          <a:ext cx="309563" cy="23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15619" imgH="164885" progId="">
                  <p:embed/>
                </p:oleObj>
              </mc:Choice>
              <mc:Fallback>
                <p:oleObj name="Equation" r:id="rId8" imgW="215619" imgH="164885" progId="">
                  <p:embed/>
                  <p:pic>
                    <p:nvPicPr>
                      <p:cNvPr id="28787" name="Objeto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7325" y="2187575"/>
                        <a:ext cx="309563" cy="236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88" name="Objeto 9"/>
          <p:cNvGraphicFramePr>
            <a:graphicFrameLocks noChangeAspect="1"/>
          </p:cNvGraphicFramePr>
          <p:nvPr/>
        </p:nvGraphicFramePr>
        <p:xfrm>
          <a:off x="3597275" y="3382963"/>
          <a:ext cx="273685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905000" imgH="228600" progId="">
                  <p:embed/>
                </p:oleObj>
              </mc:Choice>
              <mc:Fallback>
                <p:oleObj name="Equation" r:id="rId10" imgW="1905000" imgH="228600" progId="">
                  <p:embed/>
                  <p:pic>
                    <p:nvPicPr>
                      <p:cNvPr id="28788" name="Objeto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7275" y="3382963"/>
                        <a:ext cx="2736850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89" name="Objeto 10"/>
          <p:cNvGraphicFramePr>
            <a:graphicFrameLocks noChangeAspect="1"/>
          </p:cNvGraphicFramePr>
          <p:nvPr/>
        </p:nvGraphicFramePr>
        <p:xfrm>
          <a:off x="3597275" y="3890963"/>
          <a:ext cx="2262188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574800" imgH="254000" progId="">
                  <p:embed/>
                </p:oleObj>
              </mc:Choice>
              <mc:Fallback>
                <p:oleObj name="Equation" r:id="rId12" imgW="1574800" imgH="254000" progId="">
                  <p:embed/>
                  <p:pic>
                    <p:nvPicPr>
                      <p:cNvPr id="28789" name="Objeto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7275" y="3890963"/>
                        <a:ext cx="2262188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upo 2"/>
          <p:cNvGrpSpPr/>
          <p:nvPr/>
        </p:nvGrpSpPr>
        <p:grpSpPr>
          <a:xfrm>
            <a:off x="3563938" y="4365625"/>
            <a:ext cx="3744000" cy="2249524"/>
            <a:chOff x="3563938" y="4365625"/>
            <a:chExt cx="3744000" cy="2249524"/>
          </a:xfrm>
        </p:grpSpPr>
        <p:pic>
          <p:nvPicPr>
            <p:cNvPr id="29114" name="Picture 442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63938" y="4365625"/>
              <a:ext cx="3744000" cy="22495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aphicFrame>
          <p:nvGraphicFramePr>
            <p:cNvPr id="28790" name="Objeto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25964523"/>
                </p:ext>
              </p:extLst>
            </p:nvPr>
          </p:nvGraphicFramePr>
          <p:xfrm>
            <a:off x="6804025" y="4581128"/>
            <a:ext cx="328613" cy="2365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5" imgW="228501" imgH="165028" progId="">
                    <p:embed/>
                  </p:oleObj>
                </mc:Choice>
                <mc:Fallback>
                  <p:oleObj name="Equation" r:id="rId15" imgW="228501" imgH="165028" progId="">
                    <p:embed/>
                    <p:pic>
                      <p:nvPicPr>
                        <p:cNvPr id="28790" name="Objeto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04025" y="4581128"/>
                          <a:ext cx="328613" cy="2365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8" name="Grupo 17"/>
          <p:cNvGrpSpPr/>
          <p:nvPr/>
        </p:nvGrpSpPr>
        <p:grpSpPr>
          <a:xfrm>
            <a:off x="858648" y="2461832"/>
            <a:ext cx="216024" cy="3271424"/>
            <a:chOff x="858648" y="2461832"/>
            <a:chExt cx="216024" cy="3271424"/>
          </a:xfrm>
        </p:grpSpPr>
        <p:cxnSp>
          <p:nvCxnSpPr>
            <p:cNvPr id="19" name="Conector reto 18"/>
            <p:cNvCxnSpPr/>
            <p:nvPr/>
          </p:nvCxnSpPr>
          <p:spPr>
            <a:xfrm flipV="1">
              <a:off x="858648" y="2461832"/>
              <a:ext cx="216024" cy="14401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>
            <a:xfrm flipV="1">
              <a:off x="858648" y="5589240"/>
              <a:ext cx="216024" cy="14401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CaixaDeTexto 114691"/>
          <p:cNvSpPr txBox="1">
            <a:spLocks noChangeArrowheads="1"/>
          </p:cNvSpPr>
          <p:nvPr/>
        </p:nvSpPr>
        <p:spPr bwMode="auto">
          <a:xfrm>
            <a:off x="685011" y="1412776"/>
            <a:ext cx="799144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34988" indent="-534988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Suponha que </a:t>
            </a:r>
            <a:r>
              <a:rPr lang="pt-BR" altLang="pt-BR" sz="16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pt-BR" altLang="pt-BR" sz="1600" dirty="0">
                <a:latin typeface="Tahoma" panose="020B0604030504040204" pitchFamily="34" charset="0"/>
              </a:rPr>
              <a:t>  representa um conjunto de amostras </a:t>
            </a:r>
            <a:r>
              <a:rPr lang="pt-BR" altLang="pt-BR" sz="1600" dirty="0">
                <a:solidFill>
                  <a:srgbClr val="FF0000"/>
                </a:solidFill>
                <a:latin typeface="Tahoma" panose="020B0604030504040204" pitchFamily="34" charset="0"/>
              </a:rPr>
              <a:t>independentes</a:t>
            </a:r>
            <a:r>
              <a:rPr lang="pt-BR" altLang="pt-BR" sz="1600" dirty="0">
                <a:latin typeface="Tahoma" panose="020B0604030504040204" pitchFamily="34" charset="0"/>
              </a:rPr>
              <a:t> de uma </a:t>
            </a:r>
            <a:r>
              <a:rPr lang="pt-BR" altLang="pt-BR" sz="1600" dirty="0" err="1">
                <a:latin typeface="Tahoma" panose="020B0604030504040204" pitchFamily="34" charset="0"/>
              </a:rPr>
              <a:t>v.a</a:t>
            </a:r>
            <a:r>
              <a:rPr lang="pt-BR" altLang="pt-BR" sz="1600" dirty="0">
                <a:latin typeface="Tahoma" panose="020B0604030504040204" pitchFamily="34" charset="0"/>
              </a:rPr>
              <a:t>. qualquer obtidas numa determinada sequência (série temporal por exemplo)</a:t>
            </a:r>
          </a:p>
        </p:txBody>
      </p:sp>
      <p:sp>
        <p:nvSpPr>
          <p:cNvPr id="22" name="CaixaDeTexto 114691"/>
          <p:cNvSpPr txBox="1">
            <a:spLocks noChangeArrowheads="1"/>
          </p:cNvSpPr>
          <p:nvPr/>
        </p:nvSpPr>
        <p:spPr bwMode="auto">
          <a:xfrm>
            <a:off x="3419872" y="2132856"/>
            <a:ext cx="547260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34988" indent="-534988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alt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′</a:t>
            </a:r>
            <a:r>
              <a:rPr lang="pt-BR" altLang="pt-BR" sz="1600" dirty="0">
                <a:latin typeface="Tahoma" panose="020B0604030504040204" pitchFamily="34" charset="0"/>
              </a:rPr>
              <a:t>, </a:t>
            </a:r>
            <a:r>
              <a:rPr lang="pt-BR" altLang="pt-B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alt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″</a:t>
            </a:r>
            <a:r>
              <a:rPr lang="pt-BR" altLang="pt-BR" sz="1600" dirty="0">
                <a:latin typeface="Tahoma" panose="020B0604030504040204" pitchFamily="34" charset="0"/>
              </a:rPr>
              <a:t> e </a:t>
            </a:r>
            <a:r>
              <a:rPr lang="pt-BR" altLang="pt-B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alt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‴</a:t>
            </a:r>
            <a:r>
              <a:rPr lang="pt-BR" altLang="pt-BR" sz="1600" dirty="0">
                <a:latin typeface="Tahoma" panose="020B0604030504040204" pitchFamily="34" charset="0"/>
              </a:rPr>
              <a:t> resultam do cálculo de médias móveis (tamanho 3) aplicado sobre </a:t>
            </a:r>
            <a:r>
              <a:rPr lang="pt-BR" altLang="pt-B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9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Utilização de amostras não independentes</a:t>
            </a:r>
            <a:endParaRPr lang="pt-BR" i="1" dirty="0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326F3C-0FC1-4104-BBE4-5F4E5CF5DC3D}" type="slidenum">
              <a:rPr lang="pt-BR"/>
              <a:pPr>
                <a:defRPr/>
              </a:pPr>
              <a:t>37</a:t>
            </a:fld>
            <a:endParaRPr lang="pt-BR"/>
          </a:p>
        </p:txBody>
      </p:sp>
      <p:graphicFrame>
        <p:nvGraphicFramePr>
          <p:cNvPr id="114689" name="Tabela 114688"/>
          <p:cNvGraphicFramePr>
            <a:graphicFrameLocks noGrp="1"/>
          </p:cNvGraphicFramePr>
          <p:nvPr/>
        </p:nvGraphicFramePr>
        <p:xfrm>
          <a:off x="684213" y="2205038"/>
          <a:ext cx="609600" cy="3566032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X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aphicFrame>
        <p:nvGraphicFramePr>
          <p:cNvPr id="114691" name="Tabela 1146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3885115"/>
              </p:ext>
            </p:extLst>
          </p:nvPr>
        </p:nvGraphicFramePr>
        <p:xfrm>
          <a:off x="1296988" y="2205038"/>
          <a:ext cx="1828800" cy="3566032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845">
                <a:tc>
                  <a:txBody>
                    <a:bodyPr/>
                    <a:lstStyle/>
                    <a:p>
                      <a:pPr algn="ctr" fontAlgn="b"/>
                      <a:endParaRPr lang="pt-BR" sz="1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5,9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5,8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5,67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2,5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3,67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3,2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3,4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3,67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5,3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3,67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2,8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4,67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9,2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8,4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7,33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6,3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5,3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6,2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5,4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4,33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2,2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3,4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6,5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5,33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7,2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6,67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aphicFrame>
        <p:nvGraphicFramePr>
          <p:cNvPr id="29808" name="Objeto 2"/>
          <p:cNvGraphicFramePr>
            <a:graphicFrameLocks noChangeAspect="1"/>
          </p:cNvGraphicFramePr>
          <p:nvPr/>
        </p:nvGraphicFramePr>
        <p:xfrm>
          <a:off x="3597275" y="2857500"/>
          <a:ext cx="2646363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841500" imgH="228600" progId="">
                  <p:embed/>
                </p:oleObj>
              </mc:Choice>
              <mc:Fallback>
                <p:oleObj name="Equation" r:id="rId2" imgW="1841500" imgH="228600" progId="">
                  <p:embed/>
                  <p:pic>
                    <p:nvPicPr>
                      <p:cNvPr id="29808" name="Objeto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7275" y="2857500"/>
                        <a:ext cx="2646363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809" name="Objeto 3"/>
          <p:cNvGraphicFramePr>
            <a:graphicFrameLocks noChangeAspect="1"/>
          </p:cNvGraphicFramePr>
          <p:nvPr/>
        </p:nvGraphicFramePr>
        <p:xfrm>
          <a:off x="2700338" y="2187575"/>
          <a:ext cx="363537" cy="23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53780" imgH="164957" progId="">
                  <p:embed/>
                </p:oleObj>
              </mc:Choice>
              <mc:Fallback>
                <p:oleObj name="Equation" r:id="rId4" imgW="253780" imgH="164957" progId="">
                  <p:embed/>
                  <p:pic>
                    <p:nvPicPr>
                      <p:cNvPr id="29809" name="Objeto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2187575"/>
                        <a:ext cx="363537" cy="236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810" name="Objeto 4"/>
          <p:cNvGraphicFramePr>
            <a:graphicFrameLocks noChangeAspect="1"/>
          </p:cNvGraphicFramePr>
          <p:nvPr/>
        </p:nvGraphicFramePr>
        <p:xfrm>
          <a:off x="2079625" y="2187575"/>
          <a:ext cx="327025" cy="23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28501" imgH="165028" progId="">
                  <p:embed/>
                </p:oleObj>
              </mc:Choice>
              <mc:Fallback>
                <p:oleObj name="Equation" r:id="rId6" imgW="228501" imgH="165028" progId="">
                  <p:embed/>
                  <p:pic>
                    <p:nvPicPr>
                      <p:cNvPr id="29810" name="Objeto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9625" y="2187575"/>
                        <a:ext cx="327025" cy="236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811" name="Objeto 7"/>
          <p:cNvGraphicFramePr>
            <a:graphicFrameLocks noChangeAspect="1"/>
          </p:cNvGraphicFramePr>
          <p:nvPr/>
        </p:nvGraphicFramePr>
        <p:xfrm>
          <a:off x="1457325" y="2187575"/>
          <a:ext cx="309563" cy="23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15619" imgH="164885" progId="">
                  <p:embed/>
                </p:oleObj>
              </mc:Choice>
              <mc:Fallback>
                <p:oleObj name="Equation" r:id="rId8" imgW="215619" imgH="164885" progId="">
                  <p:embed/>
                  <p:pic>
                    <p:nvPicPr>
                      <p:cNvPr id="29811" name="Objeto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7325" y="2187575"/>
                        <a:ext cx="309563" cy="236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812" name="Objeto 9"/>
          <p:cNvGraphicFramePr>
            <a:graphicFrameLocks noChangeAspect="1"/>
          </p:cNvGraphicFramePr>
          <p:nvPr/>
        </p:nvGraphicFramePr>
        <p:xfrm>
          <a:off x="3597275" y="3382963"/>
          <a:ext cx="273685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905000" imgH="228600" progId="">
                  <p:embed/>
                </p:oleObj>
              </mc:Choice>
              <mc:Fallback>
                <p:oleObj name="Equation" r:id="rId10" imgW="1905000" imgH="228600" progId="">
                  <p:embed/>
                  <p:pic>
                    <p:nvPicPr>
                      <p:cNvPr id="29812" name="Objeto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7275" y="3382963"/>
                        <a:ext cx="2736850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813" name="Objeto 10"/>
          <p:cNvGraphicFramePr>
            <a:graphicFrameLocks noChangeAspect="1"/>
          </p:cNvGraphicFramePr>
          <p:nvPr/>
        </p:nvGraphicFramePr>
        <p:xfrm>
          <a:off x="3597275" y="3890963"/>
          <a:ext cx="2262188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574800" imgH="254000" progId="">
                  <p:embed/>
                </p:oleObj>
              </mc:Choice>
              <mc:Fallback>
                <p:oleObj name="Equation" r:id="rId12" imgW="1574800" imgH="254000" progId="">
                  <p:embed/>
                  <p:pic>
                    <p:nvPicPr>
                      <p:cNvPr id="29813" name="Objeto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7275" y="3890963"/>
                        <a:ext cx="2262188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upo 2"/>
          <p:cNvGrpSpPr/>
          <p:nvPr/>
        </p:nvGrpSpPr>
        <p:grpSpPr>
          <a:xfrm>
            <a:off x="3563938" y="4365625"/>
            <a:ext cx="3744000" cy="2249524"/>
            <a:chOff x="3563938" y="4365625"/>
            <a:chExt cx="3744000" cy="2249524"/>
          </a:xfrm>
        </p:grpSpPr>
        <p:pic>
          <p:nvPicPr>
            <p:cNvPr id="30138" name="Picture 442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63938" y="4365625"/>
              <a:ext cx="3744000" cy="22495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aphicFrame>
          <p:nvGraphicFramePr>
            <p:cNvPr id="29814" name="Objeto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78981896"/>
                </p:ext>
              </p:extLst>
            </p:nvPr>
          </p:nvGraphicFramePr>
          <p:xfrm>
            <a:off x="6804025" y="4581128"/>
            <a:ext cx="365125" cy="2365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5" imgW="253780" imgH="164957" progId="">
                    <p:embed/>
                  </p:oleObj>
                </mc:Choice>
                <mc:Fallback>
                  <p:oleObj name="Equation" r:id="rId15" imgW="253780" imgH="164957" progId="">
                    <p:embed/>
                    <p:pic>
                      <p:nvPicPr>
                        <p:cNvPr id="29814" name="Objeto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04025" y="4581128"/>
                          <a:ext cx="365125" cy="2365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8" name="Grupo 17"/>
          <p:cNvGrpSpPr/>
          <p:nvPr/>
        </p:nvGrpSpPr>
        <p:grpSpPr>
          <a:xfrm>
            <a:off x="858648" y="2461832"/>
            <a:ext cx="216024" cy="3271424"/>
            <a:chOff x="858648" y="2461832"/>
            <a:chExt cx="216024" cy="3271424"/>
          </a:xfrm>
        </p:grpSpPr>
        <p:cxnSp>
          <p:nvCxnSpPr>
            <p:cNvPr id="19" name="Conector reto 18"/>
            <p:cNvCxnSpPr/>
            <p:nvPr/>
          </p:nvCxnSpPr>
          <p:spPr>
            <a:xfrm flipV="1">
              <a:off x="858648" y="2461832"/>
              <a:ext cx="216024" cy="14401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>
            <a:xfrm flipV="1">
              <a:off x="858648" y="5589240"/>
              <a:ext cx="216024" cy="14401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CaixaDeTexto 114691"/>
          <p:cNvSpPr txBox="1">
            <a:spLocks noChangeArrowheads="1"/>
          </p:cNvSpPr>
          <p:nvPr/>
        </p:nvSpPr>
        <p:spPr bwMode="auto">
          <a:xfrm>
            <a:off x="685011" y="1412776"/>
            <a:ext cx="799144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34988" indent="-534988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Suponha que </a:t>
            </a:r>
            <a:r>
              <a:rPr lang="pt-BR" altLang="pt-BR" sz="16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pt-BR" altLang="pt-BR" sz="1600" dirty="0">
                <a:latin typeface="Tahoma" panose="020B0604030504040204" pitchFamily="34" charset="0"/>
              </a:rPr>
              <a:t>  representa um conjunto de amostras </a:t>
            </a:r>
            <a:r>
              <a:rPr lang="pt-BR" altLang="pt-BR" sz="1600" dirty="0">
                <a:solidFill>
                  <a:srgbClr val="FF0000"/>
                </a:solidFill>
                <a:latin typeface="Tahoma" panose="020B0604030504040204" pitchFamily="34" charset="0"/>
              </a:rPr>
              <a:t>independentes</a:t>
            </a:r>
            <a:r>
              <a:rPr lang="pt-BR" altLang="pt-BR" sz="1600" dirty="0">
                <a:latin typeface="Tahoma" panose="020B0604030504040204" pitchFamily="34" charset="0"/>
              </a:rPr>
              <a:t> de uma </a:t>
            </a:r>
            <a:r>
              <a:rPr lang="pt-BR" altLang="pt-BR" sz="1600" dirty="0" err="1">
                <a:latin typeface="Tahoma" panose="020B0604030504040204" pitchFamily="34" charset="0"/>
              </a:rPr>
              <a:t>v.a</a:t>
            </a:r>
            <a:r>
              <a:rPr lang="pt-BR" altLang="pt-BR" sz="1600" dirty="0">
                <a:latin typeface="Tahoma" panose="020B0604030504040204" pitchFamily="34" charset="0"/>
              </a:rPr>
              <a:t>. qualquer obtidas numa determinada sequência (série temporal por exemplo)</a:t>
            </a:r>
          </a:p>
        </p:txBody>
      </p:sp>
      <p:sp>
        <p:nvSpPr>
          <p:cNvPr id="22" name="CaixaDeTexto 114691"/>
          <p:cNvSpPr txBox="1">
            <a:spLocks noChangeArrowheads="1"/>
          </p:cNvSpPr>
          <p:nvPr/>
        </p:nvSpPr>
        <p:spPr bwMode="auto">
          <a:xfrm>
            <a:off x="3419872" y="2132856"/>
            <a:ext cx="547260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34988" indent="-534988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alt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′</a:t>
            </a:r>
            <a:r>
              <a:rPr lang="pt-BR" altLang="pt-BR" sz="1600" dirty="0">
                <a:latin typeface="Tahoma" panose="020B0604030504040204" pitchFamily="34" charset="0"/>
              </a:rPr>
              <a:t>, </a:t>
            </a:r>
            <a:r>
              <a:rPr lang="pt-BR" altLang="pt-B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alt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″</a:t>
            </a:r>
            <a:r>
              <a:rPr lang="pt-BR" altLang="pt-BR" sz="1600" dirty="0">
                <a:latin typeface="Tahoma" panose="020B0604030504040204" pitchFamily="34" charset="0"/>
              </a:rPr>
              <a:t> e </a:t>
            </a:r>
            <a:r>
              <a:rPr lang="pt-BR" altLang="pt-B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alt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‴</a:t>
            </a:r>
            <a:r>
              <a:rPr lang="pt-BR" altLang="pt-BR" sz="1600" dirty="0">
                <a:latin typeface="Tahoma" panose="020B0604030504040204" pitchFamily="34" charset="0"/>
              </a:rPr>
              <a:t> resultam do cálculo de médias móveis (tamanho 3) aplicado sobre </a:t>
            </a:r>
            <a:r>
              <a:rPr lang="pt-BR" altLang="pt-B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36041"/>
              </p:ext>
            </p:extLst>
          </p:nvPr>
        </p:nvGraphicFramePr>
        <p:xfrm>
          <a:off x="5076825" y="4508500"/>
          <a:ext cx="1828800" cy="118745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5434"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30" marB="0" anchor="b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3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pt-BR" sz="14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00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9525" marR="9525" marT="953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5,31</a:t>
                      </a:r>
                    </a:p>
                  </a:txBody>
                  <a:tcPr marL="9525" marR="9525" marT="953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6,90</a:t>
                      </a:r>
                    </a:p>
                  </a:txBody>
                  <a:tcPr marL="9525" marR="9525" marT="95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3004">
                <a:tc>
                  <a:txBody>
                    <a:bodyPr/>
                    <a:lstStyle/>
                    <a:p>
                      <a:pPr algn="ctr" fontAlgn="b"/>
                      <a:endParaRPr lang="pt-BR" sz="1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3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3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004">
                <a:tc>
                  <a:txBody>
                    <a:bodyPr/>
                    <a:lstStyle/>
                    <a:p>
                      <a:pPr algn="ctr" fontAlgn="b"/>
                      <a:endParaRPr lang="pt-BR" sz="1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3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3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3004">
                <a:tc>
                  <a:txBody>
                    <a:bodyPr/>
                    <a:lstStyle/>
                    <a:p>
                      <a:pPr algn="ctr" fontAlgn="b"/>
                      <a:endParaRPr lang="pt-BR" sz="1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3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3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7" name="Tabe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21307"/>
              </p:ext>
            </p:extLst>
          </p:nvPr>
        </p:nvGraphicFramePr>
        <p:xfrm>
          <a:off x="5076825" y="4508500"/>
          <a:ext cx="1828800" cy="118745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5434"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30" marB="0" anchor="b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3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pt-BR" sz="14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00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9525" marR="9525" marT="953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5,31</a:t>
                      </a:r>
                    </a:p>
                  </a:txBody>
                  <a:tcPr marL="9525" marR="9525" marT="953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6,90</a:t>
                      </a:r>
                    </a:p>
                  </a:txBody>
                  <a:tcPr marL="9525" marR="9525" marT="95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3004">
                <a:tc>
                  <a:txBody>
                    <a:bodyPr/>
                    <a:lstStyle/>
                    <a:p>
                      <a:pPr algn="ctr" fontAlgn="b"/>
                      <a:endParaRPr lang="pt-BR" sz="1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3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5,31</a:t>
                      </a:r>
                    </a:p>
                  </a:txBody>
                  <a:tcPr marL="9525" marR="9525" marT="953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004">
                <a:tc>
                  <a:txBody>
                    <a:bodyPr/>
                    <a:lstStyle/>
                    <a:p>
                      <a:pPr algn="ctr" fontAlgn="b"/>
                      <a:endParaRPr lang="pt-BR" sz="1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3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5,31</a:t>
                      </a:r>
                    </a:p>
                  </a:txBody>
                  <a:tcPr marL="9525" marR="9525" marT="953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3004">
                <a:tc>
                  <a:txBody>
                    <a:bodyPr/>
                    <a:lstStyle/>
                    <a:p>
                      <a:pPr algn="ctr" fontAlgn="b"/>
                      <a:endParaRPr lang="pt-BR" sz="1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3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5,31</a:t>
                      </a:r>
                    </a:p>
                  </a:txBody>
                  <a:tcPr marL="9525" marR="9525" marT="953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8" name="Tabe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609059"/>
              </p:ext>
            </p:extLst>
          </p:nvPr>
        </p:nvGraphicFramePr>
        <p:xfrm>
          <a:off x="5076825" y="4508500"/>
          <a:ext cx="1828800" cy="118745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5434"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30" marB="0" anchor="b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3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pt-BR" sz="14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pt-BR" sz="1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00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9525" marR="9525" marT="953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5,31</a:t>
                      </a:r>
                    </a:p>
                  </a:txBody>
                  <a:tcPr marL="9525" marR="9525" marT="953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6,90</a:t>
                      </a:r>
                    </a:p>
                  </a:txBody>
                  <a:tcPr marL="9525" marR="9525" marT="95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3004">
                <a:tc>
                  <a:txBody>
                    <a:bodyPr/>
                    <a:lstStyle/>
                    <a:p>
                      <a:pPr algn="ctr" fontAlgn="b"/>
                      <a:endParaRPr lang="pt-BR" sz="1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3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5,31</a:t>
                      </a:r>
                    </a:p>
                  </a:txBody>
                  <a:tcPr marL="9525" marR="9525" marT="953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4,39</a:t>
                      </a:r>
                    </a:p>
                  </a:txBody>
                  <a:tcPr marL="9525" marR="9525" marT="95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004">
                <a:tc>
                  <a:txBody>
                    <a:bodyPr/>
                    <a:lstStyle/>
                    <a:p>
                      <a:pPr algn="ctr" fontAlgn="b"/>
                      <a:endParaRPr lang="pt-BR" sz="1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3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5,31</a:t>
                      </a:r>
                    </a:p>
                  </a:txBody>
                  <a:tcPr marL="9525" marR="9525" marT="953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2,68</a:t>
                      </a:r>
                    </a:p>
                  </a:txBody>
                  <a:tcPr marL="9525" marR="9525" marT="95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3004">
                <a:tc>
                  <a:txBody>
                    <a:bodyPr/>
                    <a:lstStyle/>
                    <a:p>
                      <a:pPr algn="ctr" fontAlgn="b"/>
                      <a:endParaRPr lang="pt-BR" sz="1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3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5,31</a:t>
                      </a:r>
                    </a:p>
                  </a:txBody>
                  <a:tcPr marL="9525" marR="9525" marT="953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1,62</a:t>
                      </a:r>
                    </a:p>
                  </a:txBody>
                  <a:tcPr marL="9525" marR="9525" marT="95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4699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Utilização de amostras não independentes</a:t>
            </a:r>
            <a:endParaRPr lang="pt-BR" i="1" dirty="0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94B043-2F01-4390-B5C4-1A91D9E9A066}" type="slidenum">
              <a:rPr lang="pt-BR"/>
              <a:pPr>
                <a:defRPr/>
              </a:pPr>
              <a:t>38</a:t>
            </a:fld>
            <a:endParaRPr lang="pt-BR"/>
          </a:p>
        </p:txBody>
      </p:sp>
      <p:graphicFrame>
        <p:nvGraphicFramePr>
          <p:cNvPr id="114689" name="Tabela 114688"/>
          <p:cNvGraphicFramePr>
            <a:graphicFrameLocks noGrp="1"/>
          </p:cNvGraphicFramePr>
          <p:nvPr/>
        </p:nvGraphicFramePr>
        <p:xfrm>
          <a:off x="684213" y="2205038"/>
          <a:ext cx="609600" cy="3566032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X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aphicFrame>
        <p:nvGraphicFramePr>
          <p:cNvPr id="114691" name="Tabela 1146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073474"/>
              </p:ext>
            </p:extLst>
          </p:nvPr>
        </p:nvGraphicFramePr>
        <p:xfrm>
          <a:off x="1296988" y="2205038"/>
          <a:ext cx="1828800" cy="3566032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845">
                <a:tc>
                  <a:txBody>
                    <a:bodyPr/>
                    <a:lstStyle/>
                    <a:p>
                      <a:pPr algn="ctr" fontAlgn="b"/>
                      <a:endParaRPr lang="pt-BR" sz="1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5,9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5,8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5,67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2,5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3,67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3,2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3,4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3,67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5,3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3,67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2,8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4,67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9,2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8,4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7,33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6,3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5,3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6,2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5,4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4,33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2,2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3,4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6,5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5,33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7,6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7,2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6,67</a:t>
                      </a: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11" name="Retângulo 10"/>
          <p:cNvSpPr>
            <a:spLocks noChangeArrowheads="1"/>
          </p:cNvSpPr>
          <p:nvPr/>
        </p:nvSpPr>
        <p:spPr bwMode="auto">
          <a:xfrm>
            <a:off x="709613" y="6021388"/>
            <a:ext cx="7534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984250" indent="-98425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Conclusão: a utilização de amostras não independentes (</a:t>
            </a:r>
            <a:r>
              <a:rPr lang="pt-BR" altLang="pt-BR" sz="1600" dirty="0" err="1">
                <a:latin typeface="Tahoma" panose="020B0604030504040204" pitchFamily="34" charset="0"/>
              </a:rPr>
              <a:t>autocorrelacionadas</a:t>
            </a:r>
            <a:r>
              <a:rPr lang="pt-BR" altLang="pt-BR" sz="1600" dirty="0">
                <a:latin typeface="Tahoma" panose="020B0604030504040204" pitchFamily="34" charset="0"/>
              </a:rPr>
              <a:t>) afetam mais a estimação da variância do que a estimação da média</a:t>
            </a:r>
          </a:p>
        </p:txBody>
      </p:sp>
      <p:graphicFrame>
        <p:nvGraphicFramePr>
          <p:cNvPr id="30910" name="Object 8"/>
          <p:cNvGraphicFramePr>
            <a:graphicFrameLocks noChangeAspect="1"/>
          </p:cNvGraphicFramePr>
          <p:nvPr/>
        </p:nvGraphicFramePr>
        <p:xfrm>
          <a:off x="5868988" y="4548188"/>
          <a:ext cx="21272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77646" imgH="190335" progId="">
                  <p:embed/>
                </p:oleObj>
              </mc:Choice>
              <mc:Fallback>
                <p:oleObj name="Equation" r:id="rId2" imgW="177646" imgH="190335" progId="">
                  <p:embed/>
                  <p:pic>
                    <p:nvPicPr>
                      <p:cNvPr id="3091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988" y="4548188"/>
                        <a:ext cx="21272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11" name="Objeto 5"/>
          <p:cNvGraphicFramePr>
            <a:graphicFrameLocks noChangeAspect="1"/>
          </p:cNvGraphicFramePr>
          <p:nvPr/>
        </p:nvGraphicFramePr>
        <p:xfrm>
          <a:off x="2700338" y="2187575"/>
          <a:ext cx="363537" cy="23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53780" imgH="164957" progId="">
                  <p:embed/>
                </p:oleObj>
              </mc:Choice>
              <mc:Fallback>
                <p:oleObj name="Equation" r:id="rId4" imgW="253780" imgH="164957" progId="">
                  <p:embed/>
                  <p:pic>
                    <p:nvPicPr>
                      <p:cNvPr id="30911" name="Objeto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2187575"/>
                        <a:ext cx="363537" cy="236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12" name="Objeto 6"/>
          <p:cNvGraphicFramePr>
            <a:graphicFrameLocks noChangeAspect="1"/>
          </p:cNvGraphicFramePr>
          <p:nvPr/>
        </p:nvGraphicFramePr>
        <p:xfrm>
          <a:off x="2079625" y="2187575"/>
          <a:ext cx="327025" cy="23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28501" imgH="165028" progId="">
                  <p:embed/>
                </p:oleObj>
              </mc:Choice>
              <mc:Fallback>
                <p:oleObj name="Equation" r:id="rId6" imgW="228501" imgH="165028" progId="">
                  <p:embed/>
                  <p:pic>
                    <p:nvPicPr>
                      <p:cNvPr id="30912" name="Objeto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9625" y="2187575"/>
                        <a:ext cx="327025" cy="236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13" name="Objeto 8"/>
          <p:cNvGraphicFramePr>
            <a:graphicFrameLocks noChangeAspect="1"/>
          </p:cNvGraphicFramePr>
          <p:nvPr/>
        </p:nvGraphicFramePr>
        <p:xfrm>
          <a:off x="1457325" y="2187575"/>
          <a:ext cx="309563" cy="23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15619" imgH="164885" progId="">
                  <p:embed/>
                </p:oleObj>
              </mc:Choice>
              <mc:Fallback>
                <p:oleObj name="Equation" r:id="rId8" imgW="215619" imgH="164885" progId="">
                  <p:embed/>
                  <p:pic>
                    <p:nvPicPr>
                      <p:cNvPr id="30913" name="Objeto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7325" y="2187575"/>
                        <a:ext cx="309563" cy="236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14" name="Objeto 9"/>
          <p:cNvGraphicFramePr>
            <a:graphicFrameLocks noChangeAspect="1"/>
          </p:cNvGraphicFramePr>
          <p:nvPr/>
        </p:nvGraphicFramePr>
        <p:xfrm>
          <a:off x="3597275" y="3382963"/>
          <a:ext cx="273685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905000" imgH="228600" progId="">
                  <p:embed/>
                </p:oleObj>
              </mc:Choice>
              <mc:Fallback>
                <p:oleObj name="Equation" r:id="rId10" imgW="1905000" imgH="228600" progId="">
                  <p:embed/>
                  <p:pic>
                    <p:nvPicPr>
                      <p:cNvPr id="30914" name="Objeto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7275" y="3382963"/>
                        <a:ext cx="2736850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15" name="Objeto 11"/>
          <p:cNvGraphicFramePr>
            <a:graphicFrameLocks noChangeAspect="1"/>
          </p:cNvGraphicFramePr>
          <p:nvPr/>
        </p:nvGraphicFramePr>
        <p:xfrm>
          <a:off x="3597275" y="3890963"/>
          <a:ext cx="2262188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574800" imgH="254000" progId="">
                  <p:embed/>
                </p:oleObj>
              </mc:Choice>
              <mc:Fallback>
                <p:oleObj name="Equation" r:id="rId12" imgW="1574800" imgH="254000" progId="">
                  <p:embed/>
                  <p:pic>
                    <p:nvPicPr>
                      <p:cNvPr id="30915" name="Objeto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7275" y="3890963"/>
                        <a:ext cx="2262188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16" name="Objeto 12"/>
          <p:cNvGraphicFramePr>
            <a:graphicFrameLocks noChangeAspect="1"/>
          </p:cNvGraphicFramePr>
          <p:nvPr/>
        </p:nvGraphicFramePr>
        <p:xfrm>
          <a:off x="3597275" y="2857500"/>
          <a:ext cx="2646363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841500" imgH="228600" progId="">
                  <p:embed/>
                </p:oleObj>
              </mc:Choice>
              <mc:Fallback>
                <p:oleObj name="Equation" r:id="rId14" imgW="1841500" imgH="228600" progId="">
                  <p:embed/>
                  <p:pic>
                    <p:nvPicPr>
                      <p:cNvPr id="30916" name="Objeto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7275" y="2857500"/>
                        <a:ext cx="2646363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17" name="Objeto 13"/>
          <p:cNvGraphicFramePr>
            <a:graphicFrameLocks noChangeAspect="1"/>
          </p:cNvGraphicFramePr>
          <p:nvPr/>
        </p:nvGraphicFramePr>
        <p:xfrm>
          <a:off x="5267325" y="5026025"/>
          <a:ext cx="258763" cy="19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15619" imgH="164885" progId="">
                  <p:embed/>
                </p:oleObj>
              </mc:Choice>
              <mc:Fallback>
                <p:oleObj name="Equation" r:id="rId8" imgW="215619" imgH="164885" progId="">
                  <p:embed/>
                  <p:pic>
                    <p:nvPicPr>
                      <p:cNvPr id="30917" name="Objeto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7325" y="5026025"/>
                        <a:ext cx="258763" cy="196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18" name="Objeto 14"/>
          <p:cNvGraphicFramePr>
            <a:graphicFrameLocks noChangeAspect="1"/>
          </p:cNvGraphicFramePr>
          <p:nvPr/>
        </p:nvGraphicFramePr>
        <p:xfrm>
          <a:off x="5260975" y="5248275"/>
          <a:ext cx="27305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28501" imgH="165028" progId="">
                  <p:embed/>
                </p:oleObj>
              </mc:Choice>
              <mc:Fallback>
                <p:oleObj name="Equation" r:id="rId6" imgW="228501" imgH="165028" progId="">
                  <p:embed/>
                  <p:pic>
                    <p:nvPicPr>
                      <p:cNvPr id="30918" name="Objeto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0975" y="5248275"/>
                        <a:ext cx="27305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19" name="Objeto 21"/>
          <p:cNvGraphicFramePr>
            <a:graphicFrameLocks noChangeAspect="1"/>
          </p:cNvGraphicFramePr>
          <p:nvPr/>
        </p:nvGraphicFramePr>
        <p:xfrm>
          <a:off x="5245100" y="5473700"/>
          <a:ext cx="304800" cy="19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53780" imgH="164957" progId="">
                  <p:embed/>
                </p:oleObj>
              </mc:Choice>
              <mc:Fallback>
                <p:oleObj name="Equation" r:id="rId4" imgW="253780" imgH="164957" progId="">
                  <p:embed/>
                  <p:pic>
                    <p:nvPicPr>
                      <p:cNvPr id="30919" name="Objeto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5100" y="5473700"/>
                        <a:ext cx="304800" cy="196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Grupo 20"/>
          <p:cNvGrpSpPr/>
          <p:nvPr/>
        </p:nvGrpSpPr>
        <p:grpSpPr>
          <a:xfrm>
            <a:off x="858648" y="2461832"/>
            <a:ext cx="216024" cy="3271424"/>
            <a:chOff x="858648" y="2461832"/>
            <a:chExt cx="216024" cy="3271424"/>
          </a:xfrm>
        </p:grpSpPr>
        <p:cxnSp>
          <p:nvCxnSpPr>
            <p:cNvPr id="22" name="Conector reto 21"/>
            <p:cNvCxnSpPr/>
            <p:nvPr/>
          </p:nvCxnSpPr>
          <p:spPr>
            <a:xfrm flipV="1">
              <a:off x="858648" y="2461832"/>
              <a:ext cx="216024" cy="14401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ctor reto 22"/>
            <p:cNvCxnSpPr/>
            <p:nvPr/>
          </p:nvCxnSpPr>
          <p:spPr>
            <a:xfrm flipV="1">
              <a:off x="858648" y="5589240"/>
              <a:ext cx="216024" cy="14401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CaixaDeTexto 114691"/>
          <p:cNvSpPr txBox="1">
            <a:spLocks noChangeArrowheads="1"/>
          </p:cNvSpPr>
          <p:nvPr/>
        </p:nvSpPr>
        <p:spPr bwMode="auto">
          <a:xfrm>
            <a:off x="685011" y="1412776"/>
            <a:ext cx="799144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34988" indent="-534988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Suponha que </a:t>
            </a:r>
            <a:r>
              <a:rPr lang="pt-BR" altLang="pt-BR" sz="16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pt-BR" altLang="pt-BR" sz="1600" dirty="0">
                <a:latin typeface="Tahoma" panose="020B0604030504040204" pitchFamily="34" charset="0"/>
              </a:rPr>
              <a:t>  representa um conjunto de amostras </a:t>
            </a:r>
            <a:r>
              <a:rPr lang="pt-BR" altLang="pt-BR" sz="1600" dirty="0">
                <a:solidFill>
                  <a:srgbClr val="FF0000"/>
                </a:solidFill>
                <a:latin typeface="Tahoma" panose="020B0604030504040204" pitchFamily="34" charset="0"/>
              </a:rPr>
              <a:t>independentes</a:t>
            </a:r>
            <a:r>
              <a:rPr lang="pt-BR" altLang="pt-BR" sz="1600" dirty="0">
                <a:latin typeface="Tahoma" panose="020B0604030504040204" pitchFamily="34" charset="0"/>
              </a:rPr>
              <a:t> de uma </a:t>
            </a:r>
            <a:r>
              <a:rPr lang="pt-BR" altLang="pt-BR" sz="1600" dirty="0" err="1">
                <a:latin typeface="Tahoma" panose="020B0604030504040204" pitchFamily="34" charset="0"/>
              </a:rPr>
              <a:t>v.a</a:t>
            </a:r>
            <a:r>
              <a:rPr lang="pt-BR" altLang="pt-BR" sz="1600" dirty="0">
                <a:latin typeface="Tahoma" panose="020B0604030504040204" pitchFamily="34" charset="0"/>
              </a:rPr>
              <a:t>. qualquer obtidas numa determinada sequência (série temporal por exemplo)</a:t>
            </a:r>
          </a:p>
        </p:txBody>
      </p:sp>
      <p:sp>
        <p:nvSpPr>
          <p:cNvPr id="27" name="CaixaDeTexto 114691"/>
          <p:cNvSpPr txBox="1">
            <a:spLocks noChangeArrowheads="1"/>
          </p:cNvSpPr>
          <p:nvPr/>
        </p:nvSpPr>
        <p:spPr bwMode="auto">
          <a:xfrm>
            <a:off x="3419872" y="2132856"/>
            <a:ext cx="547260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34988" indent="-534988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alt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′</a:t>
            </a:r>
            <a:r>
              <a:rPr lang="pt-BR" altLang="pt-BR" sz="1600" dirty="0">
                <a:latin typeface="Tahoma" panose="020B0604030504040204" pitchFamily="34" charset="0"/>
              </a:rPr>
              <a:t>, </a:t>
            </a:r>
            <a:r>
              <a:rPr lang="pt-BR" altLang="pt-B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alt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″</a:t>
            </a:r>
            <a:r>
              <a:rPr lang="pt-BR" altLang="pt-BR" sz="1600" dirty="0">
                <a:latin typeface="Tahoma" panose="020B0604030504040204" pitchFamily="34" charset="0"/>
              </a:rPr>
              <a:t> e </a:t>
            </a:r>
            <a:r>
              <a:rPr lang="pt-BR" altLang="pt-B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alt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‴</a:t>
            </a:r>
            <a:r>
              <a:rPr lang="pt-BR" altLang="pt-BR" sz="1600" dirty="0">
                <a:latin typeface="Tahoma" panose="020B0604030504040204" pitchFamily="34" charset="0"/>
              </a:rPr>
              <a:t> resultam do cálculo de médias móveis (tamanho 3) aplicado sobre </a:t>
            </a:r>
            <a:r>
              <a:rPr lang="pt-BR" altLang="pt-B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Inferência Estatística</a:t>
            </a:r>
          </a:p>
        </p:txBody>
      </p:sp>
      <p:grpSp>
        <p:nvGrpSpPr>
          <p:cNvPr id="6147" name="Group 3"/>
          <p:cNvGrpSpPr>
            <a:grpSpLocks/>
          </p:cNvGrpSpPr>
          <p:nvPr/>
        </p:nvGrpSpPr>
        <p:grpSpPr bwMode="auto">
          <a:xfrm>
            <a:off x="914400" y="2004468"/>
            <a:ext cx="1563688" cy="2138363"/>
            <a:chOff x="576" y="1872"/>
            <a:chExt cx="985" cy="1347"/>
          </a:xfrm>
        </p:grpSpPr>
        <p:sp>
          <p:nvSpPr>
            <p:cNvPr id="6164" name="Rectangle 4"/>
            <p:cNvSpPr>
              <a:spLocks noChangeArrowheads="1"/>
            </p:cNvSpPr>
            <p:nvPr/>
          </p:nvSpPr>
          <p:spPr bwMode="auto">
            <a:xfrm>
              <a:off x="576" y="1872"/>
              <a:ext cx="960" cy="13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6165" name="Text Box 5"/>
            <p:cNvSpPr txBox="1">
              <a:spLocks noChangeArrowheads="1"/>
            </p:cNvSpPr>
            <p:nvPr/>
          </p:nvSpPr>
          <p:spPr bwMode="auto">
            <a:xfrm>
              <a:off x="1296" y="2928"/>
              <a:ext cx="265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2400" dirty="0">
                  <a:latin typeface="Times New Roman" pitchFamily="18" charset="0"/>
                  <a:sym typeface="Symbol"/>
                </a:rPr>
                <a:t></a:t>
              </a:r>
              <a:endParaRPr lang="pt-BR" altLang="pt-BR" sz="2400" dirty="0">
                <a:latin typeface="Times New Roman" pitchFamily="18" charset="0"/>
              </a:endParaRPr>
            </a:p>
          </p:txBody>
        </p:sp>
      </p:grpSp>
      <p:sp>
        <p:nvSpPr>
          <p:cNvPr id="119814" name="Rectangle 6" descr="Diagonal para cima clara"/>
          <p:cNvSpPr>
            <a:spLocks noChangeArrowheads="1"/>
          </p:cNvSpPr>
          <p:nvPr/>
        </p:nvSpPr>
        <p:spPr bwMode="auto">
          <a:xfrm>
            <a:off x="1828800" y="2537867"/>
            <a:ext cx="533400" cy="5334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</p:txBody>
      </p:sp>
      <p:sp>
        <p:nvSpPr>
          <p:cNvPr id="119820" name="Text Box 12"/>
          <p:cNvSpPr txBox="1">
            <a:spLocks noChangeArrowheads="1"/>
          </p:cNvSpPr>
          <p:nvPr/>
        </p:nvSpPr>
        <p:spPr bwMode="auto">
          <a:xfrm>
            <a:off x="3641725" y="2647405"/>
            <a:ext cx="9493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solidFill>
                  <a:srgbClr val="FF3300"/>
                </a:solidFill>
                <a:latin typeface="Tahoma" panose="020B0604030504040204" pitchFamily="34" charset="0"/>
              </a:rPr>
              <a:t>amostra</a:t>
            </a: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1000125" y="1556792"/>
            <a:ext cx="3132138" cy="1152525"/>
            <a:chOff x="864" y="1518"/>
            <a:chExt cx="1973" cy="726"/>
          </a:xfrm>
        </p:grpSpPr>
        <p:sp>
          <p:nvSpPr>
            <p:cNvPr id="6162" name="Freeform 14"/>
            <p:cNvSpPr>
              <a:spLocks/>
            </p:cNvSpPr>
            <p:nvPr/>
          </p:nvSpPr>
          <p:spPr bwMode="auto">
            <a:xfrm>
              <a:off x="1854" y="1943"/>
              <a:ext cx="983" cy="301"/>
            </a:xfrm>
            <a:custGeom>
              <a:avLst/>
              <a:gdLst>
                <a:gd name="T0" fmla="*/ 960 w 983"/>
                <a:gd name="T1" fmla="*/ 301 h 301"/>
                <a:gd name="T2" fmla="*/ 823 w 983"/>
                <a:gd name="T3" fmla="*/ 48 h 301"/>
                <a:gd name="T4" fmla="*/ 0 w 983"/>
                <a:gd name="T5" fmla="*/ 13 h 301"/>
                <a:gd name="T6" fmla="*/ 0 60000 65536"/>
                <a:gd name="T7" fmla="*/ 0 60000 65536"/>
                <a:gd name="T8" fmla="*/ 0 60000 65536"/>
                <a:gd name="T9" fmla="*/ 0 w 983"/>
                <a:gd name="T10" fmla="*/ 0 h 301"/>
                <a:gd name="T11" fmla="*/ 983 w 983"/>
                <a:gd name="T12" fmla="*/ 301 h 30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83" h="301">
                  <a:moveTo>
                    <a:pt x="960" y="301"/>
                  </a:moveTo>
                  <a:cubicBezTo>
                    <a:pt x="937" y="259"/>
                    <a:pt x="983" y="96"/>
                    <a:pt x="823" y="48"/>
                  </a:cubicBezTo>
                  <a:cubicBezTo>
                    <a:pt x="663" y="0"/>
                    <a:pt x="171" y="20"/>
                    <a:pt x="0" y="1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6163" name="Text Box 15"/>
            <p:cNvSpPr txBox="1">
              <a:spLocks noChangeArrowheads="1"/>
            </p:cNvSpPr>
            <p:nvPr/>
          </p:nvSpPr>
          <p:spPr bwMode="auto">
            <a:xfrm>
              <a:off x="864" y="1518"/>
              <a:ext cx="1968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latin typeface="Tahoma" panose="020B0604030504040204" pitchFamily="34" charset="0"/>
                </a:rPr>
                <a:t>inferir certas características da população</a:t>
              </a:r>
            </a:p>
          </p:txBody>
        </p:sp>
      </p:grpSp>
      <p:sp>
        <p:nvSpPr>
          <p:cNvPr id="6151" name="Text Box 17"/>
          <p:cNvSpPr txBox="1">
            <a:spLocks noChangeArrowheads="1"/>
          </p:cNvSpPr>
          <p:nvPr/>
        </p:nvSpPr>
        <p:spPr bwMode="auto">
          <a:xfrm>
            <a:off x="410101" y="4379367"/>
            <a:ext cx="258974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distribuição desconhecida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e/ou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parâmetros desconhecidos</a:t>
            </a:r>
          </a:p>
        </p:txBody>
      </p:sp>
      <p:sp>
        <p:nvSpPr>
          <p:cNvPr id="119826" name="Text Box 18"/>
          <p:cNvSpPr txBox="1">
            <a:spLocks noChangeArrowheads="1"/>
          </p:cNvSpPr>
          <p:nvPr/>
        </p:nvSpPr>
        <p:spPr bwMode="auto">
          <a:xfrm>
            <a:off x="4716463" y="1937792"/>
            <a:ext cx="4046537" cy="180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92088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defTabSz="192088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defTabSz="192088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defTabSz="192088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defTabSz="192088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defTabSz="1920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defTabSz="1920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defTabSz="1920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defTabSz="1920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i="1" dirty="0">
                <a:latin typeface="Times New Roman" pitchFamily="18" charset="0"/>
              </a:rPr>
              <a:t>n</a:t>
            </a:r>
            <a:r>
              <a:rPr lang="pt-BR" altLang="pt-BR" sz="1600" dirty="0">
                <a:latin typeface="Tahoma" panose="020B0604030504040204" pitchFamily="34" charset="0"/>
              </a:rPr>
              <a:t> elementos (ou objetos) da população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	</a:t>
            </a:r>
            <a:r>
              <a:rPr lang="pt-BR" altLang="pt-BR" sz="1600" dirty="0" err="1">
                <a:latin typeface="Tahoma" panose="020B0604030504040204" pitchFamily="34" charset="0"/>
              </a:rPr>
              <a:t>ex</a:t>
            </a:r>
            <a:r>
              <a:rPr lang="pt-BR" altLang="pt-BR" sz="1600" dirty="0">
                <a:latin typeface="Tahoma" panose="020B0604030504040204" pitchFamily="34" charset="0"/>
              </a:rPr>
              <a:t>: sortear </a:t>
            </a:r>
            <a:r>
              <a:rPr lang="pt-BR" altLang="pt-BR" sz="1600" i="1" dirty="0">
                <a:latin typeface="Times New Roman" pitchFamily="18" charset="0"/>
              </a:rPr>
              <a:t>n</a:t>
            </a:r>
            <a:r>
              <a:rPr lang="pt-BR" altLang="pt-BR" sz="1600" dirty="0">
                <a:latin typeface="Tahoma" panose="020B0604030504040204" pitchFamily="34" charset="0"/>
              </a:rPr>
              <a:t> </a:t>
            </a:r>
            <a:r>
              <a:rPr lang="pt-BR" altLang="pt-BR" sz="1600" i="1" dirty="0">
                <a:latin typeface="Tahoma" panose="020B0604030504040204" pitchFamily="34" charset="0"/>
              </a:rPr>
              <a:t>pixels</a:t>
            </a:r>
            <a:r>
              <a:rPr lang="pt-BR" altLang="pt-BR" sz="1600" dirty="0">
                <a:latin typeface="Tahoma" panose="020B0604030504040204" pitchFamily="34" charset="0"/>
              </a:rPr>
              <a:t> de uma imagem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			(com ou sem reposição)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i="1" dirty="0">
                <a:latin typeface="Times New Roman" pitchFamily="18" charset="0"/>
              </a:rPr>
              <a:t>n</a:t>
            </a:r>
            <a:r>
              <a:rPr lang="pt-BR" altLang="pt-BR" sz="1600" dirty="0">
                <a:latin typeface="Tahoma" panose="020B0604030504040204" pitchFamily="34" charset="0"/>
              </a:rPr>
              <a:t> realizações da v.a.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	</a:t>
            </a:r>
            <a:r>
              <a:rPr lang="pt-BR" altLang="pt-BR" sz="1600" dirty="0" err="1">
                <a:latin typeface="Tahoma" panose="020B0604030504040204" pitchFamily="34" charset="0"/>
              </a:rPr>
              <a:t>ex</a:t>
            </a:r>
            <a:r>
              <a:rPr lang="pt-BR" altLang="pt-BR" sz="1600" dirty="0">
                <a:latin typeface="Tahoma" panose="020B0604030504040204" pitchFamily="34" charset="0"/>
              </a:rPr>
              <a:t>: medir a reflectância de um objeto 				</a:t>
            </a:r>
            <a:r>
              <a:rPr lang="pt-BR" altLang="pt-BR" sz="1600" i="1" dirty="0">
                <a:latin typeface="Times New Roman" pitchFamily="18" charset="0"/>
              </a:rPr>
              <a:t>n</a:t>
            </a:r>
            <a:r>
              <a:rPr lang="pt-BR" altLang="pt-BR" sz="1600" dirty="0">
                <a:latin typeface="Tahoma" panose="020B0604030504040204" pitchFamily="34" charset="0"/>
              </a:rPr>
              <a:t> vezes</a:t>
            </a:r>
          </a:p>
        </p:txBody>
      </p:sp>
      <p:sp>
        <p:nvSpPr>
          <p:cNvPr id="119827" name="AutoShape 19"/>
          <p:cNvSpPr>
            <a:spLocks/>
          </p:cNvSpPr>
          <p:nvPr/>
        </p:nvSpPr>
        <p:spPr bwMode="auto">
          <a:xfrm>
            <a:off x="4583113" y="1925092"/>
            <a:ext cx="141287" cy="1828800"/>
          </a:xfrm>
          <a:prstGeom prst="leftBrace">
            <a:avLst>
              <a:gd name="adj1" fmla="val 10786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</p:txBody>
      </p:sp>
      <p:sp>
        <p:nvSpPr>
          <p:cNvPr id="119830" name="Text Box 22"/>
          <p:cNvSpPr txBox="1">
            <a:spLocks noChangeArrowheads="1"/>
          </p:cNvSpPr>
          <p:nvPr/>
        </p:nvSpPr>
        <p:spPr bwMode="auto">
          <a:xfrm>
            <a:off x="6324600" y="3909467"/>
            <a:ext cx="3984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dirty="0">
                <a:latin typeface="Tahoma" panose="020B0604030504040204" pitchFamily="34" charset="0"/>
                <a:sym typeface="Symbol" pitchFamily="18" charset="2"/>
              </a:rPr>
              <a:t></a:t>
            </a:r>
            <a:endParaRPr lang="pt-BR" altLang="pt-BR" dirty="0">
              <a:latin typeface="Tahoma" panose="020B0604030504040204" pitchFamily="34" charset="0"/>
            </a:endParaRPr>
          </a:p>
        </p:txBody>
      </p:sp>
      <p:sp>
        <p:nvSpPr>
          <p:cNvPr id="119831" name="Text Box 23"/>
          <p:cNvSpPr txBox="1">
            <a:spLocks noChangeArrowheads="1"/>
          </p:cNvSpPr>
          <p:nvPr/>
        </p:nvSpPr>
        <p:spPr bwMode="auto">
          <a:xfrm>
            <a:off x="3641725" y="4411117"/>
            <a:ext cx="54260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a amostra constitui um conjunto de </a:t>
            </a:r>
            <a:r>
              <a:rPr lang="pt-BR" altLang="pt-BR" sz="1600" i="1" dirty="0">
                <a:latin typeface="Times New Roman" pitchFamily="18" charset="0"/>
              </a:rPr>
              <a:t>n</a:t>
            </a:r>
            <a:r>
              <a:rPr lang="pt-BR" altLang="pt-BR" sz="1600" dirty="0">
                <a:latin typeface="Tahoma" panose="020B0604030504040204" pitchFamily="34" charset="0"/>
              </a:rPr>
              <a:t> </a:t>
            </a:r>
            <a:r>
              <a:rPr lang="pt-BR" altLang="pt-BR" sz="1600" dirty="0" err="1">
                <a:latin typeface="Tahoma" panose="020B0604030504040204" pitchFamily="34" charset="0"/>
              </a:rPr>
              <a:t>v.a</a:t>
            </a:r>
            <a:r>
              <a:rPr lang="pt-BR" altLang="pt-BR" sz="1600" dirty="0">
                <a:latin typeface="Tahoma" panose="020B060403050404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i="1" dirty="0">
                <a:latin typeface="Times New Roman" pitchFamily="18" charset="0"/>
              </a:rPr>
              <a:t>X</a:t>
            </a:r>
            <a:r>
              <a:rPr lang="pt-BR" altLang="pt-BR" sz="1600" baseline="-25000" dirty="0">
                <a:latin typeface="Times New Roman" pitchFamily="18" charset="0"/>
              </a:rPr>
              <a:t>1</a:t>
            </a:r>
            <a:r>
              <a:rPr lang="pt-BR" altLang="pt-BR" sz="1600" dirty="0">
                <a:latin typeface="Tahoma" panose="020B0604030504040204" pitchFamily="34" charset="0"/>
              </a:rPr>
              <a:t>, </a:t>
            </a:r>
            <a:r>
              <a:rPr lang="pt-BR" altLang="pt-BR" sz="1600" i="1" dirty="0">
                <a:latin typeface="Times New Roman" pitchFamily="18" charset="0"/>
              </a:rPr>
              <a:t>X</a:t>
            </a:r>
            <a:r>
              <a:rPr lang="pt-BR" altLang="pt-BR" sz="1600" baseline="-25000" dirty="0">
                <a:latin typeface="Times New Roman" pitchFamily="18" charset="0"/>
              </a:rPr>
              <a:t>2</a:t>
            </a:r>
            <a:r>
              <a:rPr lang="pt-BR" altLang="pt-BR" sz="1600" dirty="0">
                <a:latin typeface="Tahoma" panose="020B0604030504040204" pitchFamily="34" charset="0"/>
              </a:rPr>
              <a:t>, ..., </a:t>
            </a:r>
            <a:r>
              <a:rPr lang="pt-BR" altLang="pt-BR" sz="1600" i="1" dirty="0" err="1">
                <a:latin typeface="Times New Roman" pitchFamily="18" charset="0"/>
              </a:rPr>
              <a:t>X</a:t>
            </a:r>
            <a:r>
              <a:rPr lang="pt-BR" altLang="pt-BR" sz="1600" i="1" baseline="-25000" dirty="0" err="1">
                <a:latin typeface="Times New Roman" pitchFamily="18" charset="0"/>
              </a:rPr>
              <a:t>n</a:t>
            </a:r>
            <a:r>
              <a:rPr lang="pt-BR" altLang="pt-BR" sz="1600" dirty="0">
                <a:latin typeface="Tahoma" panose="020B0604030504040204" pitchFamily="34" charset="0"/>
              </a:rPr>
              <a:t> </a:t>
            </a:r>
            <a:r>
              <a:rPr lang="pt-BR" altLang="pt-BR" sz="1600" dirty="0">
                <a:solidFill>
                  <a:srgbClr val="FF0000"/>
                </a:solidFill>
                <a:latin typeface="Tahoma" panose="020B0604030504040204" pitchFamily="34" charset="0"/>
              </a:rPr>
              <a:t>com mesma distribuição </a:t>
            </a:r>
            <a:r>
              <a:rPr lang="pt-BR" altLang="pt-BR" sz="1600" dirty="0">
                <a:latin typeface="Tahoma" panose="020B0604030504040204" pitchFamily="34" charset="0"/>
              </a:rPr>
              <a:t>(conhecida ou não)</a:t>
            </a:r>
          </a:p>
        </p:txBody>
      </p:sp>
      <p:sp>
        <p:nvSpPr>
          <p:cNvPr id="119834" name="Text Box 26"/>
          <p:cNvSpPr txBox="1">
            <a:spLocks noChangeArrowheads="1"/>
          </p:cNvSpPr>
          <p:nvPr/>
        </p:nvSpPr>
        <p:spPr bwMode="auto">
          <a:xfrm>
            <a:off x="6324600" y="5036592"/>
            <a:ext cx="3984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dirty="0">
                <a:latin typeface="Tahoma" panose="020B0604030504040204" pitchFamily="34" charset="0"/>
                <a:sym typeface="Symbol" pitchFamily="18" charset="2"/>
              </a:rPr>
              <a:t></a:t>
            </a:r>
            <a:endParaRPr lang="pt-BR" altLang="pt-BR" dirty="0">
              <a:latin typeface="Tahoma" panose="020B0604030504040204" pitchFamily="34" charset="0"/>
            </a:endParaRPr>
          </a:p>
        </p:txBody>
      </p: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5357813" y="5585867"/>
            <a:ext cx="2238375" cy="457200"/>
            <a:chOff x="3375" y="3792"/>
            <a:chExt cx="1410" cy="288"/>
          </a:xfrm>
        </p:grpSpPr>
        <p:sp>
          <p:nvSpPr>
            <p:cNvPr id="6160" name="Text Box 27"/>
            <p:cNvSpPr txBox="1">
              <a:spLocks noChangeArrowheads="1"/>
            </p:cNvSpPr>
            <p:nvPr/>
          </p:nvSpPr>
          <p:spPr bwMode="auto">
            <a:xfrm>
              <a:off x="3375" y="3840"/>
              <a:ext cx="141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latin typeface="Tahoma" panose="020B0604030504040204" pitchFamily="34" charset="0"/>
                </a:rPr>
                <a:t>Amostra Aleatória</a:t>
              </a:r>
            </a:p>
          </p:txBody>
        </p:sp>
        <p:sp>
          <p:nvSpPr>
            <p:cNvPr id="6161" name="Rectangle 28"/>
            <p:cNvSpPr>
              <a:spLocks noChangeArrowheads="1"/>
            </p:cNvSpPr>
            <p:nvPr/>
          </p:nvSpPr>
          <p:spPr bwMode="auto">
            <a:xfrm>
              <a:off x="3456" y="3792"/>
              <a:ext cx="1248" cy="288"/>
            </a:xfrm>
            <a:prstGeom prst="rect">
              <a:avLst/>
            </a:prstGeom>
            <a:noFill/>
            <a:ln w="28575">
              <a:solidFill>
                <a:srgbClr val="FF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</p:grpSp>
      <p:sp>
        <p:nvSpPr>
          <p:cNvPr id="119838" name="Rectangle 30" descr="Diagonal para cima clara"/>
          <p:cNvSpPr>
            <a:spLocks noChangeArrowheads="1"/>
          </p:cNvSpPr>
          <p:nvPr/>
        </p:nvSpPr>
        <p:spPr bwMode="auto">
          <a:xfrm>
            <a:off x="1828800" y="2537867"/>
            <a:ext cx="533400" cy="533400"/>
          </a:xfrm>
          <a:prstGeom prst="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D562F7-B997-4C9E-91EA-6EAC80BDCDAE}" type="slidenum">
              <a:rPr lang="pt-BR"/>
              <a:pPr>
                <a:defRPr/>
              </a:pPr>
              <a:t>4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L 0.13646 -2.22222E-6 " pathEditMode="fixed" rAng="0" ptsTypes="AA">
                                      <p:cBhvr>
                                        <p:cTn id="9" dur="2000" fill="hold"/>
                                        <p:tgtEl>
                                          <p:spTgt spid="1198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4" grpId="0" animBg="1"/>
      <p:bldP spid="119820" grpId="0" autoUpdateAnimBg="0"/>
      <p:bldP spid="119826" grpId="0" build="p" autoUpdateAnimBg="0"/>
      <p:bldP spid="119827" grpId="0" animBg="1"/>
      <p:bldP spid="119830" grpId="0" autoUpdateAnimBg="0"/>
      <p:bldP spid="119831" grpId="0" autoUpdateAnimBg="0"/>
      <p:bldP spid="119834" grpId="0" autoUpdateAnimBg="0"/>
      <p:bldP spid="11983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 Box 24"/>
          <p:cNvSpPr txBox="1">
            <a:spLocks noChangeArrowheads="1"/>
          </p:cNvSpPr>
          <p:nvPr/>
        </p:nvSpPr>
        <p:spPr bwMode="auto">
          <a:xfrm>
            <a:off x="467544" y="1523380"/>
            <a:ext cx="7987439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177800" indent="-177800" eaLnBrk="1" hangingPunct="1">
              <a:spcBef>
                <a:spcPct val="0"/>
              </a:spcBef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Como uma amostra aleatória é um conjunto de </a:t>
            </a:r>
            <a:r>
              <a:rPr lang="pt-BR" altLang="pt-BR" sz="1600" i="1" dirty="0">
                <a:latin typeface="Times New Roman" pitchFamily="18" charset="0"/>
              </a:rPr>
              <a:t>n</a:t>
            </a:r>
            <a:r>
              <a:rPr lang="pt-BR" altLang="pt-BR" sz="1600" dirty="0">
                <a:latin typeface="Tahoma" panose="020B0604030504040204" pitchFamily="34" charset="0"/>
              </a:rPr>
              <a:t> </a:t>
            </a:r>
            <a:r>
              <a:rPr lang="pt-BR" altLang="pt-BR" sz="1600" dirty="0" err="1">
                <a:latin typeface="Tahoma" panose="020B0604030504040204" pitchFamily="34" charset="0"/>
              </a:rPr>
              <a:t>v.a</a:t>
            </a:r>
            <a:r>
              <a:rPr lang="pt-BR" altLang="pt-BR" sz="1600" dirty="0">
                <a:latin typeface="Tahoma" panose="020B0604030504040204" pitchFamily="34" charset="0"/>
              </a:rPr>
              <a:t>.:</a:t>
            </a:r>
          </a:p>
          <a:p>
            <a:pPr marL="177800" indent="-177800"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  <a:p>
            <a:pPr marL="900113" indent="-273050" eaLnBrk="1" hangingPunct="1">
              <a:spcBef>
                <a:spcPct val="0"/>
              </a:spcBef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cada amostragem resulta num conjunto distinto de valores e portanto pode levar a uma conclusão distinta</a:t>
            </a:r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Amostra Aleatória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D562F7-B997-4C9E-91EA-6EAC80BDCDAE}" type="slidenum">
              <a:rPr lang="pt-BR"/>
              <a:pPr>
                <a:defRPr/>
              </a:pPr>
              <a:t>5</a:t>
            </a:fld>
            <a:endParaRPr lang="pt-BR"/>
          </a:p>
        </p:txBody>
      </p:sp>
      <p:grpSp>
        <p:nvGrpSpPr>
          <p:cNvPr id="70" name="Grupo 69"/>
          <p:cNvGrpSpPr>
            <a:grpSpLocks/>
          </p:cNvGrpSpPr>
          <p:nvPr/>
        </p:nvGrpSpPr>
        <p:grpSpPr bwMode="auto">
          <a:xfrm>
            <a:off x="1917200" y="3498780"/>
            <a:ext cx="2986072" cy="228600"/>
            <a:chOff x="3551312" y="4104368"/>
            <a:chExt cx="2987424" cy="228600"/>
          </a:xfrm>
        </p:grpSpPr>
        <p:sp>
          <p:nvSpPr>
            <p:cNvPr id="71" name="Oval 11"/>
            <p:cNvSpPr>
              <a:spLocks noChangeArrowheads="1"/>
            </p:cNvSpPr>
            <p:nvPr/>
          </p:nvSpPr>
          <p:spPr bwMode="auto">
            <a:xfrm>
              <a:off x="4164384" y="4104368"/>
              <a:ext cx="228600" cy="2286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72" name="Oval 9"/>
            <p:cNvSpPr>
              <a:spLocks noChangeArrowheads="1"/>
            </p:cNvSpPr>
            <p:nvPr/>
          </p:nvSpPr>
          <p:spPr bwMode="auto">
            <a:xfrm>
              <a:off x="3551312" y="4104368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73" name="Oval 9"/>
            <p:cNvSpPr>
              <a:spLocks noChangeArrowheads="1"/>
            </p:cNvSpPr>
            <p:nvPr/>
          </p:nvSpPr>
          <p:spPr bwMode="auto">
            <a:xfrm>
              <a:off x="3857848" y="4104368"/>
              <a:ext cx="228600" cy="2286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74" name="Oval 9"/>
            <p:cNvSpPr>
              <a:spLocks noChangeArrowheads="1"/>
            </p:cNvSpPr>
            <p:nvPr/>
          </p:nvSpPr>
          <p:spPr bwMode="auto">
            <a:xfrm>
              <a:off x="4470920" y="4104368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75" name="Oval 9"/>
            <p:cNvSpPr>
              <a:spLocks noChangeArrowheads="1"/>
            </p:cNvSpPr>
            <p:nvPr/>
          </p:nvSpPr>
          <p:spPr bwMode="auto">
            <a:xfrm>
              <a:off x="4777456" y="4104368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76" name="Oval 9"/>
            <p:cNvSpPr>
              <a:spLocks noChangeArrowheads="1"/>
            </p:cNvSpPr>
            <p:nvPr/>
          </p:nvSpPr>
          <p:spPr bwMode="auto">
            <a:xfrm>
              <a:off x="5083992" y="4104368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77" name="Oval 9"/>
            <p:cNvSpPr>
              <a:spLocks noChangeArrowheads="1"/>
            </p:cNvSpPr>
            <p:nvPr/>
          </p:nvSpPr>
          <p:spPr bwMode="auto">
            <a:xfrm>
              <a:off x="5390528" y="4104368"/>
              <a:ext cx="228600" cy="2286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78" name="Oval 11"/>
            <p:cNvSpPr>
              <a:spLocks noChangeArrowheads="1"/>
            </p:cNvSpPr>
            <p:nvPr/>
          </p:nvSpPr>
          <p:spPr bwMode="auto">
            <a:xfrm>
              <a:off x="5697064" y="4104368"/>
              <a:ext cx="228600" cy="2286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79" name="Oval 9"/>
            <p:cNvSpPr>
              <a:spLocks noChangeArrowheads="1"/>
            </p:cNvSpPr>
            <p:nvPr/>
          </p:nvSpPr>
          <p:spPr bwMode="auto">
            <a:xfrm>
              <a:off x="6003600" y="4104368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80" name="Oval 9"/>
            <p:cNvSpPr>
              <a:spLocks noChangeArrowheads="1"/>
            </p:cNvSpPr>
            <p:nvPr/>
          </p:nvSpPr>
          <p:spPr bwMode="auto">
            <a:xfrm>
              <a:off x="6310136" y="4104368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</p:grpSp>
      <p:grpSp>
        <p:nvGrpSpPr>
          <p:cNvPr id="10" name="Grupo 9"/>
          <p:cNvGrpSpPr/>
          <p:nvPr/>
        </p:nvGrpSpPr>
        <p:grpSpPr>
          <a:xfrm>
            <a:off x="683568" y="2760818"/>
            <a:ext cx="4219704" cy="1512168"/>
            <a:chOff x="683568" y="2760818"/>
            <a:chExt cx="4219704" cy="1512168"/>
          </a:xfrm>
        </p:grpSpPr>
        <p:grpSp>
          <p:nvGrpSpPr>
            <p:cNvPr id="24" name="Grupo 39"/>
            <p:cNvGrpSpPr>
              <a:grpSpLocks/>
            </p:cNvGrpSpPr>
            <p:nvPr/>
          </p:nvGrpSpPr>
          <p:grpSpPr bwMode="auto">
            <a:xfrm>
              <a:off x="683568" y="2977586"/>
              <a:ext cx="920750" cy="1295400"/>
              <a:chOff x="1000100" y="2857496"/>
              <a:chExt cx="921208" cy="1295400"/>
            </a:xfrm>
          </p:grpSpPr>
          <p:sp>
            <p:nvSpPr>
              <p:cNvPr id="25" name="Oval 10"/>
              <p:cNvSpPr>
                <a:spLocks noChangeArrowheads="1"/>
              </p:cNvSpPr>
              <p:nvPr/>
            </p:nvSpPr>
            <p:spPr bwMode="auto">
              <a:xfrm>
                <a:off x="1142976" y="3918180"/>
                <a:ext cx="228600" cy="228600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26" name="Oval 11"/>
              <p:cNvSpPr>
                <a:spLocks noChangeArrowheads="1"/>
              </p:cNvSpPr>
              <p:nvPr/>
            </p:nvSpPr>
            <p:spPr bwMode="auto">
              <a:xfrm>
                <a:off x="1357290" y="3143248"/>
                <a:ext cx="228600" cy="228600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27" name="Freeform 5"/>
              <p:cNvSpPr>
                <a:spLocks/>
              </p:cNvSpPr>
              <p:nvPr/>
            </p:nvSpPr>
            <p:spPr bwMode="auto">
              <a:xfrm>
                <a:off x="1000100" y="2857496"/>
                <a:ext cx="914400" cy="1295400"/>
              </a:xfrm>
              <a:custGeom>
                <a:avLst/>
                <a:gdLst>
                  <a:gd name="T0" fmla="*/ 0 w 576"/>
                  <a:gd name="T1" fmla="*/ 0 h 816"/>
                  <a:gd name="T2" fmla="*/ 0 w 576"/>
                  <a:gd name="T3" fmla="*/ 2147483647 h 816"/>
                  <a:gd name="T4" fmla="*/ 2147483647 w 576"/>
                  <a:gd name="T5" fmla="*/ 2147483647 h 816"/>
                  <a:gd name="T6" fmla="*/ 2147483647 w 576"/>
                  <a:gd name="T7" fmla="*/ 0 h 81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76"/>
                  <a:gd name="T13" fmla="*/ 0 h 816"/>
                  <a:gd name="T14" fmla="*/ 576 w 576"/>
                  <a:gd name="T15" fmla="*/ 816 h 81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76" h="816">
                    <a:moveTo>
                      <a:pt x="0" y="0"/>
                    </a:moveTo>
                    <a:lnTo>
                      <a:pt x="0" y="816"/>
                    </a:lnTo>
                    <a:lnTo>
                      <a:pt x="576" y="816"/>
                    </a:lnTo>
                    <a:lnTo>
                      <a:pt x="576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t-BR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28" name="Oval 6"/>
              <p:cNvSpPr>
                <a:spLocks noChangeArrowheads="1"/>
              </p:cNvSpPr>
              <p:nvPr/>
            </p:nvSpPr>
            <p:spPr bwMode="auto">
              <a:xfrm>
                <a:off x="1152500" y="3009896"/>
                <a:ext cx="228600" cy="228600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29" name="Oval 7"/>
              <p:cNvSpPr>
                <a:spLocks noChangeArrowheads="1"/>
              </p:cNvSpPr>
              <p:nvPr/>
            </p:nvSpPr>
            <p:spPr bwMode="auto">
              <a:xfrm>
                <a:off x="1533500" y="3200396"/>
                <a:ext cx="228600" cy="228600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30" name="Oval 8"/>
              <p:cNvSpPr>
                <a:spLocks noChangeArrowheads="1"/>
              </p:cNvSpPr>
              <p:nvPr/>
            </p:nvSpPr>
            <p:spPr bwMode="auto">
              <a:xfrm>
                <a:off x="1152500" y="3771896"/>
                <a:ext cx="228600" cy="228600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31" name="Oval 9"/>
              <p:cNvSpPr>
                <a:spLocks noChangeArrowheads="1"/>
              </p:cNvSpPr>
              <p:nvPr/>
            </p:nvSpPr>
            <p:spPr bwMode="auto">
              <a:xfrm>
                <a:off x="1152500" y="3390896"/>
                <a:ext cx="228600" cy="228600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32" name="Oval 10"/>
              <p:cNvSpPr>
                <a:spLocks noChangeArrowheads="1"/>
              </p:cNvSpPr>
              <p:nvPr/>
            </p:nvSpPr>
            <p:spPr bwMode="auto">
              <a:xfrm>
                <a:off x="1533500" y="3543296"/>
                <a:ext cx="228600" cy="228600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33" name="Oval 11"/>
              <p:cNvSpPr>
                <a:spLocks noChangeArrowheads="1"/>
              </p:cNvSpPr>
              <p:nvPr/>
            </p:nvSpPr>
            <p:spPr bwMode="auto">
              <a:xfrm>
                <a:off x="1681822" y="3357562"/>
                <a:ext cx="228600" cy="228600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34" name="Oval 12"/>
              <p:cNvSpPr>
                <a:spLocks noChangeArrowheads="1"/>
              </p:cNvSpPr>
              <p:nvPr/>
            </p:nvSpPr>
            <p:spPr bwMode="auto">
              <a:xfrm>
                <a:off x="1533500" y="3886196"/>
                <a:ext cx="228600" cy="228600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35" name="Oval 9"/>
              <p:cNvSpPr>
                <a:spLocks noChangeArrowheads="1"/>
              </p:cNvSpPr>
              <p:nvPr/>
            </p:nvSpPr>
            <p:spPr bwMode="auto">
              <a:xfrm>
                <a:off x="1357290" y="3286124"/>
                <a:ext cx="228600" cy="228600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36" name="Oval 10"/>
              <p:cNvSpPr>
                <a:spLocks noChangeArrowheads="1"/>
              </p:cNvSpPr>
              <p:nvPr/>
            </p:nvSpPr>
            <p:spPr bwMode="auto">
              <a:xfrm>
                <a:off x="1500166" y="3071810"/>
                <a:ext cx="228600" cy="228600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37" name="Oval 12"/>
              <p:cNvSpPr>
                <a:spLocks noChangeArrowheads="1"/>
              </p:cNvSpPr>
              <p:nvPr/>
            </p:nvSpPr>
            <p:spPr bwMode="auto">
              <a:xfrm>
                <a:off x="1285852" y="3918180"/>
                <a:ext cx="228600" cy="228600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38" name="Oval 10"/>
              <p:cNvSpPr>
                <a:spLocks noChangeArrowheads="1"/>
              </p:cNvSpPr>
              <p:nvPr/>
            </p:nvSpPr>
            <p:spPr bwMode="auto">
              <a:xfrm>
                <a:off x="1681822" y="3918180"/>
                <a:ext cx="228600" cy="228600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39" name="Oval 12"/>
              <p:cNvSpPr>
                <a:spLocks noChangeArrowheads="1"/>
              </p:cNvSpPr>
              <p:nvPr/>
            </p:nvSpPr>
            <p:spPr bwMode="auto">
              <a:xfrm>
                <a:off x="1214414" y="3214686"/>
                <a:ext cx="228600" cy="228600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40" name="Oval 12"/>
              <p:cNvSpPr>
                <a:spLocks noChangeArrowheads="1"/>
              </p:cNvSpPr>
              <p:nvPr/>
            </p:nvSpPr>
            <p:spPr bwMode="auto">
              <a:xfrm>
                <a:off x="1000100" y="3571876"/>
                <a:ext cx="228600" cy="228600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41" name="Oval 10"/>
              <p:cNvSpPr>
                <a:spLocks noChangeArrowheads="1"/>
              </p:cNvSpPr>
              <p:nvPr/>
            </p:nvSpPr>
            <p:spPr bwMode="auto">
              <a:xfrm>
                <a:off x="1000100" y="3918180"/>
                <a:ext cx="228600" cy="228600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42" name="Oval 10"/>
              <p:cNvSpPr>
                <a:spLocks noChangeArrowheads="1"/>
              </p:cNvSpPr>
              <p:nvPr/>
            </p:nvSpPr>
            <p:spPr bwMode="auto">
              <a:xfrm>
                <a:off x="1000100" y="3214686"/>
                <a:ext cx="228600" cy="228600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43" name="Oval 11"/>
              <p:cNvSpPr>
                <a:spLocks noChangeArrowheads="1"/>
              </p:cNvSpPr>
              <p:nvPr/>
            </p:nvSpPr>
            <p:spPr bwMode="auto">
              <a:xfrm>
                <a:off x="1357290" y="3714752"/>
                <a:ext cx="228600" cy="228600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44" name="Oval 10"/>
              <p:cNvSpPr>
                <a:spLocks noChangeArrowheads="1"/>
              </p:cNvSpPr>
              <p:nvPr/>
            </p:nvSpPr>
            <p:spPr bwMode="auto">
              <a:xfrm>
                <a:off x="1214414" y="3571876"/>
                <a:ext cx="228600" cy="228600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45" name="Oval 10"/>
              <p:cNvSpPr>
                <a:spLocks noChangeArrowheads="1"/>
              </p:cNvSpPr>
              <p:nvPr/>
            </p:nvSpPr>
            <p:spPr bwMode="auto">
              <a:xfrm>
                <a:off x="1357290" y="3500438"/>
                <a:ext cx="228600" cy="228600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46" name="Oval 11"/>
              <p:cNvSpPr>
                <a:spLocks noChangeArrowheads="1"/>
              </p:cNvSpPr>
              <p:nvPr/>
            </p:nvSpPr>
            <p:spPr bwMode="auto">
              <a:xfrm>
                <a:off x="1500166" y="3429000"/>
                <a:ext cx="228600" cy="228600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47" name="Oval 10"/>
              <p:cNvSpPr>
                <a:spLocks noChangeArrowheads="1"/>
              </p:cNvSpPr>
              <p:nvPr/>
            </p:nvSpPr>
            <p:spPr bwMode="auto">
              <a:xfrm>
                <a:off x="1653928" y="3714752"/>
                <a:ext cx="228600" cy="228600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48" name="Oval 6"/>
              <p:cNvSpPr>
                <a:spLocks noChangeArrowheads="1"/>
              </p:cNvSpPr>
              <p:nvPr/>
            </p:nvSpPr>
            <p:spPr bwMode="auto">
              <a:xfrm>
                <a:off x="1692708" y="3571876"/>
                <a:ext cx="228600" cy="228600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49" name="Oval 12"/>
              <p:cNvSpPr>
                <a:spLocks noChangeArrowheads="1"/>
              </p:cNvSpPr>
              <p:nvPr/>
            </p:nvSpPr>
            <p:spPr bwMode="auto">
              <a:xfrm>
                <a:off x="1000100" y="3714752"/>
                <a:ext cx="228600" cy="228600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50" name="Oval 10"/>
              <p:cNvSpPr>
                <a:spLocks noChangeArrowheads="1"/>
              </p:cNvSpPr>
              <p:nvPr/>
            </p:nvSpPr>
            <p:spPr bwMode="auto">
              <a:xfrm>
                <a:off x="1428728" y="3857628"/>
                <a:ext cx="228600" cy="228600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51" name="Oval 11"/>
              <p:cNvSpPr>
                <a:spLocks noChangeArrowheads="1"/>
              </p:cNvSpPr>
              <p:nvPr/>
            </p:nvSpPr>
            <p:spPr bwMode="auto">
              <a:xfrm>
                <a:off x="1000100" y="3357562"/>
                <a:ext cx="228600" cy="228600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52" name="Oval 10"/>
              <p:cNvSpPr>
                <a:spLocks noChangeArrowheads="1"/>
              </p:cNvSpPr>
              <p:nvPr/>
            </p:nvSpPr>
            <p:spPr bwMode="auto">
              <a:xfrm>
                <a:off x="1285852" y="3000372"/>
                <a:ext cx="228600" cy="228600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53" name="Oval 10"/>
              <p:cNvSpPr>
                <a:spLocks noChangeArrowheads="1"/>
              </p:cNvSpPr>
              <p:nvPr/>
            </p:nvSpPr>
            <p:spPr bwMode="auto">
              <a:xfrm>
                <a:off x="1692708" y="3143248"/>
                <a:ext cx="228600" cy="228600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54" name="Oval 6"/>
              <p:cNvSpPr>
                <a:spLocks noChangeArrowheads="1"/>
              </p:cNvSpPr>
              <p:nvPr/>
            </p:nvSpPr>
            <p:spPr bwMode="auto">
              <a:xfrm>
                <a:off x="1000100" y="3000372"/>
                <a:ext cx="228600" cy="228600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55" name="Oval 6"/>
              <p:cNvSpPr>
                <a:spLocks noChangeArrowheads="1"/>
              </p:cNvSpPr>
              <p:nvPr/>
            </p:nvSpPr>
            <p:spPr bwMode="auto">
              <a:xfrm>
                <a:off x="1686586" y="3000372"/>
                <a:ext cx="228600" cy="228600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</p:grpSp>
        <p:grpSp>
          <p:nvGrpSpPr>
            <p:cNvPr id="56" name="Grupo 55"/>
            <p:cNvGrpSpPr>
              <a:grpSpLocks/>
            </p:cNvGrpSpPr>
            <p:nvPr/>
          </p:nvGrpSpPr>
          <p:grpSpPr bwMode="auto">
            <a:xfrm>
              <a:off x="1917200" y="3179918"/>
              <a:ext cx="2986072" cy="228600"/>
              <a:chOff x="3551312" y="4104368"/>
              <a:chExt cx="2987424" cy="228600"/>
            </a:xfrm>
            <a:noFill/>
          </p:grpSpPr>
          <p:sp>
            <p:nvSpPr>
              <p:cNvPr id="57" name="Oval 11"/>
              <p:cNvSpPr>
                <a:spLocks noChangeArrowheads="1"/>
              </p:cNvSpPr>
              <p:nvPr/>
            </p:nvSpPr>
            <p:spPr bwMode="auto">
              <a:xfrm>
                <a:off x="4164384" y="4104368"/>
                <a:ext cx="228600" cy="22860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59" name="Oval 9"/>
              <p:cNvSpPr>
                <a:spLocks noChangeArrowheads="1"/>
              </p:cNvSpPr>
              <p:nvPr/>
            </p:nvSpPr>
            <p:spPr bwMode="auto">
              <a:xfrm>
                <a:off x="3551312" y="4104368"/>
                <a:ext cx="228600" cy="22860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60" name="Oval 9"/>
              <p:cNvSpPr>
                <a:spLocks noChangeArrowheads="1"/>
              </p:cNvSpPr>
              <p:nvPr/>
            </p:nvSpPr>
            <p:spPr bwMode="auto">
              <a:xfrm>
                <a:off x="3857848" y="4104368"/>
                <a:ext cx="228600" cy="22860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auto">
              <a:xfrm>
                <a:off x="4470920" y="4104368"/>
                <a:ext cx="228600" cy="22860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62" name="Oval 9"/>
              <p:cNvSpPr>
                <a:spLocks noChangeArrowheads="1"/>
              </p:cNvSpPr>
              <p:nvPr/>
            </p:nvSpPr>
            <p:spPr bwMode="auto">
              <a:xfrm>
                <a:off x="4777456" y="4104368"/>
                <a:ext cx="228600" cy="22860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63" name="Oval 9"/>
              <p:cNvSpPr>
                <a:spLocks noChangeArrowheads="1"/>
              </p:cNvSpPr>
              <p:nvPr/>
            </p:nvSpPr>
            <p:spPr bwMode="auto">
              <a:xfrm>
                <a:off x="5083992" y="4104368"/>
                <a:ext cx="228600" cy="22860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64" name="Oval 9"/>
              <p:cNvSpPr>
                <a:spLocks noChangeArrowheads="1"/>
              </p:cNvSpPr>
              <p:nvPr/>
            </p:nvSpPr>
            <p:spPr bwMode="auto">
              <a:xfrm>
                <a:off x="5390528" y="4104368"/>
                <a:ext cx="228600" cy="22860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65" name="Oval 11"/>
              <p:cNvSpPr>
                <a:spLocks noChangeArrowheads="1"/>
              </p:cNvSpPr>
              <p:nvPr/>
            </p:nvSpPr>
            <p:spPr bwMode="auto">
              <a:xfrm>
                <a:off x="5697064" y="4104368"/>
                <a:ext cx="228600" cy="22860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66" name="Oval 9"/>
              <p:cNvSpPr>
                <a:spLocks noChangeArrowheads="1"/>
              </p:cNvSpPr>
              <p:nvPr/>
            </p:nvSpPr>
            <p:spPr bwMode="auto">
              <a:xfrm>
                <a:off x="6003600" y="4104368"/>
                <a:ext cx="228600" cy="22860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67" name="Oval 9"/>
              <p:cNvSpPr>
                <a:spLocks noChangeArrowheads="1"/>
              </p:cNvSpPr>
              <p:nvPr/>
            </p:nvSpPr>
            <p:spPr bwMode="auto">
              <a:xfrm>
                <a:off x="6310136" y="4104368"/>
                <a:ext cx="228600" cy="22860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6" name="Retângulo 5"/>
            <p:cNvSpPr/>
            <p:nvPr/>
          </p:nvSpPr>
          <p:spPr>
            <a:xfrm>
              <a:off x="1820342" y="2760818"/>
              <a:ext cx="192911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altLang="pt-BR" dirty="0">
                  <a:latin typeface="Tahoma" panose="020B0604030504040204" pitchFamily="34" charset="0"/>
                </a:rPr>
                <a:t>Sorteio de 10 bolas</a:t>
              </a:r>
              <a:endParaRPr lang="pt-BR" dirty="0">
                <a:latin typeface="Tahoma" panose="020B0604030504040204" pitchFamily="34" charset="0"/>
              </a:endParaRPr>
            </a:p>
          </p:txBody>
        </p:sp>
      </p:grpSp>
      <p:grpSp>
        <p:nvGrpSpPr>
          <p:cNvPr id="82" name="Grupo 81"/>
          <p:cNvGrpSpPr>
            <a:grpSpLocks/>
          </p:cNvGrpSpPr>
          <p:nvPr/>
        </p:nvGrpSpPr>
        <p:grpSpPr bwMode="auto">
          <a:xfrm>
            <a:off x="1917200" y="3817642"/>
            <a:ext cx="2986072" cy="228600"/>
            <a:chOff x="3551312" y="4104368"/>
            <a:chExt cx="2987424" cy="228600"/>
          </a:xfrm>
        </p:grpSpPr>
        <p:sp>
          <p:nvSpPr>
            <p:cNvPr id="83" name="Oval 11"/>
            <p:cNvSpPr>
              <a:spLocks noChangeArrowheads="1"/>
            </p:cNvSpPr>
            <p:nvPr/>
          </p:nvSpPr>
          <p:spPr bwMode="auto">
            <a:xfrm>
              <a:off x="4164384" y="4104368"/>
              <a:ext cx="228600" cy="2286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84" name="Oval 9"/>
            <p:cNvSpPr>
              <a:spLocks noChangeArrowheads="1"/>
            </p:cNvSpPr>
            <p:nvPr/>
          </p:nvSpPr>
          <p:spPr bwMode="auto">
            <a:xfrm>
              <a:off x="3551312" y="4104368"/>
              <a:ext cx="228600" cy="2286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85" name="Oval 9"/>
            <p:cNvSpPr>
              <a:spLocks noChangeArrowheads="1"/>
            </p:cNvSpPr>
            <p:nvPr/>
          </p:nvSpPr>
          <p:spPr bwMode="auto">
            <a:xfrm>
              <a:off x="3857848" y="4104368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86" name="Oval 9"/>
            <p:cNvSpPr>
              <a:spLocks noChangeArrowheads="1"/>
            </p:cNvSpPr>
            <p:nvPr/>
          </p:nvSpPr>
          <p:spPr bwMode="auto">
            <a:xfrm>
              <a:off x="4470920" y="4104368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87" name="Oval 9"/>
            <p:cNvSpPr>
              <a:spLocks noChangeArrowheads="1"/>
            </p:cNvSpPr>
            <p:nvPr/>
          </p:nvSpPr>
          <p:spPr bwMode="auto">
            <a:xfrm>
              <a:off x="4777456" y="4104368"/>
              <a:ext cx="228600" cy="2286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88" name="Oval 9"/>
            <p:cNvSpPr>
              <a:spLocks noChangeArrowheads="1"/>
            </p:cNvSpPr>
            <p:nvPr/>
          </p:nvSpPr>
          <p:spPr bwMode="auto">
            <a:xfrm>
              <a:off x="5083992" y="4104368"/>
              <a:ext cx="228600" cy="2286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89" name="Oval 9"/>
            <p:cNvSpPr>
              <a:spLocks noChangeArrowheads="1"/>
            </p:cNvSpPr>
            <p:nvPr/>
          </p:nvSpPr>
          <p:spPr bwMode="auto">
            <a:xfrm>
              <a:off x="5390528" y="4104368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90" name="Oval 11"/>
            <p:cNvSpPr>
              <a:spLocks noChangeArrowheads="1"/>
            </p:cNvSpPr>
            <p:nvPr/>
          </p:nvSpPr>
          <p:spPr bwMode="auto">
            <a:xfrm>
              <a:off x="5697064" y="4104368"/>
              <a:ext cx="228600" cy="2286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91" name="Oval 9"/>
            <p:cNvSpPr>
              <a:spLocks noChangeArrowheads="1"/>
            </p:cNvSpPr>
            <p:nvPr/>
          </p:nvSpPr>
          <p:spPr bwMode="auto">
            <a:xfrm>
              <a:off x="6003600" y="4104368"/>
              <a:ext cx="228600" cy="2286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92" name="Oval 9"/>
            <p:cNvSpPr>
              <a:spLocks noChangeArrowheads="1"/>
            </p:cNvSpPr>
            <p:nvPr/>
          </p:nvSpPr>
          <p:spPr bwMode="auto">
            <a:xfrm>
              <a:off x="6310136" y="4104368"/>
              <a:ext cx="228600" cy="2286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</p:grpSp>
      <p:grpSp>
        <p:nvGrpSpPr>
          <p:cNvPr id="93" name="Grupo 92"/>
          <p:cNvGrpSpPr>
            <a:grpSpLocks/>
          </p:cNvGrpSpPr>
          <p:nvPr/>
        </p:nvGrpSpPr>
        <p:grpSpPr bwMode="auto">
          <a:xfrm>
            <a:off x="1917200" y="4136504"/>
            <a:ext cx="2986072" cy="228600"/>
            <a:chOff x="3551312" y="4104368"/>
            <a:chExt cx="2987424" cy="228600"/>
          </a:xfrm>
        </p:grpSpPr>
        <p:sp>
          <p:nvSpPr>
            <p:cNvPr id="94" name="Oval 11"/>
            <p:cNvSpPr>
              <a:spLocks noChangeArrowheads="1"/>
            </p:cNvSpPr>
            <p:nvPr/>
          </p:nvSpPr>
          <p:spPr bwMode="auto">
            <a:xfrm>
              <a:off x="4164384" y="4104368"/>
              <a:ext cx="228600" cy="2286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95" name="Oval 9"/>
            <p:cNvSpPr>
              <a:spLocks noChangeArrowheads="1"/>
            </p:cNvSpPr>
            <p:nvPr/>
          </p:nvSpPr>
          <p:spPr bwMode="auto">
            <a:xfrm>
              <a:off x="3551312" y="4104368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96" name="Oval 9"/>
            <p:cNvSpPr>
              <a:spLocks noChangeArrowheads="1"/>
            </p:cNvSpPr>
            <p:nvPr/>
          </p:nvSpPr>
          <p:spPr bwMode="auto">
            <a:xfrm>
              <a:off x="3857848" y="4104368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97" name="Oval 9"/>
            <p:cNvSpPr>
              <a:spLocks noChangeArrowheads="1"/>
            </p:cNvSpPr>
            <p:nvPr/>
          </p:nvSpPr>
          <p:spPr bwMode="auto">
            <a:xfrm>
              <a:off x="4470920" y="4104368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98" name="Oval 9"/>
            <p:cNvSpPr>
              <a:spLocks noChangeArrowheads="1"/>
            </p:cNvSpPr>
            <p:nvPr/>
          </p:nvSpPr>
          <p:spPr bwMode="auto">
            <a:xfrm>
              <a:off x="4777456" y="4104368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99" name="Oval 9"/>
            <p:cNvSpPr>
              <a:spLocks noChangeArrowheads="1"/>
            </p:cNvSpPr>
            <p:nvPr/>
          </p:nvSpPr>
          <p:spPr bwMode="auto">
            <a:xfrm>
              <a:off x="5083992" y="4104368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100" name="Oval 9"/>
            <p:cNvSpPr>
              <a:spLocks noChangeArrowheads="1"/>
            </p:cNvSpPr>
            <p:nvPr/>
          </p:nvSpPr>
          <p:spPr bwMode="auto">
            <a:xfrm>
              <a:off x="5390528" y="4104368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101" name="Oval 11"/>
            <p:cNvSpPr>
              <a:spLocks noChangeArrowheads="1"/>
            </p:cNvSpPr>
            <p:nvPr/>
          </p:nvSpPr>
          <p:spPr bwMode="auto">
            <a:xfrm>
              <a:off x="5697064" y="4104368"/>
              <a:ext cx="228600" cy="2286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102" name="Oval 9"/>
            <p:cNvSpPr>
              <a:spLocks noChangeArrowheads="1"/>
            </p:cNvSpPr>
            <p:nvPr/>
          </p:nvSpPr>
          <p:spPr bwMode="auto">
            <a:xfrm>
              <a:off x="6003600" y="4104368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103" name="Oval 9"/>
            <p:cNvSpPr>
              <a:spLocks noChangeArrowheads="1"/>
            </p:cNvSpPr>
            <p:nvPr/>
          </p:nvSpPr>
          <p:spPr bwMode="auto">
            <a:xfrm>
              <a:off x="6310136" y="4104368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</p:grpSp>
      <p:grpSp>
        <p:nvGrpSpPr>
          <p:cNvPr id="11" name="Grupo 10"/>
          <p:cNvGrpSpPr/>
          <p:nvPr/>
        </p:nvGrpSpPr>
        <p:grpSpPr>
          <a:xfrm>
            <a:off x="5024892" y="3443646"/>
            <a:ext cx="3231547" cy="338554"/>
            <a:chOff x="5024892" y="3443646"/>
            <a:chExt cx="3231547" cy="338554"/>
          </a:xfrm>
        </p:grpSpPr>
        <p:cxnSp>
          <p:nvCxnSpPr>
            <p:cNvPr id="8" name="Conector de seta reta 7"/>
            <p:cNvCxnSpPr/>
            <p:nvPr/>
          </p:nvCxnSpPr>
          <p:spPr>
            <a:xfrm>
              <a:off x="5024892" y="3613080"/>
              <a:ext cx="407128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CaixaDeTexto 8"/>
            <p:cNvSpPr txBox="1"/>
            <p:nvPr/>
          </p:nvSpPr>
          <p:spPr>
            <a:xfrm>
              <a:off x="5431627" y="3443646"/>
              <a:ext cx="282481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latin typeface="Tahoma" panose="020B0604030504040204" pitchFamily="34" charset="0"/>
                </a:rPr>
                <a:t>bolas vermelhas são maioria</a:t>
              </a:r>
            </a:p>
          </p:txBody>
        </p:sp>
      </p:grpSp>
      <p:grpSp>
        <p:nvGrpSpPr>
          <p:cNvPr id="12" name="Grupo 11"/>
          <p:cNvGrpSpPr/>
          <p:nvPr/>
        </p:nvGrpSpPr>
        <p:grpSpPr>
          <a:xfrm>
            <a:off x="5024892" y="3765814"/>
            <a:ext cx="2242154" cy="338554"/>
            <a:chOff x="5024892" y="3765814"/>
            <a:chExt cx="2242154" cy="338554"/>
          </a:xfrm>
        </p:grpSpPr>
        <p:cxnSp>
          <p:nvCxnSpPr>
            <p:cNvPr id="106" name="Conector de seta reta 105"/>
            <p:cNvCxnSpPr/>
            <p:nvPr/>
          </p:nvCxnSpPr>
          <p:spPr>
            <a:xfrm>
              <a:off x="5024892" y="3931942"/>
              <a:ext cx="407128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CaixaDeTexto 108"/>
            <p:cNvSpPr txBox="1"/>
            <p:nvPr/>
          </p:nvSpPr>
          <p:spPr>
            <a:xfrm>
              <a:off x="5436096" y="3765814"/>
              <a:ext cx="183095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latin typeface="Tahoma" panose="020B0604030504040204" pitchFamily="34" charset="0"/>
                </a:rPr>
                <a:t>mesma proporção</a:t>
              </a:r>
            </a:p>
          </p:txBody>
        </p:sp>
      </p:grpSp>
      <p:grpSp>
        <p:nvGrpSpPr>
          <p:cNvPr id="13" name="Grupo 12"/>
          <p:cNvGrpSpPr/>
          <p:nvPr/>
        </p:nvGrpSpPr>
        <p:grpSpPr>
          <a:xfrm>
            <a:off x="5024892" y="4084910"/>
            <a:ext cx="3465245" cy="338554"/>
            <a:chOff x="5024892" y="4084910"/>
            <a:chExt cx="3465245" cy="338554"/>
          </a:xfrm>
        </p:grpSpPr>
        <p:cxnSp>
          <p:nvCxnSpPr>
            <p:cNvPr id="107" name="Conector de seta reta 106"/>
            <p:cNvCxnSpPr/>
            <p:nvPr/>
          </p:nvCxnSpPr>
          <p:spPr>
            <a:xfrm>
              <a:off x="5024892" y="4250804"/>
              <a:ext cx="407128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CaixaDeTexto 109"/>
            <p:cNvSpPr txBox="1"/>
            <p:nvPr/>
          </p:nvSpPr>
          <p:spPr>
            <a:xfrm>
              <a:off x="5436096" y="4084910"/>
              <a:ext cx="305404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latin typeface="Tahoma" panose="020B0604030504040204" pitchFamily="34" charset="0"/>
                </a:rPr>
                <a:t>só há bolas vermelhas na urna!</a:t>
              </a:r>
            </a:p>
          </p:txBody>
        </p:sp>
      </p:grpSp>
      <p:sp>
        <p:nvSpPr>
          <p:cNvPr id="115" name="CaixaDeTexto 114"/>
          <p:cNvSpPr txBox="1"/>
          <p:nvPr/>
        </p:nvSpPr>
        <p:spPr>
          <a:xfrm>
            <a:off x="5436096" y="3118487"/>
            <a:ext cx="1165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latin typeface="Tahoma" panose="020B0604030504040204" pitchFamily="34" charset="0"/>
              </a:rPr>
              <a:t>Conclusão:</a:t>
            </a:r>
          </a:p>
        </p:txBody>
      </p:sp>
      <p:sp>
        <p:nvSpPr>
          <p:cNvPr id="116" name="Text Box 24"/>
          <p:cNvSpPr txBox="1">
            <a:spLocks noChangeArrowheads="1"/>
          </p:cNvSpPr>
          <p:nvPr/>
        </p:nvSpPr>
        <p:spPr bwMode="auto">
          <a:xfrm>
            <a:off x="467544" y="4581128"/>
            <a:ext cx="7987439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177800" indent="-177800" eaLnBrk="1" hangingPunct="1">
              <a:spcBef>
                <a:spcPct val="0"/>
              </a:spcBef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Grandes questões:</a:t>
            </a:r>
          </a:p>
          <a:p>
            <a:pPr marL="177800" indent="-177800"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  <a:p>
            <a:pPr marL="285750" indent="-285750" eaLnBrk="1" hangingPunct="1">
              <a:spcBef>
                <a:spcPct val="0"/>
              </a:spcBef>
            </a:pPr>
            <a:r>
              <a:rPr lang="pt-BR" altLang="pt-BR" sz="1600" dirty="0">
                <a:latin typeface="Tahoma" panose="020B0604030504040204" pitchFamily="34" charset="0"/>
              </a:rPr>
              <a:t>Quão representativa é a amostra disponível para a análise?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	tamanho de amostra e métodos de obtenção das amostras</a:t>
            </a:r>
          </a:p>
          <a:p>
            <a:pPr marL="285750" indent="-285750" eaLnBrk="1" hangingPunct="1">
              <a:spcBef>
                <a:spcPct val="0"/>
              </a:spcBef>
            </a:pPr>
            <a:r>
              <a:rPr lang="pt-BR" altLang="pt-BR" sz="1600" dirty="0">
                <a:latin typeface="Tahoma" panose="020B0604030504040204" pitchFamily="34" charset="0"/>
              </a:rPr>
              <a:t>Que características devem ser observadas para representar a população?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	estimação de parâmetros</a:t>
            </a:r>
          </a:p>
          <a:p>
            <a:pPr marL="285750" indent="-285750" eaLnBrk="1" hangingPunct="1">
              <a:spcBef>
                <a:spcPct val="0"/>
              </a:spcBef>
            </a:pPr>
            <a:r>
              <a:rPr lang="pt-BR" altLang="pt-BR" sz="1600" dirty="0">
                <a:latin typeface="Tahoma" panose="020B0604030504040204" pitchFamily="34" charset="0"/>
              </a:rPr>
              <a:t>Quão confiável é conclusão obtida pela pesquisa?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	erros</a:t>
            </a:r>
          </a:p>
        </p:txBody>
      </p:sp>
    </p:spTree>
    <p:extLst>
      <p:ext uri="{BB962C8B-B14F-4D97-AF65-F5344CB8AC3E}">
        <p14:creationId xmlns:p14="http://schemas.microsoft.com/office/powerpoint/2010/main" val="2263407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Estimação de Parâmetros</a:t>
            </a:r>
          </a:p>
        </p:txBody>
      </p:sp>
      <p:sp>
        <p:nvSpPr>
          <p:cNvPr id="7171" name="Text Box 22"/>
          <p:cNvSpPr txBox="1">
            <a:spLocks noChangeArrowheads="1"/>
          </p:cNvSpPr>
          <p:nvPr/>
        </p:nvSpPr>
        <p:spPr bwMode="auto">
          <a:xfrm>
            <a:off x="1965325" y="1662113"/>
            <a:ext cx="13208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000" dirty="0">
                <a:latin typeface="Tahoma" panose="020B0604030504040204" pitchFamily="34" charset="0"/>
              </a:rPr>
              <a:t>População</a:t>
            </a:r>
          </a:p>
        </p:txBody>
      </p:sp>
      <p:sp>
        <p:nvSpPr>
          <p:cNvPr id="118807" name="Text Box 23"/>
          <p:cNvSpPr txBox="1">
            <a:spLocks noChangeArrowheads="1"/>
          </p:cNvSpPr>
          <p:nvPr/>
        </p:nvSpPr>
        <p:spPr bwMode="auto">
          <a:xfrm>
            <a:off x="5486400" y="1660525"/>
            <a:ext cx="1116459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000" dirty="0">
                <a:latin typeface="Tahoma" panose="020B0604030504040204" pitchFamily="34" charset="0"/>
              </a:rPr>
              <a:t>Amostra</a:t>
            </a:r>
          </a:p>
        </p:txBody>
      </p:sp>
      <p:sp>
        <p:nvSpPr>
          <p:cNvPr id="118808" name="Text Box 24"/>
          <p:cNvSpPr txBox="1">
            <a:spLocks noChangeArrowheads="1"/>
          </p:cNvSpPr>
          <p:nvPr/>
        </p:nvSpPr>
        <p:spPr bwMode="auto">
          <a:xfrm>
            <a:off x="795972" y="2314575"/>
            <a:ext cx="367696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Distribuição de Probabilidade (ou FDP)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Parâmetros</a:t>
            </a:r>
          </a:p>
        </p:txBody>
      </p:sp>
      <p:sp>
        <p:nvSpPr>
          <p:cNvPr id="118809" name="Text Box 25"/>
          <p:cNvSpPr txBox="1">
            <a:spLocks noChangeArrowheads="1"/>
          </p:cNvSpPr>
          <p:nvPr/>
        </p:nvSpPr>
        <p:spPr bwMode="auto">
          <a:xfrm>
            <a:off x="5077589" y="2314575"/>
            <a:ext cx="339413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Distribuição Amostral (Frequências)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Estatísticas</a:t>
            </a:r>
          </a:p>
        </p:txBody>
      </p:sp>
      <p:sp>
        <p:nvSpPr>
          <p:cNvPr id="118810" name="Text Box 26"/>
          <p:cNvSpPr txBox="1">
            <a:spLocks noChangeArrowheads="1"/>
          </p:cNvSpPr>
          <p:nvPr/>
        </p:nvSpPr>
        <p:spPr bwMode="auto">
          <a:xfrm>
            <a:off x="1985963" y="3048000"/>
            <a:ext cx="116730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(valor fixo)</a:t>
            </a:r>
          </a:p>
        </p:txBody>
      </p:sp>
      <p:sp>
        <p:nvSpPr>
          <p:cNvPr id="118811" name="Line 27"/>
          <p:cNvSpPr>
            <a:spLocks noChangeShapeType="1"/>
          </p:cNvSpPr>
          <p:nvPr/>
        </p:nvSpPr>
        <p:spPr bwMode="auto">
          <a:xfrm>
            <a:off x="3395663" y="1865313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 dirty="0">
              <a:latin typeface="Tahoma" panose="020B0604030504040204" pitchFamily="34" charset="0"/>
            </a:endParaRP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3395663" y="2692404"/>
            <a:ext cx="1981200" cy="338138"/>
            <a:chOff x="2139" y="1696"/>
            <a:chExt cx="1248" cy="213"/>
          </a:xfrm>
        </p:grpSpPr>
        <p:sp>
          <p:nvSpPr>
            <p:cNvPr id="7185" name="Line 28"/>
            <p:cNvSpPr>
              <a:spLocks noChangeShapeType="1"/>
            </p:cNvSpPr>
            <p:nvPr/>
          </p:nvSpPr>
          <p:spPr bwMode="auto">
            <a:xfrm flipH="1">
              <a:off x="2139" y="1872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dirty="0">
                <a:latin typeface="Tahoma" panose="020B0604030504040204" pitchFamily="34" charset="0"/>
              </a:endParaRPr>
            </a:p>
          </p:txBody>
        </p:sp>
        <p:sp>
          <p:nvSpPr>
            <p:cNvPr id="7186" name="Text Box 29"/>
            <p:cNvSpPr txBox="1">
              <a:spLocks noChangeArrowheads="1"/>
            </p:cNvSpPr>
            <p:nvPr/>
          </p:nvSpPr>
          <p:spPr bwMode="auto">
            <a:xfrm>
              <a:off x="2525" y="1696"/>
              <a:ext cx="537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latin typeface="Tahoma" panose="020B0604030504040204" pitchFamily="34" charset="0"/>
                </a:rPr>
                <a:t>estimar</a:t>
              </a:r>
            </a:p>
          </p:txBody>
        </p:sp>
      </p:grpSp>
      <p:sp>
        <p:nvSpPr>
          <p:cNvPr id="118815" name="Text Box 31"/>
          <p:cNvSpPr txBox="1">
            <a:spLocks noChangeArrowheads="1"/>
          </p:cNvSpPr>
          <p:nvPr/>
        </p:nvSpPr>
        <p:spPr bwMode="auto">
          <a:xfrm>
            <a:off x="5786438" y="3048000"/>
            <a:ext cx="187192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(variável aleatória)</a:t>
            </a:r>
          </a:p>
        </p:txBody>
      </p:sp>
      <p:sp>
        <p:nvSpPr>
          <p:cNvPr id="118817" name="Text Box 33"/>
          <p:cNvSpPr txBox="1">
            <a:spLocks noChangeArrowheads="1"/>
          </p:cNvSpPr>
          <p:nvPr/>
        </p:nvSpPr>
        <p:spPr bwMode="auto">
          <a:xfrm>
            <a:off x="2984500" y="4083050"/>
            <a:ext cx="361368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pontual (</a:t>
            </a:r>
            <a:r>
              <a:rPr lang="pt-BR" altLang="pt-BR" sz="1600" dirty="0">
                <a:solidFill>
                  <a:srgbClr val="FF3300"/>
                </a:solidFill>
                <a:latin typeface="Tahoma" panose="020B0604030504040204" pitchFamily="34" charset="0"/>
              </a:rPr>
              <a:t>estatísticas</a:t>
            </a:r>
            <a:r>
              <a:rPr lang="pt-BR" altLang="pt-BR" sz="1600" dirty="0">
                <a:latin typeface="Tahoma" panose="020B060403050404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por intervalo (</a:t>
            </a:r>
            <a:r>
              <a:rPr lang="pt-BR" altLang="pt-BR" sz="1600" dirty="0">
                <a:solidFill>
                  <a:srgbClr val="FF3300"/>
                </a:solidFill>
                <a:latin typeface="Tahoma" panose="020B0604030504040204" pitchFamily="34" charset="0"/>
              </a:rPr>
              <a:t>intervalos de confiança</a:t>
            </a:r>
            <a:r>
              <a:rPr lang="pt-BR" altLang="pt-BR" sz="1600" dirty="0">
                <a:latin typeface="Tahoma" panose="020B0604030504040204" pitchFamily="34" charset="0"/>
              </a:rPr>
              <a:t>)</a:t>
            </a:r>
          </a:p>
        </p:txBody>
      </p: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1676400" y="4038600"/>
            <a:ext cx="1308100" cy="914400"/>
            <a:chOff x="672" y="2756"/>
            <a:chExt cx="824" cy="576"/>
          </a:xfrm>
        </p:grpSpPr>
        <p:sp>
          <p:nvSpPr>
            <p:cNvPr id="7183" name="Text Box 32"/>
            <p:cNvSpPr txBox="1">
              <a:spLocks noChangeArrowheads="1"/>
            </p:cNvSpPr>
            <p:nvPr/>
          </p:nvSpPr>
          <p:spPr bwMode="auto">
            <a:xfrm>
              <a:off x="672" y="2928"/>
              <a:ext cx="71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latin typeface="Tahoma" panose="020B0604030504040204" pitchFamily="34" charset="0"/>
                </a:rPr>
                <a:t>Estimação</a:t>
              </a:r>
            </a:p>
          </p:txBody>
        </p:sp>
        <p:sp>
          <p:nvSpPr>
            <p:cNvPr id="7184" name="AutoShape 34"/>
            <p:cNvSpPr>
              <a:spLocks/>
            </p:cNvSpPr>
            <p:nvPr/>
          </p:nvSpPr>
          <p:spPr bwMode="auto">
            <a:xfrm>
              <a:off x="1400" y="2756"/>
              <a:ext cx="96" cy="576"/>
            </a:xfrm>
            <a:prstGeom prst="leftBrace">
              <a:avLst>
                <a:gd name="adj1" fmla="val 500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</p:grpSp>
      <p:sp>
        <p:nvSpPr>
          <p:cNvPr id="118820" name="Text Box 36"/>
          <p:cNvSpPr txBox="1">
            <a:spLocks noChangeArrowheads="1"/>
          </p:cNvSpPr>
          <p:nvPr/>
        </p:nvSpPr>
        <p:spPr bwMode="auto">
          <a:xfrm>
            <a:off x="685800" y="5562600"/>
            <a:ext cx="7764463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282575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defTabSz="282575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defTabSz="282575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defTabSz="282575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defTabSz="282575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defTabSz="282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defTabSz="282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defTabSz="282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defTabSz="282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OBS:	</a:t>
            </a:r>
            <a:r>
              <a:rPr lang="pt-BR" altLang="pt-BR" sz="1600" dirty="0">
                <a:solidFill>
                  <a:srgbClr val="FF3300"/>
                </a:solidFill>
                <a:latin typeface="Tahoma" panose="020B0604030504040204" pitchFamily="34" charset="0"/>
              </a:rPr>
              <a:t>estatística</a:t>
            </a:r>
            <a:r>
              <a:rPr lang="pt-BR" altLang="pt-BR" sz="1600" dirty="0">
                <a:latin typeface="Tahoma" panose="020B0604030504040204" pitchFamily="34" charset="0"/>
              </a:rPr>
              <a:t>:	é a v.a. que estima (pontualmente) um parâmetro (populacional)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		  				as vezes é chamada simplesmente de </a:t>
            </a:r>
            <a:r>
              <a:rPr lang="pt-BR" altLang="pt-BR" sz="1600" dirty="0">
                <a:solidFill>
                  <a:srgbClr val="FF3300"/>
                </a:solidFill>
                <a:latin typeface="Tahoma" panose="020B0604030504040204" pitchFamily="34" charset="0"/>
              </a:rPr>
              <a:t>estimador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		</a:t>
            </a:r>
            <a:r>
              <a:rPr lang="pt-BR" altLang="pt-BR" sz="1600" dirty="0">
                <a:solidFill>
                  <a:srgbClr val="FF3300"/>
                </a:solidFill>
                <a:latin typeface="Tahoma" panose="020B0604030504040204" pitchFamily="34" charset="0"/>
              </a:rPr>
              <a:t>estimativa</a:t>
            </a:r>
            <a:r>
              <a:rPr lang="pt-BR" altLang="pt-BR" sz="1600" dirty="0">
                <a:latin typeface="Tahoma" panose="020B0604030504040204" pitchFamily="34" charset="0"/>
              </a:rPr>
              <a:t>: é o valor do estimador obtido para uma amostra específica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05F644-4770-4EA1-B73B-89DC686A7537}" type="slidenum">
              <a:rPr lang="pt-BR"/>
              <a:pPr>
                <a:defRPr/>
              </a:pPr>
              <a:t>6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807" grpId="0" animBg="1" autoUpdateAnimBg="0"/>
      <p:bldP spid="118808" grpId="0" build="p" autoUpdateAnimBg="0"/>
      <p:bldP spid="118809" grpId="0" build="p" autoUpdateAnimBg="0"/>
      <p:bldP spid="118810" grpId="0" autoUpdateAnimBg="0"/>
      <p:bldP spid="118811" grpId="0" animBg="1"/>
      <p:bldP spid="118815" grpId="0" autoUpdateAnimBg="0"/>
      <p:bldP spid="118817" grpId="0" build="p" autoUpdateAnimBg="0"/>
      <p:bldP spid="118820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Distribuição Amostral</a:t>
            </a:r>
          </a:p>
        </p:txBody>
      </p:sp>
      <p:sp>
        <p:nvSpPr>
          <p:cNvPr id="118808" name="Text Box 24"/>
          <p:cNvSpPr txBox="1">
            <a:spLocks noChangeArrowheads="1"/>
          </p:cNvSpPr>
          <p:nvPr/>
        </p:nvSpPr>
        <p:spPr bwMode="auto">
          <a:xfrm>
            <a:off x="467544" y="1523380"/>
            <a:ext cx="7987439" cy="427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177800" indent="-177800"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É muito comum utilizar um conjunto de valores observados (amostra) para tentar “enxergar” a verdadeira distribuição da população.</a:t>
            </a:r>
          </a:p>
          <a:p>
            <a:pPr marL="177800" indent="-177800"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  <a:p>
            <a:pPr marL="177800" indent="-177800"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Esta capacidade, é claro, depende do tamanho e representatividade da amostra.</a:t>
            </a:r>
          </a:p>
          <a:p>
            <a:pPr marL="177800" indent="-177800"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  <a:p>
            <a:pPr marL="531813" indent="-531813"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solidFill>
                  <a:srgbClr val="FF0000"/>
                </a:solidFill>
                <a:latin typeface="Tahoma" panose="020B0604030504040204" pitchFamily="34" charset="0"/>
              </a:rPr>
              <a:t>Obs1</a:t>
            </a:r>
            <a:r>
              <a:rPr lang="pt-BR" altLang="pt-BR" sz="1600" dirty="0">
                <a:latin typeface="Tahoma" panose="020B0604030504040204" pitchFamily="34" charset="0"/>
              </a:rPr>
              <a:t>: Tipos de amostragem e tamanho ideal de uma amostra serão discutidos em “</a:t>
            </a:r>
            <a:r>
              <a:rPr lang="pt-BR" sz="1600" dirty="0">
                <a:latin typeface="Tahoma" panose="020B0604030504040204" pitchFamily="34" charset="0"/>
              </a:rPr>
              <a:t>Teoria de Amostragem</a:t>
            </a:r>
            <a:r>
              <a:rPr lang="pt-BR" altLang="pt-BR" sz="1600" dirty="0">
                <a:latin typeface="Tahoma" panose="020B0604030504040204" pitchFamily="34" charset="0"/>
              </a:rPr>
              <a:t>”.</a:t>
            </a:r>
          </a:p>
          <a:p>
            <a:pPr marL="531813" indent="-531813"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  <a:p>
            <a:pPr marL="531813" indent="-531813"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solidFill>
                  <a:srgbClr val="FF0000"/>
                </a:solidFill>
                <a:latin typeface="Tahoma" panose="020B0604030504040204" pitchFamily="34" charset="0"/>
              </a:rPr>
              <a:t>Obs2</a:t>
            </a:r>
            <a:r>
              <a:rPr lang="pt-BR" altLang="pt-BR" sz="1600" dirty="0">
                <a:latin typeface="Tahoma" panose="020B0604030504040204" pitchFamily="34" charset="0"/>
              </a:rPr>
              <a:t>: Testes estatísticos formais que visam comprovar se uma população segue ou não uma distribuição específica serão discutidos durante o curso.</a:t>
            </a:r>
          </a:p>
          <a:p>
            <a:pPr marL="177800" indent="-177800"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  <a:p>
            <a:pPr marL="177800" indent="-177800"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Existem pelos menos 3 representações gráficas que podem ser utilizadas para avaliar a distribuição amostral:</a:t>
            </a:r>
          </a:p>
          <a:p>
            <a:pPr marL="177800" indent="-177800"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  <a:p>
            <a:pPr marL="285750" indent="-285750" eaLnBrk="1" hangingPunct="1">
              <a:spcBef>
                <a:spcPct val="0"/>
              </a:spcBef>
            </a:pPr>
            <a:r>
              <a:rPr lang="pt-BR" altLang="pt-BR" sz="1600" dirty="0">
                <a:latin typeface="Tahoma" panose="020B0604030504040204" pitchFamily="34" charset="0"/>
              </a:rPr>
              <a:t>histograma (gráfico de frequências)</a:t>
            </a:r>
          </a:p>
          <a:p>
            <a:pPr marL="285750" indent="-285750" eaLnBrk="1" hangingPunct="1">
              <a:spcBef>
                <a:spcPct val="0"/>
              </a:spcBef>
            </a:pPr>
            <a:r>
              <a:rPr lang="pt-BR" altLang="pt-BR" sz="1600" dirty="0">
                <a:latin typeface="Tahoma" panose="020B0604030504040204" pitchFamily="34" charset="0"/>
              </a:rPr>
              <a:t>frequência acumulada</a:t>
            </a:r>
          </a:p>
          <a:p>
            <a:pPr marL="285750" indent="-285750" eaLnBrk="1" hangingPunct="1">
              <a:spcBef>
                <a:spcPct val="0"/>
              </a:spcBef>
            </a:pPr>
            <a:r>
              <a:rPr lang="pt-BR" altLang="pt-BR" sz="1600" dirty="0" err="1">
                <a:latin typeface="Tahoma" panose="020B0604030504040204" pitchFamily="34" charset="0"/>
              </a:rPr>
              <a:t>boxplot</a:t>
            </a:r>
            <a:endParaRPr lang="pt-BR" altLang="pt-BR" sz="1600" dirty="0">
              <a:latin typeface="Tahoma" panose="020B0604030504040204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05F644-4770-4EA1-B73B-89DC686A7537}" type="slidenum">
              <a:rPr lang="pt-BR"/>
              <a:pPr>
                <a:defRPr/>
              </a:pPr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6755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1042988" y="5805636"/>
            <a:ext cx="3586162" cy="647700"/>
            <a:chOff x="2880" y="2446"/>
            <a:chExt cx="2259" cy="408"/>
          </a:xfrm>
        </p:grpSpPr>
        <p:sp>
          <p:nvSpPr>
            <p:cNvPr id="8200" name="Text Box 35"/>
            <p:cNvSpPr txBox="1">
              <a:spLocks noChangeArrowheads="1"/>
            </p:cNvSpPr>
            <p:nvPr/>
          </p:nvSpPr>
          <p:spPr bwMode="auto">
            <a:xfrm>
              <a:off x="2958" y="2463"/>
              <a:ext cx="2181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latin typeface="Tahoma" panose="020B0604030504040204" pitchFamily="34" charset="0"/>
                </a:rPr>
                <a:t>método dos momentos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dirty="0">
                  <a:latin typeface="Tahoma" panose="020B0604030504040204" pitchFamily="34" charset="0"/>
                </a:rPr>
                <a:t>método da máxima verossimilhança</a:t>
              </a:r>
            </a:p>
          </p:txBody>
        </p:sp>
        <p:sp>
          <p:nvSpPr>
            <p:cNvPr id="8201" name="AutoShape 36"/>
            <p:cNvSpPr>
              <a:spLocks/>
            </p:cNvSpPr>
            <p:nvPr/>
          </p:nvSpPr>
          <p:spPr bwMode="auto">
            <a:xfrm>
              <a:off x="2880" y="2446"/>
              <a:ext cx="90" cy="408"/>
            </a:xfrm>
            <a:prstGeom prst="leftBrace">
              <a:avLst>
                <a:gd name="adj1" fmla="val 3777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</p:grp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Estimação Pontual de um Parâmetro</a:t>
            </a:r>
            <a:endParaRPr lang="pt-BR" i="1" dirty="0"/>
          </a:p>
        </p:txBody>
      </p:sp>
      <p:sp>
        <p:nvSpPr>
          <p:cNvPr id="121876" name="Text Box 20"/>
          <p:cNvSpPr txBox="1">
            <a:spLocks noChangeArrowheads="1"/>
          </p:cNvSpPr>
          <p:nvPr/>
        </p:nvSpPr>
        <p:spPr bwMode="auto">
          <a:xfrm>
            <a:off x="822325" y="5008215"/>
            <a:ext cx="76358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8913" indent="-18891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De que maneira os valores da amostra podem ser combinados a fim de se produzir uma “boa” estimativa desse parâmetro </a:t>
            </a:r>
            <a:r>
              <a:rPr lang="pt-BR" altLang="pt-BR" sz="1600" i="1" dirty="0">
                <a:latin typeface="Tahoma" panose="020B0604030504040204" pitchFamily="34" charset="0"/>
                <a:sym typeface="Symbol"/>
              </a:rPr>
              <a:t></a:t>
            </a:r>
            <a:r>
              <a:rPr lang="pt-BR" altLang="pt-BR" sz="1600" dirty="0">
                <a:latin typeface="Tahoma" panose="020B0604030504040204" pitchFamily="34" charset="0"/>
              </a:rPr>
              <a:t>?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C3A3B7-46FA-4ACD-BCD3-7235560534C7}" type="slidenum">
              <a:rPr lang="pt-BR"/>
              <a:pPr>
                <a:defRPr/>
              </a:pPr>
              <a:t>8</a:t>
            </a:fld>
            <a:endParaRPr lang="pt-BR"/>
          </a:p>
        </p:txBody>
      </p:sp>
      <p:grpSp>
        <p:nvGrpSpPr>
          <p:cNvPr id="10" name="Group 3"/>
          <p:cNvGrpSpPr>
            <a:grpSpLocks/>
          </p:cNvGrpSpPr>
          <p:nvPr/>
        </p:nvGrpSpPr>
        <p:grpSpPr bwMode="auto">
          <a:xfrm>
            <a:off x="914400" y="2004468"/>
            <a:ext cx="1563688" cy="2138363"/>
            <a:chOff x="576" y="1872"/>
            <a:chExt cx="985" cy="1347"/>
          </a:xfrm>
        </p:grpSpPr>
        <p:sp>
          <p:nvSpPr>
            <p:cNvPr id="11" name="Rectangle 4"/>
            <p:cNvSpPr>
              <a:spLocks noChangeArrowheads="1"/>
            </p:cNvSpPr>
            <p:nvPr/>
          </p:nvSpPr>
          <p:spPr bwMode="auto">
            <a:xfrm>
              <a:off x="576" y="1872"/>
              <a:ext cx="960" cy="13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 dirty="0">
                <a:latin typeface="Tahoma" panose="020B0604030504040204" pitchFamily="34" charset="0"/>
              </a:endParaRPr>
            </a:p>
          </p:txBody>
        </p:sp>
        <p:sp>
          <p:nvSpPr>
            <p:cNvPr id="12" name="Text Box 5"/>
            <p:cNvSpPr txBox="1">
              <a:spLocks noChangeArrowheads="1"/>
            </p:cNvSpPr>
            <p:nvPr/>
          </p:nvSpPr>
          <p:spPr bwMode="auto">
            <a:xfrm>
              <a:off x="1296" y="2928"/>
              <a:ext cx="265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2400" dirty="0">
                  <a:latin typeface="Times New Roman" pitchFamily="18" charset="0"/>
                  <a:sym typeface="Symbol"/>
                </a:rPr>
                <a:t></a:t>
              </a:r>
              <a:endParaRPr lang="pt-BR" altLang="pt-BR" sz="2400" dirty="0">
                <a:latin typeface="Times New Roman" pitchFamily="18" charset="0"/>
              </a:endParaRPr>
            </a:p>
          </p:txBody>
        </p:sp>
      </p:grpSp>
      <p:sp>
        <p:nvSpPr>
          <p:cNvPr id="14" name="Rectangle 6" descr="Diagonal para cima clara"/>
          <p:cNvSpPr>
            <a:spLocks noChangeArrowheads="1"/>
          </p:cNvSpPr>
          <p:nvPr/>
        </p:nvSpPr>
        <p:spPr bwMode="auto">
          <a:xfrm>
            <a:off x="1828800" y="2537867"/>
            <a:ext cx="533400" cy="5334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</p:txBody>
      </p:sp>
      <p:sp>
        <p:nvSpPr>
          <p:cNvPr id="15" name="Rectangle 30" descr="Diagonal para cima clara"/>
          <p:cNvSpPr>
            <a:spLocks noChangeArrowheads="1"/>
          </p:cNvSpPr>
          <p:nvPr/>
        </p:nvSpPr>
        <p:spPr bwMode="auto">
          <a:xfrm>
            <a:off x="1828800" y="2537867"/>
            <a:ext cx="533400" cy="533400"/>
          </a:xfrm>
          <a:prstGeom prst="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366307" y="4242574"/>
            <a:ext cx="26773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parâmetro desconhecido </a:t>
            </a:r>
            <a:r>
              <a:rPr lang="pt-BR" altLang="pt-BR" sz="1600" i="1" dirty="0">
                <a:latin typeface="Tahoma" panose="020B0604030504040204" pitchFamily="34" charset="0"/>
                <a:sym typeface="Symbol"/>
              </a:rPr>
              <a:t></a:t>
            </a:r>
            <a:endParaRPr lang="pt-BR" altLang="pt-BR" sz="1600" i="1" dirty="0">
              <a:latin typeface="Tahoma" panose="020B0604030504040204" pitchFamily="34" charset="0"/>
            </a:endParaRP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3923928" y="2635290"/>
            <a:ext cx="319350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amostra composta por </a:t>
            </a:r>
            <a:r>
              <a:rPr lang="pt-BR" altLang="pt-B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pt-BR" altLang="pt-BR" sz="1600" dirty="0">
                <a:latin typeface="Tahoma" panose="020B0604030504040204" pitchFamily="34" charset="0"/>
              </a:rPr>
              <a:t> valores</a:t>
            </a: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4860032" y="5953859"/>
            <a:ext cx="347620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  <a:sym typeface="Symbol"/>
              </a:rPr>
              <a:t> é preciso conhecer a distribuição!</a:t>
            </a:r>
            <a:endParaRPr lang="pt-BR" altLang="pt-BR" sz="1600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L 0.13646 -2.22222E-6 " pathEditMode="fixed" rAng="0" ptsTypes="AA">
                                      <p:cBhvr>
                                        <p:cTn id="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76" grpId="0" autoUpdateAnimBg="0"/>
      <p:bldP spid="14" grpId="0" animBg="1"/>
      <p:bldP spid="15" grpId="0" animBg="1"/>
      <p:bldP spid="17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Estimação Pontual de um Parâmetro</a:t>
            </a:r>
          </a:p>
        </p:txBody>
      </p:sp>
      <p:sp>
        <p:nvSpPr>
          <p:cNvPr id="121886" name="Text Box 30"/>
          <p:cNvSpPr txBox="1">
            <a:spLocks noChangeArrowheads="1"/>
          </p:cNvSpPr>
          <p:nvPr/>
        </p:nvSpPr>
        <p:spPr bwMode="auto">
          <a:xfrm>
            <a:off x="835025" y="2393807"/>
            <a:ext cx="400301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Como escolher qual estimador é melhor?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33" name="Retângulo 1"/>
              <p:cNvSpPr>
                <a:spLocks noChangeArrowheads="1"/>
              </p:cNvSpPr>
              <p:nvPr/>
            </p:nvSpPr>
            <p:spPr bwMode="auto">
              <a:xfrm>
                <a:off x="850900" y="1556792"/>
                <a:ext cx="7825556" cy="841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marL="177800" indent="-177800" eaLnBrk="1" hangingPunct="1">
                  <a:spcBef>
                    <a:spcPct val="0"/>
                  </a:spcBef>
                  <a:buNone/>
                </a:pPr>
                <a:r>
                  <a:rPr lang="pt-BR" altLang="pt-BR" sz="1600" dirty="0">
                    <a:latin typeface="Tahoma" panose="020B0604030504040204" pitchFamily="34" charset="0"/>
                  </a:rPr>
                  <a:t>Considere que seja possível produzir </a:t>
                </a:r>
                <a:r>
                  <a:rPr lang="pt-BR" altLang="pt-BR" sz="1600" i="1" dirty="0"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pt-BR" altLang="pt-BR" sz="1600" dirty="0">
                    <a:latin typeface="Tahoma" panose="020B0604030504040204" pitchFamily="34" charset="0"/>
                  </a:rPr>
                  <a:t> diferentes estimadores para </a:t>
                </a:r>
                <a:r>
                  <a:rPr lang="pt-BR" altLang="pt-BR" sz="1600" i="1" dirty="0">
                    <a:latin typeface="Tahoma" panose="020B0604030504040204" pitchFamily="34" charset="0"/>
                    <a:sym typeface="Symbol"/>
                  </a:rPr>
                  <a:t></a:t>
                </a:r>
                <a:r>
                  <a:rPr lang="pt-BR" altLang="pt-BR" sz="1600" dirty="0">
                    <a:latin typeface="Tahoma" panose="020B0604030504040204" pitchFamily="34" charset="0"/>
                    <a:sym typeface="Symbol" pitchFamily="18" charset="2"/>
                  </a:rPr>
                  <a:t>, sendo que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altLang="pt-B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pt-BR" altLang="pt-BR" sz="16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pt-BR" altLang="pt-BR" sz="1600" i="1">
                                <a:latin typeface="Cambria Math"/>
                                <a:ea typeface="Cambria Math"/>
                              </a:rPr>
                              <m:t>𝜃</m:t>
                            </m:r>
                          </m:e>
                        </m:acc>
                      </m:e>
                      <m:sub>
                        <m:r>
                          <a:rPr lang="pt-BR" altLang="pt-BR" sz="16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pt-BR" altLang="pt-BR" sz="1600" dirty="0">
                    <a:latin typeface="Tahoma" panose="020B0604030504040204" pitchFamily="34" charset="0"/>
                  </a:rPr>
                  <a:t> representa o </a:t>
                </a:r>
                <a:r>
                  <a:rPr lang="pt-BR" altLang="pt-BR" sz="1600" i="1" dirty="0"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pt-BR" altLang="pt-BR" sz="1600" dirty="0">
                    <a:latin typeface="Tahoma" panose="020B0604030504040204" pitchFamily="34" charset="0"/>
                  </a:rPr>
                  <a:t>-</a:t>
                </a:r>
                <a:r>
                  <a:rPr lang="pt-BR" altLang="pt-BR" sz="1600" dirty="0" err="1">
                    <a:latin typeface="Tahoma" panose="020B0604030504040204" pitchFamily="34" charset="0"/>
                  </a:rPr>
                  <a:t>ésimo</a:t>
                </a:r>
                <a:r>
                  <a:rPr lang="pt-BR" altLang="pt-BR" sz="1600" dirty="0">
                    <a:latin typeface="Tahoma" panose="020B0604030504040204" pitchFamily="34" charset="0"/>
                  </a:rPr>
                  <a:t> estimador de </a:t>
                </a:r>
                <a:r>
                  <a:rPr lang="pt-BR" altLang="pt-BR" sz="1600" i="1" dirty="0">
                    <a:latin typeface="Tahoma" panose="020B0604030504040204" pitchFamily="34" charset="0"/>
                    <a:sym typeface="Symbol"/>
                  </a:rPr>
                  <a:t>  </a:t>
                </a:r>
                <a:r>
                  <a:rPr lang="pt-BR" altLang="pt-BR" sz="1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/>
                  </a:rPr>
                  <a:t>(</a:t>
                </a:r>
                <a:r>
                  <a:rPr lang="pt-BR" altLang="pt-BR" sz="1600" i="1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/>
                  </a:rPr>
                  <a:t>i </a:t>
                </a:r>
                <a:r>
                  <a:rPr lang="pt-BR" altLang="pt-BR" sz="1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/>
                  </a:rPr>
                  <a:t>= 1, ..., </a:t>
                </a:r>
                <a:r>
                  <a:rPr lang="pt-BR" altLang="pt-BR" sz="1600" i="1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/>
                  </a:rPr>
                  <a:t>m</a:t>
                </a:r>
                <a:r>
                  <a:rPr lang="pt-BR" altLang="pt-BR" sz="1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/>
                  </a:rPr>
                  <a:t>)</a:t>
                </a:r>
                <a:endParaRPr lang="pt-BR" altLang="pt-BR" sz="1600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itchFamily="18" charset="2"/>
                </a:endParaRP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 dirty="0">
                  <a:latin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9233" name="Retângu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50900" y="1556792"/>
                <a:ext cx="7825556" cy="841384"/>
              </a:xfrm>
              <a:prstGeom prst="rect">
                <a:avLst/>
              </a:prstGeom>
              <a:blipFill>
                <a:blip r:embed="rId2"/>
                <a:stretch>
                  <a:fillRect l="-468" t="-1449" r="-23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811FF4-849A-458A-802A-6657F599B5FB}" type="slidenum">
              <a:rPr lang="pt-BR"/>
              <a:pPr>
                <a:defRPr/>
              </a:pPr>
              <a:t>9</a:t>
            </a:fld>
            <a:endParaRPr lang="pt-BR" dirty="0"/>
          </a:p>
        </p:txBody>
      </p:sp>
      <p:sp>
        <p:nvSpPr>
          <p:cNvPr id="68" name="Text Box 30"/>
          <p:cNvSpPr txBox="1">
            <a:spLocks noChangeArrowheads="1"/>
          </p:cNvSpPr>
          <p:nvPr/>
        </p:nvSpPr>
        <p:spPr bwMode="auto">
          <a:xfrm>
            <a:off x="1295400" y="2849082"/>
            <a:ext cx="608491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177800" indent="-177800"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solidFill>
                  <a:srgbClr val="FF0000"/>
                </a:solidFill>
                <a:latin typeface="Tahoma" panose="020B0604030504040204" pitchFamily="34" charset="0"/>
              </a:rPr>
              <a:t>Importante:</a:t>
            </a:r>
            <a:endParaRPr lang="pt-BR" altLang="pt-BR" sz="1600" dirty="0">
              <a:latin typeface="Tahoma" panose="020B0604030504040204" pitchFamily="34" charset="0"/>
            </a:endParaRPr>
          </a:p>
          <a:p>
            <a:pPr marL="285750" indent="-285750" eaLnBrk="1" hangingPunct="1">
              <a:spcBef>
                <a:spcPct val="0"/>
              </a:spcBef>
            </a:pPr>
            <a:r>
              <a:rPr lang="pt-BR" altLang="pt-BR" sz="1600" dirty="0">
                <a:latin typeface="Tahoma" panose="020B0604030504040204" pitchFamily="34" charset="0"/>
              </a:rPr>
              <a:t>lembre-se que todo estimador é uma </a:t>
            </a:r>
            <a:r>
              <a:rPr lang="pt-BR" altLang="pt-BR" sz="1600" dirty="0" err="1">
                <a:latin typeface="Tahoma" panose="020B0604030504040204" pitchFamily="34" charset="0"/>
              </a:rPr>
              <a:t>v.a</a:t>
            </a:r>
            <a:r>
              <a:rPr lang="pt-BR" altLang="pt-BR" sz="1600" dirty="0">
                <a:latin typeface="Tahoma" panose="020B0604030504040204" pitchFamily="34" charset="0"/>
              </a:rPr>
              <a:t>. e portanto seu valor (estimativa) varia de amostra para amostra</a:t>
            </a:r>
          </a:p>
          <a:p>
            <a:pPr marL="285750" indent="-285750" eaLnBrk="1" hangingPunct="1">
              <a:spcBef>
                <a:spcPct val="0"/>
              </a:spcBef>
            </a:pPr>
            <a:r>
              <a:rPr lang="pt-BR" altLang="pt-BR" sz="1600" dirty="0">
                <a:latin typeface="Tahoma" panose="020B0604030504040204" pitchFamily="34" charset="0"/>
              </a:rPr>
              <a:t>dificilmente (ou é improvável) que uma amostra forneça uma estimativa igual ao parâmetro que se deseja estimar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86" grpId="0" autoUpdateAnimBg="0"/>
      <p:bldP spid="68" grpId="0" autoUpdateAnimBg="0"/>
    </p:bldLst>
  </p:timing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9692</TotalTime>
  <Words>3203</Words>
  <Application>Microsoft Office PowerPoint</Application>
  <PresentationFormat>Apresentação na tela (4:3)</PresentationFormat>
  <Paragraphs>732</Paragraphs>
  <Slides>38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38</vt:i4>
      </vt:variant>
    </vt:vector>
  </HeadingPairs>
  <TitlesOfParts>
    <vt:vector size="48" baseType="lpstr">
      <vt:lpstr>Arial Unicode MS</vt:lpstr>
      <vt:lpstr>Arial</vt:lpstr>
      <vt:lpstr>Calibri</vt:lpstr>
      <vt:lpstr>Cambria Math</vt:lpstr>
      <vt:lpstr>Comic Sans MS</vt:lpstr>
      <vt:lpstr>Symbol</vt:lpstr>
      <vt:lpstr>Tahoma</vt:lpstr>
      <vt:lpstr>Times New Roman</vt:lpstr>
      <vt:lpstr>Estrutura padrão</vt:lpstr>
      <vt:lpstr>Equation</vt:lpstr>
      <vt:lpstr>Estatística: Aplicação ao Sensoriamento Remoto  SER 204  Estimação Pontual</vt:lpstr>
      <vt:lpstr>Inferência Estatística</vt:lpstr>
      <vt:lpstr>Inferência Estatística</vt:lpstr>
      <vt:lpstr>Inferência Estatística</vt:lpstr>
      <vt:lpstr>Amostra Aleatória</vt:lpstr>
      <vt:lpstr>Estimação de Parâmetros</vt:lpstr>
      <vt:lpstr>Distribuição Amostral</vt:lpstr>
      <vt:lpstr>Estimação Pontual de um Parâmetro</vt:lpstr>
      <vt:lpstr>Estimação Pontual de um Parâmetro</vt:lpstr>
      <vt:lpstr>Estimação Pontual de um Parâmetro</vt:lpstr>
      <vt:lpstr>Estimação Pontual de </vt:lpstr>
      <vt:lpstr>Estimação Pontual de </vt:lpstr>
      <vt:lpstr>Estimação Pontual de </vt:lpstr>
      <vt:lpstr>Estimação Pontual de </vt:lpstr>
      <vt:lpstr>Estimação Pontual de </vt:lpstr>
      <vt:lpstr>Estimação Pontual de 2</vt:lpstr>
      <vt:lpstr>Estimação Pontual de 2</vt:lpstr>
      <vt:lpstr>Estimação Pontual de 2</vt:lpstr>
      <vt:lpstr>Estimação Pontual de 2</vt:lpstr>
      <vt:lpstr>Estimação Pontual de 2</vt:lpstr>
      <vt:lpstr>Estimação Pontual de 2</vt:lpstr>
      <vt:lpstr>Estimação Pontual de 2</vt:lpstr>
      <vt:lpstr>Estimação Pontual de p</vt:lpstr>
      <vt:lpstr>Estimação Pontual de p</vt:lpstr>
      <vt:lpstr>Estimação Pontual de p</vt:lpstr>
      <vt:lpstr>Estimação Pontual de  e 2</vt:lpstr>
      <vt:lpstr>Estimação Pontual de  e 2</vt:lpstr>
      <vt:lpstr>Estimação Pontual de , 2 e p</vt:lpstr>
      <vt:lpstr>Utilização de amostras não independentes</vt:lpstr>
      <vt:lpstr>Utilização de amostras não independentes</vt:lpstr>
      <vt:lpstr>Utilização de amostras não independentes</vt:lpstr>
      <vt:lpstr>Utilização de amostras não independentes</vt:lpstr>
      <vt:lpstr>Utilização de amostras não independentes</vt:lpstr>
      <vt:lpstr>Utilização de amostras não independentes</vt:lpstr>
      <vt:lpstr>Utilização de amostras não independentes</vt:lpstr>
      <vt:lpstr>Utilização de amostras não independentes</vt:lpstr>
      <vt:lpstr>Utilização de amostras não independentes</vt:lpstr>
      <vt:lpstr>Utilização de amostras não independentes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Inferência Estatística</dc:title>
  <dc:creator>Camilo Daleles Rennó, DPI/INPE</dc:creator>
  <cp:lastModifiedBy>Camilo Daleles Rennó</cp:lastModifiedBy>
  <cp:revision>591</cp:revision>
  <dcterms:created xsi:type="dcterms:W3CDTF">2003-03-18T00:57:51Z</dcterms:created>
  <dcterms:modified xsi:type="dcterms:W3CDTF">2025-06-24T19:09:40Z</dcterms:modified>
</cp:coreProperties>
</file>