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sldIdLst>
    <p:sldId id="458" r:id="rId2"/>
    <p:sldId id="420" r:id="rId3"/>
    <p:sldId id="421" r:id="rId4"/>
    <p:sldId id="394" r:id="rId5"/>
    <p:sldId id="395" r:id="rId6"/>
    <p:sldId id="396" r:id="rId7"/>
    <p:sldId id="423" r:id="rId8"/>
    <p:sldId id="424" r:id="rId9"/>
    <p:sldId id="425" r:id="rId10"/>
    <p:sldId id="426" r:id="rId11"/>
    <p:sldId id="42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28" r:id="rId21"/>
    <p:sldId id="406" r:id="rId22"/>
    <p:sldId id="407" r:id="rId23"/>
    <p:sldId id="429" r:id="rId24"/>
    <p:sldId id="430" r:id="rId25"/>
    <p:sldId id="300" r:id="rId26"/>
    <p:sldId id="301" r:id="rId27"/>
    <p:sldId id="302" r:id="rId28"/>
    <p:sldId id="303" r:id="rId29"/>
    <p:sldId id="304" r:id="rId30"/>
    <p:sldId id="305" r:id="rId31"/>
    <p:sldId id="431" r:id="rId32"/>
    <p:sldId id="432" r:id="rId33"/>
    <p:sldId id="333" r:id="rId34"/>
    <p:sldId id="334" r:id="rId35"/>
    <p:sldId id="335" r:id="rId36"/>
    <p:sldId id="336" r:id="rId37"/>
    <p:sldId id="433" r:id="rId38"/>
    <p:sldId id="337" r:id="rId39"/>
    <p:sldId id="338" r:id="rId40"/>
    <p:sldId id="339" r:id="rId41"/>
    <p:sldId id="434" r:id="rId42"/>
    <p:sldId id="454" r:id="rId43"/>
    <p:sldId id="455" r:id="rId44"/>
    <p:sldId id="456" r:id="rId45"/>
    <p:sldId id="344" r:id="rId46"/>
    <p:sldId id="410" r:id="rId47"/>
    <p:sldId id="390" r:id="rId48"/>
    <p:sldId id="391" r:id="rId49"/>
    <p:sldId id="392" r:id="rId50"/>
    <p:sldId id="411" r:id="rId51"/>
    <p:sldId id="412" r:id="rId52"/>
    <p:sldId id="418" r:id="rId53"/>
    <p:sldId id="413" r:id="rId54"/>
    <p:sldId id="414" r:id="rId55"/>
    <p:sldId id="415" r:id="rId56"/>
    <p:sldId id="416" r:id="rId57"/>
    <p:sldId id="417" r:id="rId58"/>
    <p:sldId id="435" r:id="rId59"/>
    <p:sldId id="436" r:id="rId60"/>
    <p:sldId id="441" r:id="rId61"/>
    <p:sldId id="437" r:id="rId62"/>
    <p:sldId id="438" r:id="rId63"/>
    <p:sldId id="439" r:id="rId64"/>
    <p:sldId id="440" r:id="rId65"/>
    <p:sldId id="442" r:id="rId66"/>
    <p:sldId id="443" r:id="rId67"/>
    <p:sldId id="444" r:id="rId68"/>
    <p:sldId id="445" r:id="rId69"/>
    <p:sldId id="446" r:id="rId70"/>
    <p:sldId id="447" r:id="rId71"/>
    <p:sldId id="448" r:id="rId72"/>
    <p:sldId id="449" r:id="rId73"/>
    <p:sldId id="450" r:id="rId74"/>
    <p:sldId id="451" r:id="rId75"/>
    <p:sldId id="452" r:id="rId76"/>
    <p:sldId id="453" r:id="rId77"/>
    <p:sldId id="457" r:id="rId7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AEA"/>
    <a:srgbClr val="000000"/>
    <a:srgbClr val="FFFF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8CC4F-38BD-4909-8C18-41B9087A96AC}" v="1" dt="2025-06-27T12:28:21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D915B38D-7313-4561-85BA-BAE49393DE26}"/>
    <pc:docChg chg="undo custSel modSld">
      <pc:chgData name="Camilo Daleles Rennó" userId="eac9aab033b2f962" providerId="LiveId" clId="{D915B38D-7313-4561-85BA-BAE49393DE26}" dt="2025-06-17T14:48:08.067" v="8" actId="20577"/>
      <pc:docMkLst>
        <pc:docMk/>
      </pc:docMkLst>
      <pc:sldChg chg="addSp delSp mod modAnim">
        <pc:chgData name="Camilo Daleles Rennó" userId="eac9aab033b2f962" providerId="LiveId" clId="{D915B38D-7313-4561-85BA-BAE49393DE26}" dt="2025-06-17T14:13:22.963" v="5"/>
        <pc:sldMkLst>
          <pc:docMk/>
          <pc:sldMk cId="360436200" sldId="421"/>
        </pc:sldMkLst>
        <pc:grpChg chg="add del">
          <ac:chgData name="Camilo Daleles Rennó" userId="eac9aab033b2f962" providerId="LiveId" clId="{D915B38D-7313-4561-85BA-BAE49393DE26}" dt="2025-06-17T14:12:52.443" v="4" actId="478"/>
          <ac:grpSpMkLst>
            <pc:docMk/>
            <pc:sldMk cId="360436200" sldId="421"/>
            <ac:grpSpMk id="10" creationId="{00000000-0000-0000-0000-000000000000}"/>
          </ac:grpSpMkLst>
        </pc:grpChg>
      </pc:sldChg>
      <pc:sldChg chg="modSp">
        <pc:chgData name="Camilo Daleles Rennó" userId="eac9aab033b2f962" providerId="LiveId" clId="{D915B38D-7313-4561-85BA-BAE49393DE26}" dt="2025-06-16T23:49:24.339" v="1" actId="20577"/>
        <pc:sldMkLst>
          <pc:docMk/>
          <pc:sldMk cId="3858635779" sldId="424"/>
        </pc:sldMkLst>
        <pc:spChg chg="mod">
          <ac:chgData name="Camilo Daleles Rennó" userId="eac9aab033b2f962" providerId="LiveId" clId="{D915B38D-7313-4561-85BA-BAE49393DE26}" dt="2025-06-16T23:49:24.339" v="1" actId="20577"/>
          <ac:spMkLst>
            <pc:docMk/>
            <pc:sldMk cId="3858635779" sldId="424"/>
            <ac:spMk id="33" creationId="{00000000-0000-0000-0000-000000000000}"/>
          </ac:spMkLst>
        </pc:spChg>
      </pc:sldChg>
      <pc:sldChg chg="modSp">
        <pc:chgData name="Camilo Daleles Rennó" userId="eac9aab033b2f962" providerId="LiveId" clId="{D915B38D-7313-4561-85BA-BAE49393DE26}" dt="2025-06-17T14:47:04.782" v="7"/>
        <pc:sldMkLst>
          <pc:docMk/>
          <pc:sldMk cId="377210117" sldId="451"/>
        </pc:sldMkLst>
        <pc:spChg chg="mod">
          <ac:chgData name="Camilo Daleles Rennó" userId="eac9aab033b2f962" providerId="LiveId" clId="{D915B38D-7313-4561-85BA-BAE49393DE26}" dt="2025-06-17T14:46:58.412" v="6"/>
          <ac:spMkLst>
            <pc:docMk/>
            <pc:sldMk cId="377210117" sldId="451"/>
            <ac:spMk id="8" creationId="{975EF850-B58E-8CF5-65D3-3E1FE941B875}"/>
          </ac:spMkLst>
        </pc:spChg>
        <pc:spChg chg="mod">
          <ac:chgData name="Camilo Daleles Rennó" userId="eac9aab033b2f962" providerId="LiveId" clId="{D915B38D-7313-4561-85BA-BAE49393DE26}" dt="2025-06-17T14:47:04.782" v="7"/>
          <ac:spMkLst>
            <pc:docMk/>
            <pc:sldMk cId="377210117" sldId="451"/>
            <ac:spMk id="18" creationId="{AD4E72B1-B31B-824B-EA7C-54A5761B2EE1}"/>
          </ac:spMkLst>
        </pc:spChg>
      </pc:sldChg>
      <pc:sldChg chg="modSp">
        <pc:chgData name="Camilo Daleles Rennó" userId="eac9aab033b2f962" providerId="LiveId" clId="{D915B38D-7313-4561-85BA-BAE49393DE26}" dt="2025-06-17T14:48:08.067" v="8" actId="20577"/>
        <pc:sldMkLst>
          <pc:docMk/>
          <pc:sldMk cId="3419558432" sldId="452"/>
        </pc:sldMkLst>
        <pc:spChg chg="mod">
          <ac:chgData name="Camilo Daleles Rennó" userId="eac9aab033b2f962" providerId="LiveId" clId="{D915B38D-7313-4561-85BA-BAE49393DE26}" dt="2025-06-17T14:48:08.067" v="8" actId="20577"/>
          <ac:spMkLst>
            <pc:docMk/>
            <pc:sldMk cId="3419558432" sldId="452"/>
            <ac:spMk id="2" creationId="{24C658BB-0476-36AB-3552-A857CBC5DC4E}"/>
          </ac:spMkLst>
        </pc:spChg>
      </pc:sldChg>
    </pc:docChg>
  </pc:docChgLst>
  <pc:docChgLst>
    <pc:chgData name="Camilo Daleles Rennó" userId="eac9aab033b2f962" providerId="LiveId" clId="{EFD8CC4F-38BD-4909-8C18-41B9087A96AC}"/>
    <pc:docChg chg="modSld">
      <pc:chgData name="Camilo Daleles Rennó" userId="eac9aab033b2f962" providerId="LiveId" clId="{EFD8CC4F-38BD-4909-8C18-41B9087A96AC}" dt="2025-06-27T12:28:21.721" v="0" actId="20577"/>
      <pc:docMkLst>
        <pc:docMk/>
      </pc:docMkLst>
      <pc:sldChg chg="modSp">
        <pc:chgData name="Camilo Daleles Rennó" userId="eac9aab033b2f962" providerId="LiveId" clId="{EFD8CC4F-38BD-4909-8C18-41B9087A96AC}" dt="2025-06-27T12:28:21.721" v="0" actId="20577"/>
        <pc:sldMkLst>
          <pc:docMk/>
          <pc:sldMk cId="3858635779" sldId="424"/>
        </pc:sldMkLst>
        <pc:spChg chg="mod">
          <ac:chgData name="Camilo Daleles Rennó" userId="eac9aab033b2f962" providerId="LiveId" clId="{EFD8CC4F-38BD-4909-8C18-41B9087A96AC}" dt="2025-06-27T12:28:21.721" v="0" actId="20577"/>
          <ac:spMkLst>
            <pc:docMk/>
            <pc:sldMk cId="3858635779" sldId="424"/>
            <ac:spMk id="34" creationId="{00000000-0000-0000-0000-000000000000}"/>
          </ac:spMkLst>
        </pc:spChg>
      </pc:sldChg>
    </pc:docChg>
  </pc:docChgLst>
  <pc:docChgLst>
    <pc:chgData name="Camilo Daleles Rennó" userId="eac9aab033b2f962" providerId="LiveId" clId="{697E4C65-4B8C-41C8-9EFC-8C24EB90A243}"/>
    <pc:docChg chg="addSld delSld modSld">
      <pc:chgData name="Camilo Daleles Rennó" userId="eac9aab033b2f962" providerId="LiveId" clId="{697E4C65-4B8C-41C8-9EFC-8C24EB90A243}" dt="2025-06-17T14:51:42.230" v="1" actId="47"/>
      <pc:docMkLst>
        <pc:docMk/>
      </pc:docMkLst>
      <pc:sldChg chg="del">
        <pc:chgData name="Camilo Daleles Rennó" userId="eac9aab033b2f962" providerId="LiveId" clId="{697E4C65-4B8C-41C8-9EFC-8C24EB90A243}" dt="2025-06-17T14:51:42.230" v="1" actId="47"/>
        <pc:sldMkLst>
          <pc:docMk/>
          <pc:sldMk cId="0" sldId="380"/>
        </pc:sldMkLst>
      </pc:sldChg>
      <pc:sldChg chg="add">
        <pc:chgData name="Camilo Daleles Rennó" userId="eac9aab033b2f962" providerId="LiveId" clId="{697E4C65-4B8C-41C8-9EFC-8C24EB90A243}" dt="2025-06-17T14:51:39.341" v="0"/>
        <pc:sldMkLst>
          <pc:docMk/>
          <pc:sldMk cId="0" sldId="4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891CD54-6FD1-428E-8C76-46C66BF5EA27}" type="datetimeFigureOut">
              <a:rPr lang="pt-BR" smtClean="0"/>
              <a:pPr>
                <a:defRPr/>
              </a:pPr>
              <a:t>27/06/2025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96469A6-B6C1-49EC-8DD4-A5104F0B752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93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6469A6-B6C1-49EC-8DD4-A5104F0B752C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D994-E584-45AC-924B-1AC15BDC43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02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AE68-C23C-4FC4-8851-47A5B39B8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36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0F4F-D3E5-4B94-90EA-DE8F33B2F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2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8825A6F-001B-4467-AB54-04FB17A5D7A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43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3C06E-FE5A-456A-823D-6A0772808E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4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B8E4-13FE-4E22-8FED-AB16FB115E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70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F3295-8293-462E-A52D-362E903442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2102-AC78-4E2F-BD4E-6BFCC046AC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6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E0BA-B7DF-4213-9E6F-65FE1AAE2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6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C2EB-E38F-4AB1-BA39-C44D438556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60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9196-0446-4DE2-BF2A-444CCB62AC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F03E110-64F6-49A2-B347-A7BA0B0084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47.bin"/><Relationship Id="rId39" Type="http://schemas.openxmlformats.org/officeDocument/2006/relationships/oleObject" Target="../embeddings/oleObject54.bin"/><Relationship Id="rId21" Type="http://schemas.openxmlformats.org/officeDocument/2006/relationships/oleObject" Target="../embeddings/oleObject44.bin"/><Relationship Id="rId34" Type="http://schemas.openxmlformats.org/officeDocument/2006/relationships/image" Target="../media/image59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2.bin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51.bin"/><Relationship Id="rId38" Type="http://schemas.openxmlformats.org/officeDocument/2006/relationships/image" Target="../media/image61.wmf"/><Relationship Id="rId2" Type="http://schemas.openxmlformats.org/officeDocument/2006/relationships/oleObject" Target="../embeddings/oleObject34.bin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46.bin"/><Relationship Id="rId32" Type="http://schemas.openxmlformats.org/officeDocument/2006/relationships/oleObject" Target="../embeddings/oleObject50.bin"/><Relationship Id="rId37" Type="http://schemas.openxmlformats.org/officeDocument/2006/relationships/oleObject" Target="../embeddings/oleObject53.bin"/><Relationship Id="rId40" Type="http://schemas.openxmlformats.org/officeDocument/2006/relationships/image" Target="../media/image62.wmf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oleObject" Target="../embeddings/oleObject48.bin"/><Relationship Id="rId36" Type="http://schemas.openxmlformats.org/officeDocument/2006/relationships/image" Target="../media/image60.wmf"/><Relationship Id="rId10" Type="http://schemas.openxmlformats.org/officeDocument/2006/relationships/oleObject" Target="../embeddings/oleObject38.bin"/><Relationship Id="rId19" Type="http://schemas.openxmlformats.org/officeDocument/2006/relationships/oleObject" Target="../embeddings/oleObject43.bin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54.wmf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49.bin"/><Relationship Id="rId35" Type="http://schemas.openxmlformats.org/officeDocument/2006/relationships/oleObject" Target="../embeddings/oleObject52.bin"/><Relationship Id="rId8" Type="http://schemas.openxmlformats.org/officeDocument/2006/relationships/oleObject" Target="../embeddings/oleObject37.bin"/><Relationship Id="rId3" Type="http://schemas.openxmlformats.org/officeDocument/2006/relationships/image" Target="../media/image4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8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9.bin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71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8.wmf"/><Relationship Id="rId3" Type="http://schemas.openxmlformats.org/officeDocument/2006/relationships/image" Target="../media/image65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75.bin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83.bin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63.wmf"/><Relationship Id="rId21" Type="http://schemas.openxmlformats.org/officeDocument/2006/relationships/image" Target="../media/image93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w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wmf"/><Relationship Id="rId5" Type="http://schemas.openxmlformats.org/officeDocument/2006/relationships/image" Target="../media/image6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00.bin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5.wmf"/><Relationship Id="rId7" Type="http://schemas.openxmlformats.org/officeDocument/2006/relationships/image" Target="../media/image102.png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9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06.bin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9.bin"/><Relationship Id="rId3" Type="http://schemas.openxmlformats.org/officeDocument/2006/relationships/image" Target="../media/image110.wmf"/><Relationship Id="rId21" Type="http://schemas.openxmlformats.org/officeDocument/2006/relationships/image" Target="../media/image53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14.wmf"/><Relationship Id="rId25" Type="http://schemas.openxmlformats.org/officeDocument/2006/relationships/image" Target="../media/image117.wmf"/><Relationship Id="rId33" Type="http://schemas.openxmlformats.org/officeDocument/2006/relationships/image" Target="../media/image121.wmf"/><Relationship Id="rId2" Type="http://schemas.openxmlformats.org/officeDocument/2006/relationships/oleObject" Target="../embeddings/oleObject107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29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18.bin"/><Relationship Id="rId32" Type="http://schemas.openxmlformats.org/officeDocument/2006/relationships/oleObject" Target="../embeddings/oleObject122.bin"/><Relationship Id="rId5" Type="http://schemas.openxmlformats.org/officeDocument/2006/relationships/image" Target="../media/image111.wmf"/><Relationship Id="rId15" Type="http://schemas.openxmlformats.org/officeDocument/2006/relationships/image" Target="../media/image49.wmf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120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15.wmf"/><Relationship Id="rId31" Type="http://schemas.openxmlformats.org/officeDocument/2006/relationships/image" Target="../media/image120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121.bin"/><Relationship Id="rId8" Type="http://schemas.openxmlformats.org/officeDocument/2006/relationships/oleObject" Target="../embeddings/oleObject1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image" Target="../media/image122.wmf"/><Relationship Id="rId21" Type="http://schemas.openxmlformats.org/officeDocument/2006/relationships/image" Target="../media/image130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28.wmf"/><Relationship Id="rId25" Type="http://schemas.openxmlformats.org/officeDocument/2006/relationships/image" Target="../media/image132.wmf"/><Relationship Id="rId2" Type="http://schemas.openxmlformats.org/officeDocument/2006/relationships/oleObject" Target="../embeddings/oleObject123.bin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5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6.wmf"/><Relationship Id="rId15" Type="http://schemas.openxmlformats.org/officeDocument/2006/relationships/image" Target="../media/image127.wmf"/><Relationship Id="rId23" Type="http://schemas.openxmlformats.org/officeDocument/2006/relationships/image" Target="../media/image131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13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image" Target="../media/image136.wmf"/><Relationship Id="rId3" Type="http://schemas.openxmlformats.org/officeDocument/2006/relationships/image" Target="../media/image122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1.bin"/><Relationship Id="rId2" Type="http://schemas.openxmlformats.org/officeDocument/2006/relationships/oleObject" Target="../embeddings/oleObject1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35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122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38.wmf"/><Relationship Id="rId5" Type="http://schemas.openxmlformats.org/officeDocument/2006/relationships/image" Target="../media/image133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141.wmf"/><Relationship Id="rId18" Type="http://schemas.openxmlformats.org/officeDocument/2006/relationships/oleObject" Target="../embeddings/oleObject155.bin"/><Relationship Id="rId3" Type="http://schemas.openxmlformats.org/officeDocument/2006/relationships/image" Target="../media/image122.wmf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43.wmf"/><Relationship Id="rId2" Type="http://schemas.openxmlformats.org/officeDocument/2006/relationships/oleObject" Target="../embeddings/oleObject147.bin"/><Relationship Id="rId16" Type="http://schemas.openxmlformats.org/officeDocument/2006/relationships/oleObject" Target="../embeddings/oleObject1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40.wmf"/><Relationship Id="rId5" Type="http://schemas.openxmlformats.org/officeDocument/2006/relationships/image" Target="../media/image133.wmf"/><Relationship Id="rId15" Type="http://schemas.openxmlformats.org/officeDocument/2006/relationships/image" Target="../media/image142.wmf"/><Relationship Id="rId10" Type="http://schemas.openxmlformats.org/officeDocument/2006/relationships/oleObject" Target="../embeddings/oleObject151.bin"/><Relationship Id="rId19" Type="http://schemas.openxmlformats.org/officeDocument/2006/relationships/image" Target="../media/image144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5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5.wmf"/><Relationship Id="rId7" Type="http://schemas.openxmlformats.org/officeDocument/2006/relationships/image" Target="../media/image148.png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5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150.wmf"/><Relationship Id="rId7" Type="http://schemas.openxmlformats.org/officeDocument/2006/relationships/image" Target="../media/image152.wmf"/><Relationship Id="rId2" Type="http://schemas.openxmlformats.org/officeDocument/2006/relationships/oleObject" Target="../embeddings/oleObject1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5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oleObject" Target="../embeddings/oleObject170.bin"/><Relationship Id="rId26" Type="http://schemas.openxmlformats.org/officeDocument/2006/relationships/oleObject" Target="../embeddings/oleObject174.bin"/><Relationship Id="rId3" Type="http://schemas.openxmlformats.org/officeDocument/2006/relationships/image" Target="../media/image154.wmf"/><Relationship Id="rId21" Type="http://schemas.openxmlformats.org/officeDocument/2006/relationships/image" Target="../media/image158.wmf"/><Relationship Id="rId34" Type="http://schemas.openxmlformats.org/officeDocument/2006/relationships/oleObject" Target="../embeddings/oleObject178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167.bin"/><Relationship Id="rId17" Type="http://schemas.openxmlformats.org/officeDocument/2006/relationships/image" Target="../media/image157.wmf"/><Relationship Id="rId25" Type="http://schemas.openxmlformats.org/officeDocument/2006/relationships/image" Target="../media/image160.wmf"/><Relationship Id="rId33" Type="http://schemas.openxmlformats.org/officeDocument/2006/relationships/image" Target="../media/image164.wmf"/><Relationship Id="rId2" Type="http://schemas.openxmlformats.org/officeDocument/2006/relationships/oleObject" Target="../embeddings/oleObject162.bin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1.bin"/><Relationship Id="rId29" Type="http://schemas.openxmlformats.org/officeDocument/2006/relationships/image" Target="../media/image16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173.bin"/><Relationship Id="rId32" Type="http://schemas.openxmlformats.org/officeDocument/2006/relationships/oleObject" Target="../embeddings/oleObject177.bin"/><Relationship Id="rId5" Type="http://schemas.openxmlformats.org/officeDocument/2006/relationships/image" Target="../media/image155.wmf"/><Relationship Id="rId15" Type="http://schemas.openxmlformats.org/officeDocument/2006/relationships/image" Target="../media/image156.wmf"/><Relationship Id="rId23" Type="http://schemas.openxmlformats.org/officeDocument/2006/relationships/image" Target="../media/image159.wmf"/><Relationship Id="rId28" Type="http://schemas.openxmlformats.org/officeDocument/2006/relationships/oleObject" Target="../embeddings/oleObject175.bin"/><Relationship Id="rId10" Type="http://schemas.openxmlformats.org/officeDocument/2006/relationships/oleObject" Target="../embeddings/oleObject166.bin"/><Relationship Id="rId19" Type="http://schemas.openxmlformats.org/officeDocument/2006/relationships/image" Target="../media/image51.wmf"/><Relationship Id="rId31" Type="http://schemas.openxmlformats.org/officeDocument/2006/relationships/image" Target="../media/image163.wmf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68.bin"/><Relationship Id="rId22" Type="http://schemas.openxmlformats.org/officeDocument/2006/relationships/oleObject" Target="../embeddings/oleObject172.bin"/><Relationship Id="rId27" Type="http://schemas.openxmlformats.org/officeDocument/2006/relationships/image" Target="../media/image161.wmf"/><Relationship Id="rId30" Type="http://schemas.openxmlformats.org/officeDocument/2006/relationships/oleObject" Target="../embeddings/oleObject176.bin"/><Relationship Id="rId35" Type="http://schemas.openxmlformats.org/officeDocument/2006/relationships/image" Target="../media/image165.wmf"/><Relationship Id="rId8" Type="http://schemas.openxmlformats.org/officeDocument/2006/relationships/oleObject" Target="../embeddings/oleObject16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187.bin"/><Relationship Id="rId3" Type="http://schemas.openxmlformats.org/officeDocument/2006/relationships/image" Target="../media/image166.wmf"/><Relationship Id="rId21" Type="http://schemas.openxmlformats.org/officeDocument/2006/relationships/image" Target="../media/image174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172.wmf"/><Relationship Id="rId2" Type="http://schemas.openxmlformats.org/officeDocument/2006/relationships/oleObject" Target="../embeddings/oleObject179.bin"/><Relationship Id="rId16" Type="http://schemas.openxmlformats.org/officeDocument/2006/relationships/oleObject" Target="../embeddings/oleObject186.bin"/><Relationship Id="rId20" Type="http://schemas.openxmlformats.org/officeDocument/2006/relationships/oleObject" Target="../embeddings/oleObject1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69.wmf"/><Relationship Id="rId5" Type="http://schemas.openxmlformats.org/officeDocument/2006/relationships/image" Target="../media/image6.wmf"/><Relationship Id="rId15" Type="http://schemas.openxmlformats.org/officeDocument/2006/relationships/image" Target="../media/image171.wmf"/><Relationship Id="rId23" Type="http://schemas.openxmlformats.org/officeDocument/2006/relationships/image" Target="../media/image175.wmf"/><Relationship Id="rId10" Type="http://schemas.openxmlformats.org/officeDocument/2006/relationships/oleObject" Target="../embeddings/oleObject183.bin"/><Relationship Id="rId19" Type="http://schemas.openxmlformats.org/officeDocument/2006/relationships/image" Target="../media/image173.wmf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85.bin"/><Relationship Id="rId22" Type="http://schemas.openxmlformats.org/officeDocument/2006/relationships/oleObject" Target="../embeddings/oleObject18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197.bin"/><Relationship Id="rId3" Type="http://schemas.openxmlformats.org/officeDocument/2006/relationships/image" Target="../media/image176.wmf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194.bin"/><Relationship Id="rId17" Type="http://schemas.openxmlformats.org/officeDocument/2006/relationships/image" Target="../media/image183.wmf"/><Relationship Id="rId2" Type="http://schemas.openxmlformats.org/officeDocument/2006/relationships/oleObject" Target="../embeddings/oleObject190.bin"/><Relationship Id="rId16" Type="http://schemas.openxmlformats.org/officeDocument/2006/relationships/oleObject" Target="../embeddings/oleObject1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80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10" Type="http://schemas.openxmlformats.org/officeDocument/2006/relationships/oleObject" Target="../embeddings/oleObject193.bin"/><Relationship Id="rId19" Type="http://schemas.openxmlformats.org/officeDocument/2006/relationships/image" Target="../media/image184.wmf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19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5.wmf"/><Relationship Id="rId7" Type="http://schemas.openxmlformats.org/officeDocument/2006/relationships/image" Target="../media/image188.png"/><Relationship Id="rId2" Type="http://schemas.openxmlformats.org/officeDocument/2006/relationships/oleObject" Target="../embeddings/oleObject19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99.bin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2.wmf"/><Relationship Id="rId18" Type="http://schemas.openxmlformats.org/officeDocument/2006/relationships/image" Target="../media/image193.wmf"/><Relationship Id="rId26" Type="http://schemas.openxmlformats.org/officeDocument/2006/relationships/oleObject" Target="../embeddings/oleObject213.bin"/><Relationship Id="rId39" Type="http://schemas.openxmlformats.org/officeDocument/2006/relationships/oleObject" Target="../embeddings/oleObject220.bin"/><Relationship Id="rId21" Type="http://schemas.openxmlformats.org/officeDocument/2006/relationships/oleObject" Target="../embeddings/oleObject210.bin"/><Relationship Id="rId34" Type="http://schemas.openxmlformats.org/officeDocument/2006/relationships/image" Target="../media/image197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205.bin"/><Relationship Id="rId17" Type="http://schemas.openxmlformats.org/officeDocument/2006/relationships/oleObject" Target="../embeddings/oleObject208.bin"/><Relationship Id="rId25" Type="http://schemas.openxmlformats.org/officeDocument/2006/relationships/image" Target="../media/image55.wmf"/><Relationship Id="rId33" Type="http://schemas.openxmlformats.org/officeDocument/2006/relationships/oleObject" Target="../embeddings/oleObject217.bin"/><Relationship Id="rId38" Type="http://schemas.openxmlformats.org/officeDocument/2006/relationships/image" Target="../media/image199.wmf"/><Relationship Id="rId2" Type="http://schemas.openxmlformats.org/officeDocument/2006/relationships/oleObject" Target="../embeddings/oleObject200.bin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29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212.bin"/><Relationship Id="rId32" Type="http://schemas.openxmlformats.org/officeDocument/2006/relationships/oleObject" Target="../embeddings/oleObject216.bin"/><Relationship Id="rId37" Type="http://schemas.openxmlformats.org/officeDocument/2006/relationships/oleObject" Target="../embeddings/oleObject219.bin"/><Relationship Id="rId40" Type="http://schemas.openxmlformats.org/officeDocument/2006/relationships/image" Target="../media/image200.wmf"/><Relationship Id="rId5" Type="http://schemas.openxmlformats.org/officeDocument/2006/relationships/image" Target="../media/image190.wmf"/><Relationship Id="rId15" Type="http://schemas.openxmlformats.org/officeDocument/2006/relationships/oleObject" Target="../embeddings/oleObject207.bin"/><Relationship Id="rId23" Type="http://schemas.openxmlformats.org/officeDocument/2006/relationships/oleObject" Target="../embeddings/oleObject211.bin"/><Relationship Id="rId28" Type="http://schemas.openxmlformats.org/officeDocument/2006/relationships/oleObject" Target="../embeddings/oleObject214.bin"/><Relationship Id="rId36" Type="http://schemas.openxmlformats.org/officeDocument/2006/relationships/image" Target="../media/image198.wmf"/><Relationship Id="rId10" Type="http://schemas.openxmlformats.org/officeDocument/2006/relationships/oleObject" Target="../embeddings/oleObject204.bin"/><Relationship Id="rId19" Type="http://schemas.openxmlformats.org/officeDocument/2006/relationships/oleObject" Target="../embeddings/oleObject209.bin"/><Relationship Id="rId31" Type="http://schemas.openxmlformats.org/officeDocument/2006/relationships/image" Target="../media/image196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91.wmf"/><Relationship Id="rId14" Type="http://schemas.openxmlformats.org/officeDocument/2006/relationships/oleObject" Target="../embeddings/oleObject206.bin"/><Relationship Id="rId22" Type="http://schemas.openxmlformats.org/officeDocument/2006/relationships/image" Target="../media/image194.wmf"/><Relationship Id="rId27" Type="http://schemas.openxmlformats.org/officeDocument/2006/relationships/image" Target="../media/image195.wmf"/><Relationship Id="rId30" Type="http://schemas.openxmlformats.org/officeDocument/2006/relationships/oleObject" Target="../embeddings/oleObject215.bin"/><Relationship Id="rId35" Type="http://schemas.openxmlformats.org/officeDocument/2006/relationships/oleObject" Target="../embeddings/oleObject218.bin"/><Relationship Id="rId8" Type="http://schemas.openxmlformats.org/officeDocument/2006/relationships/oleObject" Target="../embeddings/oleObject203.bin"/><Relationship Id="rId3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205.wmf"/><Relationship Id="rId3" Type="http://schemas.openxmlformats.org/officeDocument/2006/relationships/image" Target="../media/image201.w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207.wmf"/><Relationship Id="rId2" Type="http://schemas.openxmlformats.org/officeDocument/2006/relationships/oleObject" Target="../embeddings/oleObject221.bin"/><Relationship Id="rId16" Type="http://schemas.openxmlformats.org/officeDocument/2006/relationships/oleObject" Target="../embeddings/oleObject2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04.wmf"/><Relationship Id="rId5" Type="http://schemas.openxmlformats.org/officeDocument/2006/relationships/image" Target="../media/image6.wmf"/><Relationship Id="rId15" Type="http://schemas.openxmlformats.org/officeDocument/2006/relationships/image" Target="../media/image206.wmf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203.wmf"/><Relationship Id="rId14" Type="http://schemas.openxmlformats.org/officeDocument/2006/relationships/oleObject" Target="../embeddings/oleObject2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0.wmf"/><Relationship Id="rId12" Type="http://schemas.openxmlformats.org/officeDocument/2006/relationships/oleObject" Target="../embeddings/oleObject233.bin"/><Relationship Id="rId2" Type="http://schemas.openxmlformats.org/officeDocument/2006/relationships/oleObject" Target="../embeddings/oleObject2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1.bin"/><Relationship Id="rId11" Type="http://schemas.openxmlformats.org/officeDocument/2006/relationships/image" Target="../media/image212.wmf"/><Relationship Id="rId5" Type="http://schemas.openxmlformats.org/officeDocument/2006/relationships/image" Target="../media/image209.wmf"/><Relationship Id="rId15" Type="http://schemas.openxmlformats.org/officeDocument/2006/relationships/image" Target="../media/image214.wmf"/><Relationship Id="rId10" Type="http://schemas.openxmlformats.org/officeDocument/2006/relationships/oleObject" Target="../embeddings/oleObject232.bin"/><Relationship Id="rId4" Type="http://schemas.openxmlformats.org/officeDocument/2006/relationships/oleObject" Target="../embeddings/oleObject230.bin"/><Relationship Id="rId9" Type="http://schemas.openxmlformats.org/officeDocument/2006/relationships/image" Target="../media/image211.wmf"/><Relationship Id="rId14" Type="http://schemas.openxmlformats.org/officeDocument/2006/relationships/oleObject" Target="../embeddings/oleObject23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image" Target="../media/image216.png"/><Relationship Id="rId7" Type="http://schemas.openxmlformats.org/officeDocument/2006/relationships/oleObject" Target="../embeddings/oleObject231.bin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wmf"/><Relationship Id="rId5" Type="http://schemas.openxmlformats.org/officeDocument/2006/relationships/oleObject" Target="../embeddings/oleObject230.bin"/><Relationship Id="rId4" Type="http://schemas.openxmlformats.org/officeDocument/2006/relationships/image" Target="../media/image2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3" Type="http://schemas.openxmlformats.org/officeDocument/2006/relationships/image" Target="../media/image225.png"/><Relationship Id="rId7" Type="http://schemas.openxmlformats.org/officeDocument/2006/relationships/oleObject" Target="../embeddings/oleObject236.bin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35.bin"/><Relationship Id="rId4" Type="http://schemas.openxmlformats.org/officeDocument/2006/relationships/image" Target="../media/image226.png"/><Relationship Id="rId9" Type="http://schemas.openxmlformats.org/officeDocument/2006/relationships/image" Target="../media/image2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image" Target="../media/image228.wmf"/><Relationship Id="rId7" Type="http://schemas.openxmlformats.org/officeDocument/2006/relationships/image" Target="../media/image230.wmf"/><Relationship Id="rId2" Type="http://schemas.openxmlformats.org/officeDocument/2006/relationships/oleObject" Target="../embeddings/oleObject2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9.bin"/><Relationship Id="rId11" Type="http://schemas.openxmlformats.org/officeDocument/2006/relationships/image" Target="../media/image232.wmf"/><Relationship Id="rId5" Type="http://schemas.openxmlformats.org/officeDocument/2006/relationships/image" Target="../media/image229.wmf"/><Relationship Id="rId10" Type="http://schemas.openxmlformats.org/officeDocument/2006/relationships/oleObject" Target="../embeddings/oleObject241.bin"/><Relationship Id="rId4" Type="http://schemas.openxmlformats.org/officeDocument/2006/relationships/oleObject" Target="../embeddings/oleObject238.bin"/><Relationship Id="rId9" Type="http://schemas.openxmlformats.org/officeDocument/2006/relationships/image" Target="../media/image23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image" Target="../media/image238.wmf"/><Relationship Id="rId3" Type="http://schemas.openxmlformats.org/officeDocument/2006/relationships/image" Target="../media/image233.wmf"/><Relationship Id="rId7" Type="http://schemas.openxmlformats.org/officeDocument/2006/relationships/image" Target="../media/image235.wmf"/><Relationship Id="rId12" Type="http://schemas.openxmlformats.org/officeDocument/2006/relationships/oleObject" Target="../embeddings/oleObject247.bin"/><Relationship Id="rId2" Type="http://schemas.openxmlformats.org/officeDocument/2006/relationships/oleObject" Target="../embeddings/oleObject2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237.wmf"/><Relationship Id="rId5" Type="http://schemas.openxmlformats.org/officeDocument/2006/relationships/image" Target="../media/image234.wmf"/><Relationship Id="rId15" Type="http://schemas.openxmlformats.org/officeDocument/2006/relationships/image" Target="../media/image239.w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36.wmf"/><Relationship Id="rId14" Type="http://schemas.openxmlformats.org/officeDocument/2006/relationships/oleObject" Target="../embeddings/oleObject24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244.wmf"/><Relationship Id="rId3" Type="http://schemas.openxmlformats.org/officeDocument/2006/relationships/image" Target="../media/image233.wmf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254.bin"/><Relationship Id="rId17" Type="http://schemas.openxmlformats.org/officeDocument/2006/relationships/image" Target="../media/image230.wmf"/><Relationship Id="rId2" Type="http://schemas.openxmlformats.org/officeDocument/2006/relationships/oleObject" Target="../embeddings/oleObject249.bin"/><Relationship Id="rId16" Type="http://schemas.openxmlformats.org/officeDocument/2006/relationships/oleObject" Target="../embeddings/oleObject2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243.wmf"/><Relationship Id="rId5" Type="http://schemas.openxmlformats.org/officeDocument/2006/relationships/image" Target="../media/image240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25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9.bin"/><Relationship Id="rId13" Type="http://schemas.openxmlformats.org/officeDocument/2006/relationships/image" Target="../media/image247.wmf"/><Relationship Id="rId18" Type="http://schemas.openxmlformats.org/officeDocument/2006/relationships/oleObject" Target="../embeddings/oleObject264.bin"/><Relationship Id="rId3" Type="http://schemas.openxmlformats.org/officeDocument/2006/relationships/image" Target="../media/image233.wmf"/><Relationship Id="rId21" Type="http://schemas.openxmlformats.org/officeDocument/2006/relationships/image" Target="../media/image230.wmf"/><Relationship Id="rId7" Type="http://schemas.openxmlformats.org/officeDocument/2006/relationships/image" Target="../media/image244.wmf"/><Relationship Id="rId12" Type="http://schemas.openxmlformats.org/officeDocument/2006/relationships/oleObject" Target="../embeddings/oleObject261.bin"/><Relationship Id="rId17" Type="http://schemas.openxmlformats.org/officeDocument/2006/relationships/image" Target="../media/image249.wmf"/><Relationship Id="rId2" Type="http://schemas.openxmlformats.org/officeDocument/2006/relationships/oleObject" Target="../embeddings/oleObject256.bin"/><Relationship Id="rId16" Type="http://schemas.openxmlformats.org/officeDocument/2006/relationships/oleObject" Target="../embeddings/oleObject263.bin"/><Relationship Id="rId20" Type="http://schemas.openxmlformats.org/officeDocument/2006/relationships/oleObject" Target="../embeddings/oleObject2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8.bin"/><Relationship Id="rId11" Type="http://schemas.openxmlformats.org/officeDocument/2006/relationships/image" Target="../media/image246.wmf"/><Relationship Id="rId5" Type="http://schemas.openxmlformats.org/officeDocument/2006/relationships/image" Target="../media/image245.wmf"/><Relationship Id="rId15" Type="http://schemas.openxmlformats.org/officeDocument/2006/relationships/image" Target="../media/image248.wmf"/><Relationship Id="rId10" Type="http://schemas.openxmlformats.org/officeDocument/2006/relationships/oleObject" Target="../embeddings/oleObject260.bin"/><Relationship Id="rId19" Type="http://schemas.openxmlformats.org/officeDocument/2006/relationships/image" Target="../media/image250.wmf"/><Relationship Id="rId4" Type="http://schemas.openxmlformats.org/officeDocument/2006/relationships/oleObject" Target="../embeddings/oleObject25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6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5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13" Type="http://schemas.openxmlformats.org/officeDocument/2006/relationships/image" Target="../media/image253.wmf"/><Relationship Id="rId18" Type="http://schemas.openxmlformats.org/officeDocument/2006/relationships/oleObject" Target="../embeddings/oleObject271.bin"/><Relationship Id="rId3" Type="http://schemas.openxmlformats.org/officeDocument/2006/relationships/image" Target="../media/image228.wmf"/><Relationship Id="rId21" Type="http://schemas.openxmlformats.org/officeDocument/2006/relationships/image" Target="../media/image232.wmf"/><Relationship Id="rId7" Type="http://schemas.openxmlformats.org/officeDocument/2006/relationships/image" Target="../media/image251.wmf"/><Relationship Id="rId12" Type="http://schemas.openxmlformats.org/officeDocument/2006/relationships/oleObject" Target="../embeddings/oleObject268.bin"/><Relationship Id="rId17" Type="http://schemas.openxmlformats.org/officeDocument/2006/relationships/image" Target="../media/image255.wmf"/><Relationship Id="rId25" Type="http://schemas.openxmlformats.org/officeDocument/2006/relationships/image" Target="../media/image258.wmf"/><Relationship Id="rId2" Type="http://schemas.openxmlformats.org/officeDocument/2006/relationships/oleObject" Target="../embeddings/oleObject237.bin"/><Relationship Id="rId16" Type="http://schemas.openxmlformats.org/officeDocument/2006/relationships/oleObject" Target="../embeddings/oleObject270.bin"/><Relationship Id="rId20" Type="http://schemas.openxmlformats.org/officeDocument/2006/relationships/oleObject" Target="../embeddings/oleObject2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6.bin"/><Relationship Id="rId11" Type="http://schemas.openxmlformats.org/officeDocument/2006/relationships/image" Target="../media/image252.wmf"/><Relationship Id="rId24" Type="http://schemas.openxmlformats.org/officeDocument/2006/relationships/oleObject" Target="../embeddings/oleObject273.bin"/><Relationship Id="rId5" Type="http://schemas.openxmlformats.org/officeDocument/2006/relationships/image" Target="../media/image244.wmf"/><Relationship Id="rId15" Type="http://schemas.openxmlformats.org/officeDocument/2006/relationships/image" Target="../media/image254.wmf"/><Relationship Id="rId23" Type="http://schemas.openxmlformats.org/officeDocument/2006/relationships/image" Target="../media/image257.wmf"/><Relationship Id="rId10" Type="http://schemas.openxmlformats.org/officeDocument/2006/relationships/oleObject" Target="../embeddings/oleObject267.bin"/><Relationship Id="rId19" Type="http://schemas.openxmlformats.org/officeDocument/2006/relationships/image" Target="../media/image256.wmf"/><Relationship Id="rId4" Type="http://schemas.openxmlformats.org/officeDocument/2006/relationships/oleObject" Target="../embeddings/oleObject265.bin"/><Relationship Id="rId9" Type="http://schemas.openxmlformats.org/officeDocument/2006/relationships/image" Target="../media/image231.wmf"/><Relationship Id="rId14" Type="http://schemas.openxmlformats.org/officeDocument/2006/relationships/oleObject" Target="../embeddings/oleObject269.bin"/><Relationship Id="rId22" Type="http://schemas.openxmlformats.org/officeDocument/2006/relationships/oleObject" Target="../embeddings/oleObject27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264.wmf"/><Relationship Id="rId18" Type="http://schemas.openxmlformats.org/officeDocument/2006/relationships/image" Target="../media/image267.wmf"/><Relationship Id="rId3" Type="http://schemas.openxmlformats.org/officeDocument/2006/relationships/image" Target="../media/image259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279.bin"/><Relationship Id="rId17" Type="http://schemas.openxmlformats.org/officeDocument/2006/relationships/oleObject" Target="../embeddings/oleObject281.bin"/><Relationship Id="rId2" Type="http://schemas.openxmlformats.org/officeDocument/2006/relationships/oleObject" Target="../embeddings/oleObject274.bin"/><Relationship Id="rId16" Type="http://schemas.openxmlformats.org/officeDocument/2006/relationships/image" Target="../media/image266.wmf"/><Relationship Id="rId20" Type="http://schemas.openxmlformats.org/officeDocument/2006/relationships/image" Target="../media/image26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6.bin"/><Relationship Id="rId11" Type="http://schemas.openxmlformats.org/officeDocument/2006/relationships/image" Target="../media/image263.wmf"/><Relationship Id="rId5" Type="http://schemas.openxmlformats.org/officeDocument/2006/relationships/image" Target="../media/image260.wmf"/><Relationship Id="rId15" Type="http://schemas.openxmlformats.org/officeDocument/2006/relationships/image" Target="../media/image265.wmf"/><Relationship Id="rId10" Type="http://schemas.openxmlformats.org/officeDocument/2006/relationships/oleObject" Target="../embeddings/oleObject278.bin"/><Relationship Id="rId19" Type="http://schemas.openxmlformats.org/officeDocument/2006/relationships/oleObject" Target="../embeddings/oleObject282.bin"/><Relationship Id="rId4" Type="http://schemas.openxmlformats.org/officeDocument/2006/relationships/oleObject" Target="../embeddings/oleObject275.bin"/><Relationship Id="rId9" Type="http://schemas.openxmlformats.org/officeDocument/2006/relationships/image" Target="../media/image262.wmf"/><Relationship Id="rId14" Type="http://schemas.openxmlformats.org/officeDocument/2006/relationships/oleObject" Target="../embeddings/oleObject280.bin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wmf"/><Relationship Id="rId18" Type="http://schemas.openxmlformats.org/officeDocument/2006/relationships/oleObject" Target="../embeddings/oleObject291.bin"/><Relationship Id="rId26" Type="http://schemas.openxmlformats.org/officeDocument/2006/relationships/oleObject" Target="../embeddings/oleObject295.bin"/><Relationship Id="rId3" Type="http://schemas.openxmlformats.org/officeDocument/2006/relationships/image" Target="../media/image269.wmf"/><Relationship Id="rId21" Type="http://schemas.openxmlformats.org/officeDocument/2006/relationships/image" Target="../media/image278.wmf"/><Relationship Id="rId7" Type="http://schemas.openxmlformats.org/officeDocument/2006/relationships/image" Target="../media/image271.wmf"/><Relationship Id="rId12" Type="http://schemas.openxmlformats.org/officeDocument/2006/relationships/oleObject" Target="../embeddings/oleObject288.bin"/><Relationship Id="rId17" Type="http://schemas.openxmlformats.org/officeDocument/2006/relationships/image" Target="../media/image276.wmf"/><Relationship Id="rId25" Type="http://schemas.openxmlformats.org/officeDocument/2006/relationships/image" Target="../media/image280.wmf"/><Relationship Id="rId33" Type="http://schemas.openxmlformats.org/officeDocument/2006/relationships/image" Target="../media/image284.wmf"/><Relationship Id="rId2" Type="http://schemas.openxmlformats.org/officeDocument/2006/relationships/oleObject" Target="../embeddings/oleObject283.bin"/><Relationship Id="rId16" Type="http://schemas.openxmlformats.org/officeDocument/2006/relationships/oleObject" Target="../embeddings/oleObject290.bin"/><Relationship Id="rId20" Type="http://schemas.openxmlformats.org/officeDocument/2006/relationships/oleObject" Target="../embeddings/oleObject292.bin"/><Relationship Id="rId29" Type="http://schemas.openxmlformats.org/officeDocument/2006/relationships/image" Target="../media/image28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5.bin"/><Relationship Id="rId11" Type="http://schemas.openxmlformats.org/officeDocument/2006/relationships/image" Target="../media/image273.wmf"/><Relationship Id="rId24" Type="http://schemas.openxmlformats.org/officeDocument/2006/relationships/oleObject" Target="../embeddings/oleObject294.bin"/><Relationship Id="rId32" Type="http://schemas.openxmlformats.org/officeDocument/2006/relationships/oleObject" Target="../embeddings/oleObject298.bin"/><Relationship Id="rId5" Type="http://schemas.openxmlformats.org/officeDocument/2006/relationships/image" Target="../media/image270.wmf"/><Relationship Id="rId15" Type="http://schemas.openxmlformats.org/officeDocument/2006/relationships/image" Target="../media/image275.wmf"/><Relationship Id="rId23" Type="http://schemas.openxmlformats.org/officeDocument/2006/relationships/image" Target="../media/image279.wmf"/><Relationship Id="rId28" Type="http://schemas.openxmlformats.org/officeDocument/2006/relationships/oleObject" Target="../embeddings/oleObject296.bin"/><Relationship Id="rId10" Type="http://schemas.openxmlformats.org/officeDocument/2006/relationships/oleObject" Target="../embeddings/oleObject287.bin"/><Relationship Id="rId19" Type="http://schemas.openxmlformats.org/officeDocument/2006/relationships/image" Target="../media/image277.wmf"/><Relationship Id="rId31" Type="http://schemas.openxmlformats.org/officeDocument/2006/relationships/image" Target="../media/image283.wmf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272.wmf"/><Relationship Id="rId14" Type="http://schemas.openxmlformats.org/officeDocument/2006/relationships/oleObject" Target="../embeddings/oleObject289.bin"/><Relationship Id="rId22" Type="http://schemas.openxmlformats.org/officeDocument/2006/relationships/oleObject" Target="../embeddings/oleObject293.bin"/><Relationship Id="rId27" Type="http://schemas.openxmlformats.org/officeDocument/2006/relationships/image" Target="../media/image281.wmf"/><Relationship Id="rId30" Type="http://schemas.openxmlformats.org/officeDocument/2006/relationships/oleObject" Target="../embeddings/oleObject297.bin"/><Relationship Id="rId8" Type="http://schemas.openxmlformats.org/officeDocument/2006/relationships/oleObject" Target="../embeddings/oleObject28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3" Type="http://schemas.openxmlformats.org/officeDocument/2006/relationships/oleObject" Target="../embeddings/oleObject299.bin"/><Relationship Id="rId7" Type="http://schemas.openxmlformats.org/officeDocument/2006/relationships/image" Target="../media/image266.w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wmf"/><Relationship Id="rId5" Type="http://schemas.openxmlformats.org/officeDocument/2006/relationships/oleObject" Target="../embeddings/oleObject300.bin"/><Relationship Id="rId4" Type="http://schemas.openxmlformats.org/officeDocument/2006/relationships/image" Target="../media/image286.wmf"/><Relationship Id="rId9" Type="http://schemas.openxmlformats.org/officeDocument/2006/relationships/image" Target="../media/image28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2.bin"/><Relationship Id="rId2" Type="http://schemas.openxmlformats.org/officeDocument/2006/relationships/image" Target="../media/image2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wmf"/><Relationship Id="rId5" Type="http://schemas.openxmlformats.org/officeDocument/2006/relationships/oleObject" Target="../embeddings/oleObject303.bin"/><Relationship Id="rId4" Type="http://schemas.openxmlformats.org/officeDocument/2006/relationships/image" Target="../media/image28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2" Type="http://schemas.openxmlformats.org/officeDocument/2006/relationships/image" Target="../media/image2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wmf"/><Relationship Id="rId5" Type="http://schemas.openxmlformats.org/officeDocument/2006/relationships/oleObject" Target="../embeddings/oleObject305.bin"/><Relationship Id="rId4" Type="http://schemas.openxmlformats.org/officeDocument/2006/relationships/image" Target="../media/image29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oleObject" Target="../embeddings/oleObject30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wmf"/><Relationship Id="rId5" Type="http://schemas.openxmlformats.org/officeDocument/2006/relationships/image" Target="../media/image294.wmf"/><Relationship Id="rId4" Type="http://schemas.openxmlformats.org/officeDocument/2006/relationships/oleObject" Target="../embeddings/oleObject30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image" Target="../media/image300.wmf"/><Relationship Id="rId3" Type="http://schemas.openxmlformats.org/officeDocument/2006/relationships/image" Target="../media/image295.wmf"/><Relationship Id="rId7" Type="http://schemas.openxmlformats.org/officeDocument/2006/relationships/image" Target="../media/image297.wmf"/><Relationship Id="rId12" Type="http://schemas.openxmlformats.org/officeDocument/2006/relationships/oleObject" Target="../embeddings/oleObject313.bin"/><Relationship Id="rId2" Type="http://schemas.openxmlformats.org/officeDocument/2006/relationships/oleObject" Target="../embeddings/oleObject308.bin"/><Relationship Id="rId16" Type="http://schemas.openxmlformats.org/officeDocument/2006/relationships/image" Target="../media/image26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299.wmf"/><Relationship Id="rId5" Type="http://schemas.openxmlformats.org/officeDocument/2006/relationships/image" Target="../media/image296.wmf"/><Relationship Id="rId15" Type="http://schemas.openxmlformats.org/officeDocument/2006/relationships/image" Target="../media/image301.wmf"/><Relationship Id="rId10" Type="http://schemas.openxmlformats.org/officeDocument/2006/relationships/oleObject" Target="../embeddings/oleObject312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298.wmf"/><Relationship Id="rId14" Type="http://schemas.openxmlformats.org/officeDocument/2006/relationships/oleObject" Target="../embeddings/oleObject31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8.bin"/><Relationship Id="rId13" Type="http://schemas.openxmlformats.org/officeDocument/2006/relationships/image" Target="../media/image307.wmf"/><Relationship Id="rId3" Type="http://schemas.openxmlformats.org/officeDocument/2006/relationships/image" Target="../media/image302.wmf"/><Relationship Id="rId7" Type="http://schemas.openxmlformats.org/officeDocument/2006/relationships/image" Target="../media/image304.wmf"/><Relationship Id="rId12" Type="http://schemas.openxmlformats.org/officeDocument/2006/relationships/oleObject" Target="../embeddings/oleObject320.bin"/><Relationship Id="rId17" Type="http://schemas.openxmlformats.org/officeDocument/2006/relationships/image" Target="../media/image309.wmf"/><Relationship Id="rId2" Type="http://schemas.openxmlformats.org/officeDocument/2006/relationships/oleObject" Target="../embeddings/oleObject315.bin"/><Relationship Id="rId16" Type="http://schemas.openxmlformats.org/officeDocument/2006/relationships/oleObject" Target="../embeddings/oleObject3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7.bin"/><Relationship Id="rId11" Type="http://schemas.openxmlformats.org/officeDocument/2006/relationships/image" Target="../media/image306.wmf"/><Relationship Id="rId5" Type="http://schemas.openxmlformats.org/officeDocument/2006/relationships/image" Target="../media/image303.wmf"/><Relationship Id="rId15" Type="http://schemas.openxmlformats.org/officeDocument/2006/relationships/image" Target="../media/image308.wmf"/><Relationship Id="rId10" Type="http://schemas.openxmlformats.org/officeDocument/2006/relationships/oleObject" Target="../embeddings/oleObject319.bin"/><Relationship Id="rId4" Type="http://schemas.openxmlformats.org/officeDocument/2006/relationships/oleObject" Target="../embeddings/oleObject316.bin"/><Relationship Id="rId9" Type="http://schemas.openxmlformats.org/officeDocument/2006/relationships/image" Target="../media/image305.wmf"/><Relationship Id="rId14" Type="http://schemas.openxmlformats.org/officeDocument/2006/relationships/oleObject" Target="../embeddings/oleObject32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wmf"/><Relationship Id="rId2" Type="http://schemas.openxmlformats.org/officeDocument/2006/relationships/oleObject" Target="../embeddings/oleObject3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wmf"/><Relationship Id="rId4" Type="http://schemas.openxmlformats.org/officeDocument/2006/relationships/oleObject" Target="../embeddings/oleObject3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2.wmf"/><Relationship Id="rId3" Type="http://schemas.openxmlformats.org/officeDocument/2006/relationships/image" Target="../media/image5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12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5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318.wmf"/><Relationship Id="rId18" Type="http://schemas.openxmlformats.org/officeDocument/2006/relationships/oleObject" Target="../embeddings/oleObject330.bin"/><Relationship Id="rId26" Type="http://schemas.openxmlformats.org/officeDocument/2006/relationships/oleObject" Target="../embeddings/oleObject334.bin"/><Relationship Id="rId3" Type="http://schemas.openxmlformats.org/officeDocument/2006/relationships/image" Target="../media/image313.wmf"/><Relationship Id="rId21" Type="http://schemas.openxmlformats.org/officeDocument/2006/relationships/image" Target="../media/image323.wmf"/><Relationship Id="rId7" Type="http://schemas.openxmlformats.org/officeDocument/2006/relationships/image" Target="../media/image316.wmf"/><Relationship Id="rId12" Type="http://schemas.openxmlformats.org/officeDocument/2006/relationships/oleObject" Target="../embeddings/oleObject328.bin"/><Relationship Id="rId17" Type="http://schemas.openxmlformats.org/officeDocument/2006/relationships/image" Target="../media/image321.wmf"/><Relationship Id="rId25" Type="http://schemas.openxmlformats.org/officeDocument/2006/relationships/image" Target="../media/image325.wmf"/><Relationship Id="rId2" Type="http://schemas.openxmlformats.org/officeDocument/2006/relationships/image" Target="../media/image312.wmf"/><Relationship Id="rId16" Type="http://schemas.openxmlformats.org/officeDocument/2006/relationships/image" Target="../media/image320.wmf"/><Relationship Id="rId20" Type="http://schemas.openxmlformats.org/officeDocument/2006/relationships/oleObject" Target="../embeddings/oleObject3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wmf"/><Relationship Id="rId11" Type="http://schemas.openxmlformats.org/officeDocument/2006/relationships/image" Target="../media/image305.wmf"/><Relationship Id="rId24" Type="http://schemas.openxmlformats.org/officeDocument/2006/relationships/oleObject" Target="../embeddings/oleObject333.bin"/><Relationship Id="rId5" Type="http://schemas.openxmlformats.org/officeDocument/2006/relationships/image" Target="../media/image314.wmf"/><Relationship Id="rId15" Type="http://schemas.openxmlformats.org/officeDocument/2006/relationships/image" Target="../media/image319.wmf"/><Relationship Id="rId23" Type="http://schemas.openxmlformats.org/officeDocument/2006/relationships/image" Target="../media/image324.wmf"/><Relationship Id="rId10" Type="http://schemas.openxmlformats.org/officeDocument/2006/relationships/oleObject" Target="../embeddings/oleObject327.bin"/><Relationship Id="rId19" Type="http://schemas.openxmlformats.org/officeDocument/2006/relationships/image" Target="../media/image322.wmf"/><Relationship Id="rId4" Type="http://schemas.openxmlformats.org/officeDocument/2006/relationships/oleObject" Target="../embeddings/oleObject325.bin"/><Relationship Id="rId9" Type="http://schemas.openxmlformats.org/officeDocument/2006/relationships/image" Target="../media/image317.wmf"/><Relationship Id="rId14" Type="http://schemas.openxmlformats.org/officeDocument/2006/relationships/oleObject" Target="../embeddings/oleObject329.bin"/><Relationship Id="rId22" Type="http://schemas.openxmlformats.org/officeDocument/2006/relationships/oleObject" Target="../embeddings/oleObject332.bin"/><Relationship Id="rId27" Type="http://schemas.openxmlformats.org/officeDocument/2006/relationships/image" Target="../media/image32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3" Type="http://schemas.openxmlformats.org/officeDocument/2006/relationships/image" Target="../media/image327.wmf"/><Relationship Id="rId7" Type="http://schemas.openxmlformats.org/officeDocument/2006/relationships/image" Target="../media/image328.wmf"/><Relationship Id="rId2" Type="http://schemas.openxmlformats.org/officeDocument/2006/relationships/oleObject" Target="../embeddings/oleObject3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63.wmf"/><Relationship Id="rId10" Type="http://schemas.openxmlformats.org/officeDocument/2006/relationships/image" Target="../media/image320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329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13" Type="http://schemas.openxmlformats.org/officeDocument/2006/relationships/oleObject" Target="../embeddings/oleObject343.bin"/><Relationship Id="rId3" Type="http://schemas.openxmlformats.org/officeDocument/2006/relationships/image" Target="../media/image330.wmf"/><Relationship Id="rId7" Type="http://schemas.openxmlformats.org/officeDocument/2006/relationships/image" Target="../media/image321.wmf"/><Relationship Id="rId12" Type="http://schemas.openxmlformats.org/officeDocument/2006/relationships/image" Target="../media/image334.wmf"/><Relationship Id="rId2" Type="http://schemas.openxmlformats.org/officeDocument/2006/relationships/oleObject" Target="../embeddings/oleObject339.bin"/><Relationship Id="rId16" Type="http://schemas.openxmlformats.org/officeDocument/2006/relationships/image" Target="../media/image3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wmf"/><Relationship Id="rId11" Type="http://schemas.openxmlformats.org/officeDocument/2006/relationships/oleObject" Target="../embeddings/oleObject342.bin"/><Relationship Id="rId5" Type="http://schemas.openxmlformats.org/officeDocument/2006/relationships/image" Target="../media/image331.wmf"/><Relationship Id="rId15" Type="http://schemas.openxmlformats.org/officeDocument/2006/relationships/oleObject" Target="../embeddings/oleObject344.bin"/><Relationship Id="rId10" Type="http://schemas.openxmlformats.org/officeDocument/2006/relationships/image" Target="../media/image333.wmf"/><Relationship Id="rId4" Type="http://schemas.openxmlformats.org/officeDocument/2006/relationships/oleObject" Target="../embeddings/oleObject340.bin"/><Relationship Id="rId9" Type="http://schemas.openxmlformats.org/officeDocument/2006/relationships/oleObject" Target="../embeddings/oleObject341.bin"/><Relationship Id="rId14" Type="http://schemas.openxmlformats.org/officeDocument/2006/relationships/image" Target="../media/image335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oleObject" Target="../embeddings/oleObject350.bin"/><Relationship Id="rId18" Type="http://schemas.openxmlformats.org/officeDocument/2006/relationships/image" Target="../media/image344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12" Type="http://schemas.openxmlformats.org/officeDocument/2006/relationships/image" Target="../media/image341.wmf"/><Relationship Id="rId17" Type="http://schemas.openxmlformats.org/officeDocument/2006/relationships/oleObject" Target="../embeddings/oleObject352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3.wmf"/><Relationship Id="rId20" Type="http://schemas.openxmlformats.org/officeDocument/2006/relationships/image" Target="../media/image3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8.wmf"/><Relationship Id="rId11" Type="http://schemas.openxmlformats.org/officeDocument/2006/relationships/oleObject" Target="../embeddings/oleObject349.bin"/><Relationship Id="rId5" Type="http://schemas.openxmlformats.org/officeDocument/2006/relationships/oleObject" Target="../embeddings/oleObject346.bin"/><Relationship Id="rId15" Type="http://schemas.openxmlformats.org/officeDocument/2006/relationships/oleObject" Target="../embeddings/oleObject351.bin"/><Relationship Id="rId10" Type="http://schemas.openxmlformats.org/officeDocument/2006/relationships/image" Target="../media/image340.wmf"/><Relationship Id="rId19" Type="http://schemas.openxmlformats.org/officeDocument/2006/relationships/oleObject" Target="../embeddings/oleObject353.bin"/><Relationship Id="rId4" Type="http://schemas.openxmlformats.org/officeDocument/2006/relationships/image" Target="../media/image337.wmf"/><Relationship Id="rId9" Type="http://schemas.openxmlformats.org/officeDocument/2006/relationships/oleObject" Target="../embeddings/oleObject348.bin"/><Relationship Id="rId14" Type="http://schemas.openxmlformats.org/officeDocument/2006/relationships/image" Target="../media/image34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oleObject" Target="../embeddings/oleObject354.bin"/><Relationship Id="rId7" Type="http://schemas.openxmlformats.org/officeDocument/2006/relationships/oleObject" Target="../embeddings/oleObject356.bin"/><Relationship Id="rId2" Type="http://schemas.openxmlformats.org/officeDocument/2006/relationships/image" Target="../media/image3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wmf"/><Relationship Id="rId5" Type="http://schemas.openxmlformats.org/officeDocument/2006/relationships/oleObject" Target="../embeddings/oleObject355.bin"/><Relationship Id="rId10" Type="http://schemas.openxmlformats.org/officeDocument/2006/relationships/image" Target="../media/image350.wmf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57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wmf"/><Relationship Id="rId13" Type="http://schemas.openxmlformats.org/officeDocument/2006/relationships/oleObject" Target="../embeddings/oleObject363.bin"/><Relationship Id="rId3" Type="http://schemas.openxmlformats.org/officeDocument/2006/relationships/oleObject" Target="../embeddings/oleObject358.bin"/><Relationship Id="rId7" Type="http://schemas.openxmlformats.org/officeDocument/2006/relationships/oleObject" Target="../embeddings/oleObject360.bin"/><Relationship Id="rId12" Type="http://schemas.openxmlformats.org/officeDocument/2006/relationships/image" Target="../media/image353.wmf"/><Relationship Id="rId2" Type="http://schemas.openxmlformats.org/officeDocument/2006/relationships/image" Target="../media/image3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wmf"/><Relationship Id="rId11" Type="http://schemas.openxmlformats.org/officeDocument/2006/relationships/oleObject" Target="../embeddings/oleObject362.bin"/><Relationship Id="rId5" Type="http://schemas.openxmlformats.org/officeDocument/2006/relationships/oleObject" Target="../embeddings/oleObject359.bin"/><Relationship Id="rId10" Type="http://schemas.openxmlformats.org/officeDocument/2006/relationships/image" Target="../media/image352.wmf"/><Relationship Id="rId4" Type="http://schemas.openxmlformats.org/officeDocument/2006/relationships/image" Target="../media/image347.wmf"/><Relationship Id="rId9" Type="http://schemas.openxmlformats.org/officeDocument/2006/relationships/oleObject" Target="../embeddings/oleObject361.bin"/><Relationship Id="rId14" Type="http://schemas.openxmlformats.org/officeDocument/2006/relationships/image" Target="../media/image354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7.bin"/><Relationship Id="rId13" Type="http://schemas.openxmlformats.org/officeDocument/2006/relationships/image" Target="../media/image342.wmf"/><Relationship Id="rId18" Type="http://schemas.openxmlformats.org/officeDocument/2006/relationships/oleObject" Target="../embeddings/oleObject372.bin"/><Relationship Id="rId3" Type="http://schemas.openxmlformats.org/officeDocument/2006/relationships/image" Target="../media/image355.wmf"/><Relationship Id="rId21" Type="http://schemas.openxmlformats.org/officeDocument/2006/relationships/image" Target="../media/image363.wmf"/><Relationship Id="rId7" Type="http://schemas.openxmlformats.org/officeDocument/2006/relationships/image" Target="../media/image357.wmf"/><Relationship Id="rId12" Type="http://schemas.openxmlformats.org/officeDocument/2006/relationships/oleObject" Target="../embeddings/oleObject369.bin"/><Relationship Id="rId17" Type="http://schemas.openxmlformats.org/officeDocument/2006/relationships/image" Target="../media/image361.wmf"/><Relationship Id="rId2" Type="http://schemas.openxmlformats.org/officeDocument/2006/relationships/oleObject" Target="../embeddings/oleObject364.bin"/><Relationship Id="rId16" Type="http://schemas.openxmlformats.org/officeDocument/2006/relationships/oleObject" Target="../embeddings/oleObject371.bin"/><Relationship Id="rId20" Type="http://schemas.openxmlformats.org/officeDocument/2006/relationships/oleObject" Target="../embeddings/oleObject3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6.bin"/><Relationship Id="rId11" Type="http://schemas.openxmlformats.org/officeDocument/2006/relationships/image" Target="../media/image359.wmf"/><Relationship Id="rId5" Type="http://schemas.openxmlformats.org/officeDocument/2006/relationships/image" Target="../media/image356.wmf"/><Relationship Id="rId15" Type="http://schemas.openxmlformats.org/officeDocument/2006/relationships/image" Target="../media/image360.wmf"/><Relationship Id="rId10" Type="http://schemas.openxmlformats.org/officeDocument/2006/relationships/oleObject" Target="../embeddings/oleObject368.bin"/><Relationship Id="rId19" Type="http://schemas.openxmlformats.org/officeDocument/2006/relationships/image" Target="../media/image362.wmf"/><Relationship Id="rId4" Type="http://schemas.openxmlformats.org/officeDocument/2006/relationships/oleObject" Target="../embeddings/oleObject365.bin"/><Relationship Id="rId9" Type="http://schemas.openxmlformats.org/officeDocument/2006/relationships/image" Target="../media/image358.wmf"/><Relationship Id="rId14" Type="http://schemas.openxmlformats.org/officeDocument/2006/relationships/oleObject" Target="../embeddings/oleObject37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6.bin"/><Relationship Id="rId3" Type="http://schemas.openxmlformats.org/officeDocument/2006/relationships/oleObject" Target="../embeddings/oleObject374.bin"/><Relationship Id="rId7" Type="http://schemas.openxmlformats.org/officeDocument/2006/relationships/image" Target="../media/image366.wmf"/><Relationship Id="rId2" Type="http://schemas.openxmlformats.org/officeDocument/2006/relationships/image" Target="../media/image26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5.bin"/><Relationship Id="rId5" Type="http://schemas.openxmlformats.org/officeDocument/2006/relationships/image" Target="../media/image365.wmf"/><Relationship Id="rId4" Type="http://schemas.openxmlformats.org/officeDocument/2006/relationships/image" Target="../media/image364.wmf"/><Relationship Id="rId9" Type="http://schemas.openxmlformats.org/officeDocument/2006/relationships/image" Target="../media/image36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0.png"/><Relationship Id="rId5" Type="http://schemas.openxmlformats.org/officeDocument/2006/relationships/image" Target="../media/image25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0.bin"/><Relationship Id="rId13" Type="http://schemas.openxmlformats.org/officeDocument/2006/relationships/image" Target="../media/image373.wmf"/><Relationship Id="rId18" Type="http://schemas.openxmlformats.org/officeDocument/2006/relationships/image" Target="../media/image375.wmf"/><Relationship Id="rId26" Type="http://schemas.openxmlformats.org/officeDocument/2006/relationships/image" Target="../media/image379.wmf"/><Relationship Id="rId3" Type="http://schemas.openxmlformats.org/officeDocument/2006/relationships/image" Target="../media/image368.wmf"/><Relationship Id="rId21" Type="http://schemas.openxmlformats.org/officeDocument/2006/relationships/oleObject" Target="../embeddings/oleObject387.bin"/><Relationship Id="rId7" Type="http://schemas.openxmlformats.org/officeDocument/2006/relationships/image" Target="../media/image370.wmf"/><Relationship Id="rId12" Type="http://schemas.openxmlformats.org/officeDocument/2006/relationships/oleObject" Target="../embeddings/oleObject382.bin"/><Relationship Id="rId17" Type="http://schemas.openxmlformats.org/officeDocument/2006/relationships/oleObject" Target="../embeddings/oleObject385.bin"/><Relationship Id="rId25" Type="http://schemas.openxmlformats.org/officeDocument/2006/relationships/oleObject" Target="../embeddings/oleObject389.bin"/><Relationship Id="rId2" Type="http://schemas.openxmlformats.org/officeDocument/2006/relationships/oleObject" Target="../embeddings/oleObject377.bin"/><Relationship Id="rId16" Type="http://schemas.openxmlformats.org/officeDocument/2006/relationships/image" Target="../media/image374.wmf"/><Relationship Id="rId20" Type="http://schemas.openxmlformats.org/officeDocument/2006/relationships/image" Target="../media/image376.wmf"/><Relationship Id="rId29" Type="http://schemas.openxmlformats.org/officeDocument/2006/relationships/oleObject" Target="../embeddings/oleObject3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9.bin"/><Relationship Id="rId11" Type="http://schemas.openxmlformats.org/officeDocument/2006/relationships/image" Target="../media/image372.wmf"/><Relationship Id="rId24" Type="http://schemas.openxmlformats.org/officeDocument/2006/relationships/image" Target="../media/image378.wmf"/><Relationship Id="rId32" Type="http://schemas.openxmlformats.org/officeDocument/2006/relationships/image" Target="../media/image382.wmf"/><Relationship Id="rId5" Type="http://schemas.openxmlformats.org/officeDocument/2006/relationships/image" Target="../media/image369.wmf"/><Relationship Id="rId15" Type="http://schemas.openxmlformats.org/officeDocument/2006/relationships/oleObject" Target="../embeddings/oleObject384.bin"/><Relationship Id="rId23" Type="http://schemas.openxmlformats.org/officeDocument/2006/relationships/oleObject" Target="../embeddings/oleObject388.bin"/><Relationship Id="rId28" Type="http://schemas.openxmlformats.org/officeDocument/2006/relationships/image" Target="../media/image380.wmf"/><Relationship Id="rId10" Type="http://schemas.openxmlformats.org/officeDocument/2006/relationships/oleObject" Target="../embeddings/oleObject381.bin"/><Relationship Id="rId19" Type="http://schemas.openxmlformats.org/officeDocument/2006/relationships/oleObject" Target="../embeddings/oleObject386.bin"/><Relationship Id="rId31" Type="http://schemas.openxmlformats.org/officeDocument/2006/relationships/oleObject" Target="../embeddings/oleObject392.bin"/><Relationship Id="rId4" Type="http://schemas.openxmlformats.org/officeDocument/2006/relationships/oleObject" Target="../embeddings/oleObject378.bin"/><Relationship Id="rId9" Type="http://schemas.openxmlformats.org/officeDocument/2006/relationships/image" Target="../media/image371.wmf"/><Relationship Id="rId14" Type="http://schemas.openxmlformats.org/officeDocument/2006/relationships/oleObject" Target="../embeddings/oleObject383.bin"/><Relationship Id="rId22" Type="http://schemas.openxmlformats.org/officeDocument/2006/relationships/image" Target="../media/image377.wmf"/><Relationship Id="rId27" Type="http://schemas.openxmlformats.org/officeDocument/2006/relationships/oleObject" Target="../embeddings/oleObject390.bin"/><Relationship Id="rId30" Type="http://schemas.openxmlformats.org/officeDocument/2006/relationships/image" Target="../media/image38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wmf"/><Relationship Id="rId3" Type="http://schemas.openxmlformats.org/officeDocument/2006/relationships/oleObject" Target="../embeddings/oleObject393.bin"/><Relationship Id="rId7" Type="http://schemas.openxmlformats.org/officeDocument/2006/relationships/oleObject" Target="../embeddings/oleObject395.bin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.wmf"/><Relationship Id="rId5" Type="http://schemas.openxmlformats.org/officeDocument/2006/relationships/oleObject" Target="../embeddings/oleObject394.bin"/><Relationship Id="rId4" Type="http://schemas.openxmlformats.org/officeDocument/2006/relationships/image" Target="../media/image384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wmf"/><Relationship Id="rId3" Type="http://schemas.openxmlformats.org/officeDocument/2006/relationships/oleObject" Target="../embeddings/oleObject396.bin"/><Relationship Id="rId7" Type="http://schemas.openxmlformats.org/officeDocument/2006/relationships/oleObject" Target="../embeddings/oleObject398.bin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wmf"/><Relationship Id="rId5" Type="http://schemas.openxmlformats.org/officeDocument/2006/relationships/oleObject" Target="../embeddings/oleObject397.bin"/><Relationship Id="rId4" Type="http://schemas.openxmlformats.org/officeDocument/2006/relationships/image" Target="../media/image38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13" Type="http://schemas.openxmlformats.org/officeDocument/2006/relationships/oleObject" Target="../embeddings/oleObject404.bin"/><Relationship Id="rId3" Type="http://schemas.openxmlformats.org/officeDocument/2006/relationships/oleObject" Target="../embeddings/oleObject399.bin"/><Relationship Id="rId7" Type="http://schemas.openxmlformats.org/officeDocument/2006/relationships/oleObject" Target="../embeddings/oleObject401.bin"/><Relationship Id="rId12" Type="http://schemas.openxmlformats.org/officeDocument/2006/relationships/image" Target="../media/image390.wmf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wmf"/><Relationship Id="rId11" Type="http://schemas.openxmlformats.org/officeDocument/2006/relationships/oleObject" Target="../embeddings/oleObject403.bin"/><Relationship Id="rId5" Type="http://schemas.openxmlformats.org/officeDocument/2006/relationships/oleObject" Target="../embeddings/oleObject400.bin"/><Relationship Id="rId10" Type="http://schemas.openxmlformats.org/officeDocument/2006/relationships/image" Target="../media/image388.wmf"/><Relationship Id="rId4" Type="http://schemas.openxmlformats.org/officeDocument/2006/relationships/image" Target="../media/image384.wmf"/><Relationship Id="rId9" Type="http://schemas.openxmlformats.org/officeDocument/2006/relationships/oleObject" Target="../embeddings/oleObject402.bin"/><Relationship Id="rId14" Type="http://schemas.openxmlformats.org/officeDocument/2006/relationships/image" Target="../media/image391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407.png"/><Relationship Id="rId7" Type="http://schemas.openxmlformats.org/officeDocument/2006/relationships/image" Target="../media/image411.png"/><Relationship Id="rId12" Type="http://schemas.openxmlformats.org/officeDocument/2006/relationships/image" Target="../media/image3940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15.png"/><Relationship Id="rId5" Type="http://schemas.openxmlformats.org/officeDocument/2006/relationships/image" Target="../media/image393.png"/><Relationship Id="rId10" Type="http://schemas.openxmlformats.org/officeDocument/2006/relationships/image" Target="../media/image414.png"/><Relationship Id="rId4" Type="http://schemas.openxmlformats.org/officeDocument/2006/relationships/image" Target="../media/image392.png"/><Relationship Id="rId9" Type="http://schemas.openxmlformats.org/officeDocument/2006/relationships/image" Target="../media/image41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399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12" Type="http://schemas.openxmlformats.org/officeDocument/2006/relationships/image" Target="../media/image396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0" Type="http://schemas.openxmlformats.org/officeDocument/2006/relationships/image" Target="../media/image425.png"/><Relationship Id="rId4" Type="http://schemas.openxmlformats.org/officeDocument/2006/relationships/image" Target="../media/image419.png"/><Relationship Id="rId9" Type="http://schemas.openxmlformats.org/officeDocument/2006/relationships/image" Target="../media/image42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440.png"/><Relationship Id="rId3" Type="http://schemas.openxmlformats.org/officeDocument/2006/relationships/image" Target="../media/image430.png"/><Relationship Id="rId7" Type="http://schemas.openxmlformats.org/officeDocument/2006/relationships/image" Target="../media/image434.png"/><Relationship Id="rId12" Type="http://schemas.openxmlformats.org/officeDocument/2006/relationships/image" Target="../media/image401.png"/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emf"/><Relationship Id="rId5" Type="http://schemas.openxmlformats.org/officeDocument/2006/relationships/image" Target="../media/image405.png"/><Relationship Id="rId4" Type="http://schemas.openxmlformats.org/officeDocument/2006/relationships/image" Target="../media/image4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Distribuições de Probabilidade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5509BE4-1053-15BF-FC42-E92D7572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Uniforme Discreta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279650" y="2813125"/>
            <a:ext cx="1782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>
                <a:latin typeface="Times New Roman" pitchFamily="18" charset="0"/>
              </a:rPr>
              <a:t>: {12, 16, ..., 208}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Se uma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é representada por valores múltiplos de 4, maiores que 10 e menores que 210, equiprováveis, qual a sua média e variância?</a:t>
            </a:r>
          </a:p>
          <a:p>
            <a:pPr defTabSz="7239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representa uma distribuição uniforme discreta típica? Posso usar as fórmulas definidas para essa distribuição?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411760" y="3347697"/>
            <a:ext cx="1080120" cy="936104"/>
            <a:chOff x="2559968" y="3361184"/>
            <a:chExt cx="1080120" cy="936104"/>
          </a:xfrm>
        </p:grpSpPr>
        <p:cxnSp>
          <p:nvCxnSpPr>
            <p:cNvPr id="7" name="Conector reto 6"/>
            <p:cNvCxnSpPr/>
            <p:nvPr/>
          </p:nvCxnSpPr>
          <p:spPr>
            <a:xfrm>
              <a:off x="2559968" y="3361184"/>
              <a:ext cx="1080120" cy="936104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2559968" y="3361184"/>
              <a:ext cx="1080120" cy="936104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5652120" y="3347697"/>
            <a:ext cx="1080120" cy="936104"/>
            <a:chOff x="2559968" y="3361184"/>
            <a:chExt cx="1080120" cy="936104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2559968" y="3361184"/>
              <a:ext cx="1080120" cy="936104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2559968" y="3361184"/>
              <a:ext cx="1080120" cy="936104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222499" y="3527618"/>
                <a:ext cx="1252009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9" y="3527618"/>
                <a:ext cx="1252009" cy="465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838700" y="3501008"/>
                <a:ext cx="2443233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3501008"/>
                <a:ext cx="2443233" cy="492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5270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Uniforme Discreta</a:t>
            </a: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5040313" y="3284612"/>
          <a:ext cx="12874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393529" progId="Equation.DSMT4">
                  <p:embed/>
                </p:oleObj>
              </mc:Choice>
              <mc:Fallback>
                <p:oleObj name="Equation" r:id="rId2" imgW="901309" imgH="393529" progId="Equation.DSMT4">
                  <p:embed/>
                  <p:pic>
                    <p:nvPicPr>
                      <p:cNvPr id="993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3284612"/>
                        <a:ext cx="12874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5040313" y="3970412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419100" progId="Equation.DSMT4">
                  <p:embed/>
                </p:oleObj>
              </mc:Choice>
              <mc:Fallback>
                <p:oleObj name="Equation" r:id="rId4" imgW="1066800" imgH="419100" progId="Equation.DSMT4">
                  <p:embed/>
                  <p:pic>
                    <p:nvPicPr>
                      <p:cNvPr id="993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3970412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279650" y="2813125"/>
            <a:ext cx="1782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imes New Roman" pitchFamily="18" charset="0"/>
              </a:rPr>
              <a:t>: {12, 16, ..., 208}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Se uma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é representada por valores múltiplos de 4, maiores que 10 e menores que 210, equiprováveis, qual a sua média e variância?</a:t>
            </a:r>
          </a:p>
          <a:p>
            <a:pPr defTabSz="7239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	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representa uma distribuição uniforme discreta típica? Posso usar as fórmulas definidas para essa distribuição?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799013" y="2813125"/>
            <a:ext cx="1428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...,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}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4232275" y="2636912"/>
            <a:ext cx="396875" cy="514350"/>
            <a:chOff x="2913869" y="2437323"/>
            <a:chExt cx="397866" cy="515176"/>
          </a:xfrm>
        </p:grpSpPr>
        <p:sp>
          <p:nvSpPr>
            <p:cNvPr id="7188" name="Rectangle 20"/>
            <p:cNvSpPr>
              <a:spLocks noChangeArrowheads="1"/>
            </p:cNvSpPr>
            <p:nvPr/>
          </p:nvSpPr>
          <p:spPr bwMode="auto">
            <a:xfrm>
              <a:off x="2913869" y="2613945"/>
              <a:ext cx="3978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</a:t>
              </a:r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2974783" y="2437323"/>
              <a:ext cx="276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?</a:t>
              </a:r>
              <a:endParaRPr lang="pt-BR" altLang="pt-BR" sz="1600">
                <a:latin typeface="Times New Roman" pitchFamily="18" charset="0"/>
              </a:endParaRPr>
            </a:p>
          </p:txBody>
        </p:sp>
      </p:grp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136775" y="3291583"/>
            <a:ext cx="1636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>
                <a:latin typeface="Times New Roman" pitchFamily="18" charset="0"/>
              </a:rPr>
              <a:t>/4: {3, 4, ..., 52}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63725" y="3770041"/>
            <a:ext cx="1908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imes New Roman" pitchFamily="18" charset="0"/>
              </a:rPr>
              <a:t>/4 - 2: {1, 2, ..., 50}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071688" y="4728962"/>
            <a:ext cx="109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imes New Roman" pitchFamily="18" charset="0"/>
              </a:rPr>
              <a:t>/4 - 2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071688" y="5207421"/>
            <a:ext cx="1065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>
                <a:latin typeface="Times New Roman" pitchFamily="18" charset="0"/>
              </a:rPr>
              <a:t> = 4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+ 8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071688" y="5685879"/>
            <a:ext cx="1590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E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imes New Roman" pitchFamily="18" charset="0"/>
              </a:rPr>
              <a:t>) = 4</a:t>
            </a:r>
            <a:r>
              <a:rPr lang="pt-BR" altLang="pt-BR" sz="1600" i="1" dirty="0">
                <a:latin typeface="Times New Roman" pitchFamily="18" charset="0"/>
              </a:rPr>
              <a:t>E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) + 8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019300" y="6164337"/>
            <a:ext cx="169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Var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imes New Roman" pitchFamily="18" charset="0"/>
              </a:rPr>
              <a:t>) = 16</a:t>
            </a:r>
            <a:r>
              <a:rPr lang="pt-BR" altLang="pt-BR" sz="1600" i="1" dirty="0">
                <a:latin typeface="Times New Roman" pitchFamily="18" charset="0"/>
              </a:rPr>
              <a:t>Var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6372225" y="3287787"/>
          <a:ext cx="10699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8975" imgH="393529" progId="Equation.DSMT4">
                  <p:embed/>
                </p:oleObj>
              </mc:Choice>
              <mc:Fallback>
                <p:oleObj name="Equation" r:id="rId6" imgW="748975" imgH="393529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287787"/>
                        <a:ext cx="10699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6630988" y="4011687"/>
          <a:ext cx="15414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393529" progId="Equation.DSMT4">
                  <p:embed/>
                </p:oleObj>
              </mc:Choice>
              <mc:Fallback>
                <p:oleObj name="Equation" r:id="rId8" imgW="1079032" imgH="393529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4011687"/>
                        <a:ext cx="15414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635375" y="5685879"/>
            <a:ext cx="175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4*25,5 + 8 = 110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662363" y="6164337"/>
            <a:ext cx="185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= 16*208,25 = 3332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2285596" y="4250087"/>
            <a:ext cx="1486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..., 50}</a:t>
            </a:r>
          </a:p>
        </p:txBody>
      </p:sp>
    </p:spTree>
    <p:extLst>
      <p:ext uri="{BB962C8B-B14F-4D97-AF65-F5344CB8AC3E}">
        <p14:creationId xmlns:p14="http://schemas.microsoft.com/office/powerpoint/2010/main" val="1521891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3" grpId="0"/>
      <p:bldP spid="24" grpId="0"/>
      <p:bldP spid="25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Binomial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9224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225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27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29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0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9231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4876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3}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experimento envolve 3 eventos independentes.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cada evento: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vermelha</a:t>
            </a:r>
            <a:r>
              <a:rPr lang="pt-BR" altLang="pt-BR" sz="1600" dirty="0">
                <a:latin typeface="Times New Roman" pitchFamily="18" charset="0"/>
              </a:rPr>
              <a:t>)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azul</a:t>
            </a:r>
            <a:r>
              <a:rPr lang="pt-BR" altLang="pt-BR" sz="1600" dirty="0">
                <a:latin typeface="Times New Roman" pitchFamily="18" charset="0"/>
              </a:rPr>
              <a:t>) = 2/7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2590800" y="396240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(probabilidade de sucesso)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ahoma" panose="020B0604030504040204" pitchFamily="34" charset="0"/>
              </a:rPr>
              <a:t> (probabilidade de fracasso,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1 -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2D084-6B03-43EC-8813-2DE9C55D92A7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build="p" autoUpdateAnimBg="0"/>
      <p:bldP spid="10549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38" name="Text Box 46"/>
          <p:cNvSpPr txBox="1">
            <a:spLocks noChangeArrowheads="1"/>
          </p:cNvSpPr>
          <p:nvPr/>
        </p:nvSpPr>
        <p:spPr bwMode="auto">
          <a:xfrm>
            <a:off x="5257800" y="4572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pitchFamily="18" charset="0"/>
              </a:rPr>
              <a:t>f</a:t>
            </a:r>
            <a:r>
              <a:rPr lang="pt-BR" altLang="pt-BR" sz="1600" i="1">
                <a:latin typeface="Times New Roman" pitchFamily="18" charset="0"/>
              </a:rPr>
              <a:t> 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Binomial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0276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77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8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79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0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1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2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83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3}      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= 5/7      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2/7      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3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10616" name="Object 24"/>
          <p:cNvGraphicFramePr>
            <a:graphicFrameLocks noChangeAspect="1"/>
          </p:cNvGraphicFramePr>
          <p:nvPr/>
        </p:nvGraphicFramePr>
        <p:xfrm>
          <a:off x="9144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03200" progId="Equation.DSMT4">
                  <p:embed/>
                </p:oleObj>
              </mc:Choice>
              <mc:Fallback>
                <p:oleObj name="Equation" r:id="rId2" imgW="736600" imgH="203200" progId="Equation.DSMT4">
                  <p:embed/>
                  <p:pic>
                    <p:nvPicPr>
                      <p:cNvPr id="11061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7" name="Object 25"/>
          <p:cNvGraphicFramePr>
            <a:graphicFrameLocks noChangeAspect="1"/>
          </p:cNvGraphicFramePr>
          <p:nvPr/>
        </p:nvGraphicFramePr>
        <p:xfrm>
          <a:off x="2038350" y="347345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1106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47345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8" name="Object 26"/>
          <p:cNvGraphicFramePr>
            <a:graphicFrameLocks noChangeAspect="1"/>
          </p:cNvGraphicFramePr>
          <p:nvPr/>
        </p:nvGraphicFramePr>
        <p:xfrm>
          <a:off x="2063750" y="3475038"/>
          <a:ext cx="527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DSMT4">
                  <p:embed/>
                </p:oleObj>
              </mc:Choice>
              <mc:Fallback>
                <p:oleObj name="Equation" r:id="rId6" imgW="368140" imgH="393529" progId="Equation.DSMT4">
                  <p:embed/>
                  <p:pic>
                    <p:nvPicPr>
                      <p:cNvPr id="1106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475038"/>
                        <a:ext cx="527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9" name="Object 27"/>
          <p:cNvGraphicFramePr>
            <a:graphicFrameLocks noChangeAspect="1"/>
          </p:cNvGraphicFramePr>
          <p:nvPr/>
        </p:nvGraphicFramePr>
        <p:xfrm>
          <a:off x="2792413" y="3419475"/>
          <a:ext cx="10937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69696" progId="Equation.DSMT4">
                  <p:embed/>
                </p:oleObj>
              </mc:Choice>
              <mc:Fallback>
                <p:oleObj name="Equation" r:id="rId8" imgW="761669" imgH="469696" progId="Equation.DSMT4">
                  <p:embed/>
                  <p:pic>
                    <p:nvPicPr>
                      <p:cNvPr id="11061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3419475"/>
                        <a:ext cx="10937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0" name="Text Box 28"/>
          <p:cNvSpPr txBox="1">
            <a:spLocks noChangeArrowheads="1"/>
          </p:cNvSpPr>
          <p:nvPr/>
        </p:nvSpPr>
        <p:spPr bwMode="auto">
          <a:xfrm>
            <a:off x="2005013" y="39751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q q</a:t>
            </a:r>
          </a:p>
        </p:txBody>
      </p:sp>
      <p:graphicFrame>
        <p:nvGraphicFramePr>
          <p:cNvPr id="110621" name="Object 29"/>
          <p:cNvGraphicFramePr>
            <a:graphicFrameLocks noChangeAspect="1"/>
          </p:cNvGraphicFramePr>
          <p:nvPr/>
        </p:nvGraphicFramePr>
        <p:xfrm>
          <a:off x="947738" y="4648200"/>
          <a:ext cx="10350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11062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648200"/>
                        <a:ext cx="10350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2" name="Object 30"/>
          <p:cNvGraphicFramePr>
            <a:graphicFrameLocks noChangeAspect="1"/>
          </p:cNvGraphicFramePr>
          <p:nvPr/>
        </p:nvGraphicFramePr>
        <p:xfrm>
          <a:off x="2371725" y="449580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780" imgH="393529" progId="Equation.DSMT4">
                  <p:embed/>
                </p:oleObj>
              </mc:Choice>
              <mc:Fallback>
                <p:oleObj name="Equation" r:id="rId12" imgW="507780" imgH="393529" progId="Equation.DSMT4">
                  <p:embed/>
                  <p:pic>
                    <p:nvPicPr>
                      <p:cNvPr id="11062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49580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3" name="Object 31"/>
          <p:cNvGraphicFramePr>
            <a:graphicFrameLocks noChangeAspect="1"/>
          </p:cNvGraphicFramePr>
          <p:nvPr/>
        </p:nvGraphicFramePr>
        <p:xfrm>
          <a:off x="2390775" y="4495800"/>
          <a:ext cx="527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140" imgH="393529" progId="Equation.DSMT4">
                  <p:embed/>
                </p:oleObj>
              </mc:Choice>
              <mc:Fallback>
                <p:oleObj name="Equation" r:id="rId14" imgW="368140" imgH="393529" progId="Equation.DSMT4">
                  <p:embed/>
                  <p:pic>
                    <p:nvPicPr>
                      <p:cNvPr id="1106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4495800"/>
                        <a:ext cx="5270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4" name="Text Box 32"/>
          <p:cNvSpPr txBox="1">
            <a:spLocks noChangeArrowheads="1"/>
          </p:cNvSpPr>
          <p:nvPr/>
        </p:nvSpPr>
        <p:spPr bwMode="auto">
          <a:xfrm>
            <a:off x="2330450" y="49974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 q q</a:t>
            </a:r>
          </a:p>
        </p:txBody>
      </p:sp>
      <p:graphicFrame>
        <p:nvGraphicFramePr>
          <p:cNvPr id="110625" name="Object 33"/>
          <p:cNvGraphicFramePr>
            <a:graphicFrameLocks noChangeAspect="1"/>
          </p:cNvGraphicFramePr>
          <p:nvPr/>
        </p:nvGraphicFramePr>
        <p:xfrm>
          <a:off x="1968500" y="4492625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36" imgH="393359" progId="Equation.DSMT4">
                  <p:embed/>
                </p:oleObj>
              </mc:Choice>
              <mc:Fallback>
                <p:oleObj name="Equation" r:id="rId15" imgW="304536" imgH="393359" progId="Equation.DSMT4">
                  <p:embed/>
                  <p:pic>
                    <p:nvPicPr>
                      <p:cNvPr id="11062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4492625"/>
                        <a:ext cx="436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6" name="Object 34"/>
          <p:cNvGraphicFramePr>
            <a:graphicFrameLocks noChangeAspect="1"/>
          </p:cNvGraphicFramePr>
          <p:nvPr/>
        </p:nvGraphicFramePr>
        <p:xfrm>
          <a:off x="3095625" y="4438650"/>
          <a:ext cx="16192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29810" imgH="469696" progId="Equation.DSMT4">
                  <p:embed/>
                </p:oleObj>
              </mc:Choice>
              <mc:Fallback>
                <p:oleObj name="Equation" r:id="rId17" imgW="1129810" imgH="469696" progId="Equation.DSMT4">
                  <p:embed/>
                  <p:pic>
                    <p:nvPicPr>
                      <p:cNvPr id="1106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438650"/>
                        <a:ext cx="16192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7" name="Object 35"/>
          <p:cNvGraphicFramePr>
            <a:graphicFrameLocks noChangeAspect="1"/>
          </p:cNvGraphicFramePr>
          <p:nvPr/>
        </p:nvGraphicFramePr>
        <p:xfrm>
          <a:off x="930275" y="5562600"/>
          <a:ext cx="1071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8975" imgH="203112" progId="Equation.DSMT4">
                  <p:embed/>
                </p:oleObj>
              </mc:Choice>
              <mc:Fallback>
                <p:oleObj name="Equation" r:id="rId19" imgW="748975" imgH="203112" progId="Equation.DSMT4">
                  <p:embed/>
                  <p:pic>
                    <p:nvPicPr>
                      <p:cNvPr id="11062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562600"/>
                        <a:ext cx="10715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8" name="Object 36"/>
          <p:cNvGraphicFramePr>
            <a:graphicFrameLocks noChangeAspect="1"/>
          </p:cNvGraphicFramePr>
          <p:nvPr/>
        </p:nvGraphicFramePr>
        <p:xfrm>
          <a:off x="2371725" y="541020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780" imgH="393529" progId="Equation.DSMT4">
                  <p:embed/>
                </p:oleObj>
              </mc:Choice>
              <mc:Fallback>
                <p:oleObj name="Equation" r:id="rId21" imgW="507780" imgH="393529" progId="Equation.DSMT4">
                  <p:embed/>
                  <p:pic>
                    <p:nvPicPr>
                      <p:cNvPr id="11062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41020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9" name="Object 37"/>
          <p:cNvGraphicFramePr>
            <a:graphicFrameLocks noChangeAspect="1"/>
          </p:cNvGraphicFramePr>
          <p:nvPr/>
        </p:nvGraphicFramePr>
        <p:xfrm>
          <a:off x="2390775" y="5410200"/>
          <a:ext cx="527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140" imgH="393529" progId="Equation.DSMT4">
                  <p:embed/>
                </p:oleObj>
              </mc:Choice>
              <mc:Fallback>
                <p:oleObj name="Equation" r:id="rId23" imgW="368140" imgH="393529" progId="Equation.DSMT4">
                  <p:embed/>
                  <p:pic>
                    <p:nvPicPr>
                      <p:cNvPr id="11062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5410200"/>
                        <a:ext cx="5270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30" name="Text Box 38"/>
          <p:cNvSpPr txBox="1">
            <a:spLocks noChangeArrowheads="1"/>
          </p:cNvSpPr>
          <p:nvPr/>
        </p:nvSpPr>
        <p:spPr bwMode="auto">
          <a:xfrm>
            <a:off x="2330450" y="59118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 p q</a:t>
            </a:r>
          </a:p>
        </p:txBody>
      </p:sp>
      <p:graphicFrame>
        <p:nvGraphicFramePr>
          <p:cNvPr id="110631" name="Object 39"/>
          <p:cNvGraphicFramePr>
            <a:graphicFrameLocks noChangeAspect="1"/>
          </p:cNvGraphicFramePr>
          <p:nvPr/>
        </p:nvGraphicFramePr>
        <p:xfrm>
          <a:off x="1968500" y="5407025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36" imgH="393359" progId="Equation.DSMT4">
                  <p:embed/>
                </p:oleObj>
              </mc:Choice>
              <mc:Fallback>
                <p:oleObj name="Equation" r:id="rId24" imgW="304536" imgH="393359" progId="Equation.DSMT4">
                  <p:embed/>
                  <p:pic>
                    <p:nvPicPr>
                      <p:cNvPr id="11063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5407025"/>
                        <a:ext cx="436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2" name="Object 40"/>
          <p:cNvGraphicFramePr>
            <a:graphicFrameLocks noChangeAspect="1"/>
          </p:cNvGraphicFramePr>
          <p:nvPr/>
        </p:nvGraphicFramePr>
        <p:xfrm>
          <a:off x="3095625" y="5353050"/>
          <a:ext cx="16192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29810" imgH="469696" progId="Equation.DSMT4">
                  <p:embed/>
                </p:oleObj>
              </mc:Choice>
              <mc:Fallback>
                <p:oleObj name="Equation" r:id="rId26" imgW="1129810" imgH="469696" progId="Equation.DSMT4">
                  <p:embed/>
                  <p:pic>
                    <p:nvPicPr>
                      <p:cNvPr id="1106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5353050"/>
                        <a:ext cx="16192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3" name="Object 41"/>
          <p:cNvGraphicFramePr>
            <a:graphicFrameLocks noChangeAspect="1"/>
          </p:cNvGraphicFramePr>
          <p:nvPr/>
        </p:nvGraphicFramePr>
        <p:xfrm>
          <a:off x="52578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600" imgH="203200" progId="Equation.DSMT4">
                  <p:embed/>
                </p:oleObj>
              </mc:Choice>
              <mc:Fallback>
                <p:oleObj name="Equation" r:id="rId28" imgW="736600" imgH="203200" progId="Equation.DSMT4">
                  <p:embed/>
                  <p:pic>
                    <p:nvPicPr>
                      <p:cNvPr id="11063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4" name="Object 42"/>
          <p:cNvGraphicFramePr>
            <a:graphicFrameLocks noChangeAspect="1"/>
          </p:cNvGraphicFramePr>
          <p:nvPr/>
        </p:nvGraphicFramePr>
        <p:xfrm>
          <a:off x="6381750" y="347345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07780" imgH="393529" progId="Equation.DSMT4">
                  <p:embed/>
                </p:oleObj>
              </mc:Choice>
              <mc:Fallback>
                <p:oleObj name="Equation" r:id="rId30" imgW="507780" imgH="393529" progId="Equation.DSMT4">
                  <p:embed/>
                  <p:pic>
                    <p:nvPicPr>
                      <p:cNvPr id="1106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47345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5" name="Object 43"/>
          <p:cNvGraphicFramePr>
            <a:graphicFrameLocks noChangeAspect="1"/>
          </p:cNvGraphicFramePr>
          <p:nvPr/>
        </p:nvGraphicFramePr>
        <p:xfrm>
          <a:off x="6407150" y="3475038"/>
          <a:ext cx="527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140" imgH="393529" progId="Equation.DSMT4">
                  <p:embed/>
                </p:oleObj>
              </mc:Choice>
              <mc:Fallback>
                <p:oleObj name="Equation" r:id="rId32" imgW="368140" imgH="393529" progId="Equation.DSMT4">
                  <p:embed/>
                  <p:pic>
                    <p:nvPicPr>
                      <p:cNvPr id="11063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3475038"/>
                        <a:ext cx="527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36" name="Object 44"/>
          <p:cNvGraphicFramePr>
            <a:graphicFrameLocks noChangeAspect="1"/>
          </p:cNvGraphicFramePr>
          <p:nvPr/>
        </p:nvGraphicFramePr>
        <p:xfrm>
          <a:off x="7143750" y="3419475"/>
          <a:ext cx="107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49300" imgH="469900" progId="Equation.DSMT4">
                  <p:embed/>
                </p:oleObj>
              </mc:Choice>
              <mc:Fallback>
                <p:oleObj name="Equation" r:id="rId33" imgW="749300" imgH="469900" progId="Equation.DSMT4">
                  <p:embed/>
                  <p:pic>
                    <p:nvPicPr>
                      <p:cNvPr id="11063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3419475"/>
                        <a:ext cx="107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37" name="Text Box 45"/>
          <p:cNvSpPr txBox="1">
            <a:spLocks noChangeArrowheads="1"/>
          </p:cNvSpPr>
          <p:nvPr/>
        </p:nvSpPr>
        <p:spPr bwMode="auto">
          <a:xfrm>
            <a:off x="6348413" y="39751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 p p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867400" y="4419600"/>
            <a:ext cx="1676400" cy="685800"/>
            <a:chOff x="3696" y="2784"/>
            <a:chExt cx="1056" cy="432"/>
          </a:xfrm>
        </p:grpSpPr>
        <p:sp>
          <p:nvSpPr>
            <p:cNvPr id="10274" name="Rectangle 50"/>
            <p:cNvSpPr>
              <a:spLocks noChangeArrowheads="1"/>
            </p:cNvSpPr>
            <p:nvPr/>
          </p:nvSpPr>
          <p:spPr bwMode="auto">
            <a:xfrm>
              <a:off x="3696" y="2784"/>
              <a:ext cx="1056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75" name="Object 47"/>
            <p:cNvGraphicFramePr>
              <a:graphicFrameLocks noChangeAspect="1"/>
            </p:cNvGraphicFramePr>
            <p:nvPr/>
          </p:nvGraphicFramePr>
          <p:xfrm>
            <a:off x="4331" y="2880"/>
            <a:ext cx="403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444307" imgH="228501" progId="Equation.DSMT4">
                    <p:embed/>
                  </p:oleObj>
                </mc:Choice>
                <mc:Fallback>
                  <p:oleObj name="Equation" r:id="rId35" imgW="444307" imgH="228501" progId="Equation.DSMT4">
                    <p:embed/>
                    <p:pic>
                      <p:nvPicPr>
                        <p:cNvPr id="10275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" y="2880"/>
                          <a:ext cx="403" cy="2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40" name="Object 48"/>
          <p:cNvGraphicFramePr>
            <a:graphicFrameLocks noChangeAspect="1"/>
          </p:cNvGraphicFramePr>
          <p:nvPr/>
        </p:nvGraphicFramePr>
        <p:xfrm>
          <a:off x="5846763" y="4467225"/>
          <a:ext cx="965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72808" imgH="418918" progId="Equation.DSMT4">
                  <p:embed/>
                </p:oleObj>
              </mc:Choice>
              <mc:Fallback>
                <p:oleObj name="Equation" r:id="rId37" imgW="672808" imgH="418918" progId="Equation.DSMT4">
                  <p:embed/>
                  <p:pic>
                    <p:nvPicPr>
                      <p:cNvPr id="11064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4467225"/>
                        <a:ext cx="965200" cy="600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41" name="Object 49"/>
          <p:cNvGraphicFramePr>
            <a:graphicFrameLocks noChangeAspect="1"/>
          </p:cNvGraphicFramePr>
          <p:nvPr/>
        </p:nvGraphicFramePr>
        <p:xfrm>
          <a:off x="5311775" y="5230813"/>
          <a:ext cx="16398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43000" imgH="457200" progId="Equation.DSMT4">
                  <p:embed/>
                </p:oleObj>
              </mc:Choice>
              <mc:Fallback>
                <p:oleObj name="Equation" r:id="rId39" imgW="1143000" imgH="457200" progId="Equation.DSMT4">
                  <p:embed/>
                  <p:pic>
                    <p:nvPicPr>
                      <p:cNvPr id="11064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775" y="5230813"/>
                        <a:ext cx="16398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4686300" y="2968625"/>
            <a:ext cx="3563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(número de bolas retiradas da urna)</a:t>
            </a:r>
          </a:p>
        </p:txBody>
      </p:sp>
      <p:sp>
        <p:nvSpPr>
          <p:cNvPr id="10272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7AB70-6985-46E1-A872-6E1F1CE2B537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8" grpId="0" autoUpdateAnimBg="0"/>
      <p:bldP spid="110620" grpId="0" autoUpdateAnimBg="0"/>
      <p:bldP spid="110624" grpId="0" autoUpdateAnimBg="0"/>
      <p:bldP spid="110630" grpId="0" autoUpdateAnimBg="0"/>
      <p:bldP spid="110637" grpId="0" autoUpdateAnimBg="0"/>
      <p:bldP spid="1106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Binomial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1274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75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76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77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78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3}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1270" name="Object 20"/>
          <p:cNvGraphicFramePr>
            <a:graphicFrameLocks noChangeAspect="1"/>
          </p:cNvGraphicFramePr>
          <p:nvPr/>
        </p:nvGraphicFramePr>
        <p:xfrm>
          <a:off x="914400" y="3765550"/>
          <a:ext cx="16398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DSMT4">
                  <p:embed/>
                </p:oleObj>
              </mc:Choice>
              <mc:Fallback>
                <p:oleObj name="Equation" r:id="rId2" imgW="1143000" imgH="457200" progId="Equation.DSMT4">
                  <p:embed/>
                  <p:pic>
                    <p:nvPicPr>
                      <p:cNvPr id="1127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65550"/>
                        <a:ext cx="16398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914400" y="5029200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1065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452813" y="5599113"/>
            <a:ext cx="397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Analisando o caso particular onde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 =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60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Bernoulli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83495-C79E-4D0D-93A1-A45BCF0E8AFB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839788" y="3457575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pt-BR" altLang="pt-BR" sz="16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pt-BR" altLang="pt-BR" sz="1600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pt-BR" altLang="pt-BR" sz="1600">
                <a:solidFill>
                  <a:schemeClr val="bg1"/>
                </a:solidFill>
                <a:latin typeface="Times New Roman" pitchFamily="18" charset="0"/>
              </a:rPr>
              <a:t> = 0) =</a:t>
            </a:r>
            <a:r>
              <a:rPr lang="pt-BR" altLang="pt-BR" sz="1600">
                <a:latin typeface="Times New Roman" pitchFamily="18" charset="0"/>
              </a:rPr>
              <a:t>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1) = 5/7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Bernoulli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retira-se uma bola da urna.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1 se a bola escolhida for vermelha (sucesso) e 0 caso contrário (fracasso).</a:t>
            </a:r>
          </a:p>
        </p:txBody>
      </p:sp>
      <p:grpSp>
        <p:nvGrpSpPr>
          <p:cNvPr id="12293" name="Group 22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2304" name="Freeform 13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5" name="Oval 14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06" name="Oval 15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07" name="Oval 16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08" name="Oval 17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09" name="Oval 18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10" name="Oval 20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11" name="Oval 21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838200" y="2971800"/>
            <a:ext cx="1371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0) =</a:t>
            </a: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847725" y="43640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graphicFrame>
        <p:nvGraphicFramePr>
          <p:cNvPr id="100380" name="Object 28"/>
          <p:cNvGraphicFramePr>
            <a:graphicFrameLocks noChangeAspect="1"/>
          </p:cNvGraphicFramePr>
          <p:nvPr/>
        </p:nvGraphicFramePr>
        <p:xfrm>
          <a:off x="1400175" y="4202113"/>
          <a:ext cx="11064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469696" progId="Equation.DSMT4">
                  <p:embed/>
                </p:oleObj>
              </mc:Choice>
              <mc:Fallback>
                <p:oleObj name="Equation" r:id="rId2" imgW="774364" imgH="469696" progId="Equation.DSMT4">
                  <p:embed/>
                  <p:pic>
                    <p:nvPicPr>
                      <p:cNvPr id="10038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202113"/>
                        <a:ext cx="1106488" cy="674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2057400" y="3711575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 (probabilidade de sucesso)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2057400" y="34734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(probabilidade de fracasso,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1 -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419225" y="4191000"/>
            <a:ext cx="1143000" cy="685800"/>
            <a:chOff x="894" y="2640"/>
            <a:chExt cx="720" cy="432"/>
          </a:xfrm>
        </p:grpSpPr>
        <p:sp>
          <p:nvSpPr>
            <p:cNvPr id="12302" name="Rectangle 32"/>
            <p:cNvSpPr>
              <a:spLocks noChangeArrowheads="1"/>
            </p:cNvSpPr>
            <p:nvPr/>
          </p:nvSpPr>
          <p:spPr bwMode="auto">
            <a:xfrm>
              <a:off x="894" y="2640"/>
              <a:ext cx="720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2303" name="Object 31"/>
            <p:cNvGraphicFramePr>
              <a:graphicFrameLocks noChangeAspect="1"/>
            </p:cNvGraphicFramePr>
            <p:nvPr/>
          </p:nvGraphicFramePr>
          <p:xfrm>
            <a:off x="894" y="2748"/>
            <a:ext cx="377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19100" imgH="228600" progId="Equation.DSMT4">
                    <p:embed/>
                  </p:oleObj>
                </mc:Choice>
                <mc:Fallback>
                  <p:oleObj name="Equation" r:id="rId4" imgW="419100" imgH="228600" progId="Equation.DSMT4">
                    <p:embed/>
                    <p:pic>
                      <p:nvPicPr>
                        <p:cNvPr id="12303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" y="2748"/>
                          <a:ext cx="377" cy="2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0386" name="Object 34"/>
          <p:cNvGraphicFramePr>
            <a:graphicFrameLocks noChangeAspect="1"/>
          </p:cNvGraphicFramePr>
          <p:nvPr/>
        </p:nvGraphicFramePr>
        <p:xfrm>
          <a:off x="914400" y="5029200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431800" progId="Equation.DSMT4">
                  <p:embed/>
                </p:oleObj>
              </mc:Choice>
              <mc:Fallback>
                <p:oleObj name="Equation" r:id="rId6" imgW="736600" imgH="431800" progId="Equation.DSMT4">
                  <p:embed/>
                  <p:pic>
                    <p:nvPicPr>
                      <p:cNvPr id="10038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F467-37C6-454D-A318-98A72D752FA1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7" grpId="0" build="p" autoUpdateAnimBg="0"/>
      <p:bldP spid="100378" grpId="0" build="p" autoUpdateAnimBg="0"/>
      <p:bldP spid="100379" grpId="0" autoUpdateAnimBg="0"/>
      <p:bldP spid="100381" grpId="0" autoUpdateAnimBg="0"/>
      <p:bldP spid="1003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Bernoulli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retira-se uma bola da urna.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1 se a bola escolhida for vermelha (sucesso) e 0 caso contrário (fracasso).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3325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26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7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8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0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1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37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0)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 5/7</a:t>
            </a: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847725" y="43640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</a:t>
            </a:r>
          </a:p>
        </p:txBody>
      </p:sp>
      <p:graphicFrame>
        <p:nvGraphicFramePr>
          <p:cNvPr id="13319" name="Object 20"/>
          <p:cNvGraphicFramePr>
            <a:graphicFrameLocks noChangeAspect="1"/>
          </p:cNvGraphicFramePr>
          <p:nvPr/>
        </p:nvGraphicFramePr>
        <p:xfrm>
          <a:off x="1419225" y="4362450"/>
          <a:ext cx="598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" imgH="228600" progId="Equation.DSMT4">
                  <p:embed/>
                </p:oleObj>
              </mc:Choice>
              <mc:Fallback>
                <p:oleObj name="Equation" r:id="rId2" imgW="419100" imgH="228600" progId="Equation.DSMT4">
                  <p:embed/>
                  <p:pic>
                    <p:nvPicPr>
                      <p:cNvPr id="133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362450"/>
                        <a:ext cx="598488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2"/>
          <p:cNvGraphicFramePr>
            <a:graphicFrameLocks noChangeAspect="1"/>
          </p:cNvGraphicFramePr>
          <p:nvPr/>
        </p:nvGraphicFramePr>
        <p:xfrm>
          <a:off x="3116263" y="2727325"/>
          <a:ext cx="1978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31800" progId="Equation.DSMT4">
                  <p:embed/>
                </p:oleObj>
              </mc:Choice>
              <mc:Fallback>
                <p:oleObj name="Equation" r:id="rId4" imgW="1384300" imgH="431800" progId="Equation.DSMT4">
                  <p:embed/>
                  <p:pic>
                    <p:nvPicPr>
                      <p:cNvPr id="1332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727325"/>
                        <a:ext cx="1978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9" name="Object 23"/>
          <p:cNvGraphicFramePr>
            <a:graphicFrameLocks noChangeAspect="1"/>
          </p:cNvGraphicFramePr>
          <p:nvPr/>
        </p:nvGraphicFramePr>
        <p:xfrm>
          <a:off x="3116263" y="3592513"/>
          <a:ext cx="143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203112" progId="Equation.DSMT4">
                  <p:embed/>
                </p:oleObj>
              </mc:Choice>
              <mc:Fallback>
                <p:oleObj name="Equation" r:id="rId6" imgW="1002865" imgH="203112" progId="Equation.DSMT4">
                  <p:embed/>
                  <p:pic>
                    <p:nvPicPr>
                      <p:cNvPr id="1013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592513"/>
                        <a:ext cx="1435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24"/>
          <p:cNvGraphicFramePr>
            <a:graphicFrameLocks noChangeAspect="1"/>
          </p:cNvGraphicFramePr>
          <p:nvPr/>
        </p:nvGraphicFramePr>
        <p:xfrm>
          <a:off x="3116263" y="4267200"/>
          <a:ext cx="9255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419" imgH="203112" progId="Equation.DSMT4">
                  <p:embed/>
                </p:oleObj>
              </mc:Choice>
              <mc:Fallback>
                <p:oleObj name="Equation" r:id="rId8" imgW="647419" imgH="203112" progId="Equation.DSMT4">
                  <p:embed/>
                  <p:pic>
                    <p:nvPicPr>
                      <p:cNvPr id="1014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267200"/>
                        <a:ext cx="9255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3048000" y="4114800"/>
            <a:ext cx="1066800" cy="533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0F838-F04F-4B62-B6EA-701E9362E44A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Bernoulli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retira-se uma bola da urna.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1 se a bola escolhida for vermelha (sucesso) e 0 caso contrário (fracasso).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4350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4351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2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3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4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5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6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357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37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0)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 5/7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847725" y="43640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</a:t>
            </a:r>
          </a:p>
        </p:txBody>
      </p:sp>
      <p:graphicFrame>
        <p:nvGraphicFramePr>
          <p:cNvPr id="14343" name="Object 15"/>
          <p:cNvGraphicFramePr>
            <a:graphicFrameLocks noChangeAspect="1"/>
          </p:cNvGraphicFramePr>
          <p:nvPr/>
        </p:nvGraphicFramePr>
        <p:xfrm>
          <a:off x="1419225" y="4362450"/>
          <a:ext cx="598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" imgH="228600" progId="Equation.DSMT4">
                  <p:embed/>
                </p:oleObj>
              </mc:Choice>
              <mc:Fallback>
                <p:oleObj name="Equation" r:id="rId2" imgW="419100" imgH="228600" progId="Equation.DSMT4">
                  <p:embed/>
                  <p:pic>
                    <p:nvPicPr>
                      <p:cNvPr id="143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362450"/>
                        <a:ext cx="598488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0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28600" progId="Equation.DSMT4">
                  <p:embed/>
                </p:oleObj>
              </mc:Choice>
              <mc:Fallback>
                <p:oleObj name="Equation" r:id="rId4" imgW="1701800" imgH="228600" progId="Equation.DSMT4">
                  <p:embed/>
                  <p:pic>
                    <p:nvPicPr>
                      <p:cNvPr id="143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1" name="Object 21"/>
          <p:cNvGraphicFramePr>
            <a:graphicFrameLocks noChangeAspect="1"/>
          </p:cNvGraphicFramePr>
          <p:nvPr/>
        </p:nvGraphicFramePr>
        <p:xfrm>
          <a:off x="3124200" y="3327400"/>
          <a:ext cx="21605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431800" progId="Equation.DSMT4">
                  <p:embed/>
                </p:oleObj>
              </mc:Choice>
              <mc:Fallback>
                <p:oleObj name="Equation" r:id="rId6" imgW="1511300" imgH="431800" progId="Equation.DSMT4">
                  <p:embed/>
                  <p:pic>
                    <p:nvPicPr>
                      <p:cNvPr id="1024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27400"/>
                        <a:ext cx="21605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2" name="Object 22"/>
          <p:cNvGraphicFramePr>
            <a:graphicFrameLocks noChangeAspect="1"/>
          </p:cNvGraphicFramePr>
          <p:nvPr/>
        </p:nvGraphicFramePr>
        <p:xfrm>
          <a:off x="3124200" y="4097338"/>
          <a:ext cx="17049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28600" progId="Equation.DSMT4">
                  <p:embed/>
                </p:oleObj>
              </mc:Choice>
              <mc:Fallback>
                <p:oleObj name="Equation" r:id="rId8" imgW="1193800" imgH="228600" progId="Equation.DSMT4">
                  <p:embed/>
                  <p:pic>
                    <p:nvPicPr>
                      <p:cNvPr id="1024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97338"/>
                        <a:ext cx="17049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3" name="Object 23"/>
          <p:cNvGraphicFramePr>
            <a:graphicFrameLocks noChangeAspect="1"/>
          </p:cNvGraphicFramePr>
          <p:nvPr/>
        </p:nvGraphicFramePr>
        <p:xfrm>
          <a:off x="3124200" y="4724400"/>
          <a:ext cx="10160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200" imgH="228600" progId="Equation.DSMT4">
                  <p:embed/>
                </p:oleObj>
              </mc:Choice>
              <mc:Fallback>
                <p:oleObj name="Equation" r:id="rId10" imgW="711200" imgH="228600" progId="Equation.DSMT4">
                  <p:embed/>
                  <p:pic>
                    <p:nvPicPr>
                      <p:cNvPr id="1024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24400"/>
                        <a:ext cx="10160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24"/>
          <p:cNvGraphicFramePr>
            <a:graphicFrameLocks noChangeAspect="1"/>
          </p:cNvGraphicFramePr>
          <p:nvPr/>
        </p:nvGraphicFramePr>
        <p:xfrm>
          <a:off x="838200" y="5029200"/>
          <a:ext cx="9255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419" imgH="203112" progId="Equation.DSMT4">
                  <p:embed/>
                </p:oleObj>
              </mc:Choice>
              <mc:Fallback>
                <p:oleObj name="Equation" r:id="rId12" imgW="647419" imgH="203112" progId="Equation.DSMT4">
                  <p:embed/>
                  <p:pic>
                    <p:nvPicPr>
                      <p:cNvPr id="143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9255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9C8C-5C37-4D2B-945C-09827FF74882}" type="slidenum">
              <a:rPr lang="pt-BR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Bernoulli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retira-se uma bola da urna.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1 se a bola escolhida for vermelha (sucesso) e 0 caso contrário (fracasso).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5375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376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78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80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81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5382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371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0)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 5/7</a:t>
            </a:r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847725" y="4364038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</a:t>
            </a: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1419225" y="4362450"/>
          <a:ext cx="598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" imgH="228600" progId="Equation.DSMT4">
                  <p:embed/>
                </p:oleObj>
              </mc:Choice>
              <mc:Fallback>
                <p:oleObj name="Equation" r:id="rId2" imgW="419100" imgH="228600" progId="Equation.DSMT4">
                  <p:embed/>
                  <p:pic>
                    <p:nvPicPr>
                      <p:cNvPr id="153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4362450"/>
                        <a:ext cx="598488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6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28600" progId="Equation.DSMT4">
                  <p:embed/>
                </p:oleObj>
              </mc:Choice>
              <mc:Fallback>
                <p:oleObj name="Equation" r:id="rId4" imgW="1701800" imgH="228600" progId="Equation.DSMT4">
                  <p:embed/>
                  <p:pic>
                    <p:nvPicPr>
                      <p:cNvPr id="153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7"/>
          <p:cNvGraphicFramePr>
            <a:graphicFrameLocks noChangeAspect="1"/>
          </p:cNvGraphicFramePr>
          <p:nvPr/>
        </p:nvGraphicFramePr>
        <p:xfrm>
          <a:off x="3124200" y="3473450"/>
          <a:ext cx="15081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228600" progId="Equation.DSMT4">
                  <p:embed/>
                </p:oleObj>
              </mc:Choice>
              <mc:Fallback>
                <p:oleObj name="Equation" r:id="rId6" imgW="1054100" imgH="228600" progId="Equation.DSMT4">
                  <p:embed/>
                  <p:pic>
                    <p:nvPicPr>
                      <p:cNvPr id="153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73450"/>
                        <a:ext cx="15081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4" name="Object 20"/>
          <p:cNvGraphicFramePr>
            <a:graphicFrameLocks noChangeAspect="1"/>
          </p:cNvGraphicFramePr>
          <p:nvPr/>
        </p:nvGraphicFramePr>
        <p:xfrm>
          <a:off x="3124200" y="4056063"/>
          <a:ext cx="1671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893" imgH="203112" progId="Equation.DSMT4">
                  <p:embed/>
                </p:oleObj>
              </mc:Choice>
              <mc:Fallback>
                <p:oleObj name="Equation" r:id="rId8" imgW="1167893" imgH="203112" progId="Equation.DSMT4">
                  <p:embed/>
                  <p:pic>
                    <p:nvPicPr>
                      <p:cNvPr id="1034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56063"/>
                        <a:ext cx="1671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5" name="Object 21"/>
          <p:cNvGraphicFramePr>
            <a:graphicFrameLocks noChangeAspect="1"/>
          </p:cNvGraphicFramePr>
          <p:nvPr/>
        </p:nvGraphicFramePr>
        <p:xfrm>
          <a:off x="3124200" y="4648200"/>
          <a:ext cx="1198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7836" imgH="203112" progId="Equation.DSMT4">
                  <p:embed/>
                </p:oleObj>
              </mc:Choice>
              <mc:Fallback>
                <p:oleObj name="Equation" r:id="rId10" imgW="837836" imgH="203112" progId="Equation.DSMT4">
                  <p:embed/>
                  <p:pic>
                    <p:nvPicPr>
                      <p:cNvPr id="1034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11985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3048000" y="4495800"/>
            <a:ext cx="1322388" cy="5778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5373" name="Object 23"/>
          <p:cNvGraphicFramePr>
            <a:graphicFrameLocks noChangeAspect="1"/>
          </p:cNvGraphicFramePr>
          <p:nvPr/>
        </p:nvGraphicFramePr>
        <p:xfrm>
          <a:off x="838200" y="5029200"/>
          <a:ext cx="9255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419" imgH="203112" progId="Equation.DSMT4">
                  <p:embed/>
                </p:oleObj>
              </mc:Choice>
              <mc:Fallback>
                <p:oleObj name="Equation" r:id="rId12" imgW="647419" imgH="203112" progId="Equation.DSMT4">
                  <p:embed/>
                  <p:pic>
                    <p:nvPicPr>
                      <p:cNvPr id="1537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9255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A38EE-BAE9-49AF-A1E3-B6D4789500F9}" type="slidenum">
              <a:rPr lang="pt-BR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Bernoulli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retira-se uma bola da urna.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1 se a bola escolhida for vermelha (sucesso) e 0 caso contrário (fracasso).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6397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6398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399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400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401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402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403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6404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04469" name="Object 21"/>
          <p:cNvGraphicFramePr>
            <a:graphicFrameLocks noChangeAspect="1"/>
          </p:cNvGraphicFramePr>
          <p:nvPr/>
        </p:nvGraphicFramePr>
        <p:xfrm>
          <a:off x="3192463" y="3959225"/>
          <a:ext cx="923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419" imgH="203112" progId="Equation.DSMT4">
                  <p:embed/>
                </p:oleObj>
              </mc:Choice>
              <mc:Fallback>
                <p:oleObj name="Equation" r:id="rId2" imgW="647419" imgH="203112" progId="Equation.DSMT4">
                  <p:embed/>
                  <p:pic>
                    <p:nvPicPr>
                      <p:cNvPr id="104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959225"/>
                        <a:ext cx="923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3192463" y="4662488"/>
          <a:ext cx="11969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DSMT4">
                  <p:embed/>
                </p:oleObj>
              </mc:Choice>
              <mc:Fallback>
                <p:oleObj name="Equation" r:id="rId4" imgW="837836" imgH="203112" progId="Equation.DSMT4">
                  <p:embed/>
                  <p:pic>
                    <p:nvPicPr>
                      <p:cNvPr id="104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662488"/>
                        <a:ext cx="11969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1" name="Object 23"/>
          <p:cNvGraphicFramePr>
            <a:graphicFrameLocks noChangeAspect="1"/>
          </p:cNvGraphicFramePr>
          <p:nvPr/>
        </p:nvGraphicFramePr>
        <p:xfrm>
          <a:off x="4122738" y="3811588"/>
          <a:ext cx="11064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393529" progId="Equation.DSMT4">
                  <p:embed/>
                </p:oleObj>
              </mc:Choice>
              <mc:Fallback>
                <p:oleObj name="Equation" r:id="rId6" imgW="774364" imgH="393529" progId="Equation.DSMT4">
                  <p:embed/>
                  <p:pic>
                    <p:nvPicPr>
                      <p:cNvPr id="1044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811588"/>
                        <a:ext cx="110648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2" name="Object 24"/>
          <p:cNvGraphicFramePr>
            <a:graphicFrameLocks noChangeAspect="1"/>
          </p:cNvGraphicFramePr>
          <p:nvPr/>
        </p:nvGraphicFramePr>
        <p:xfrm>
          <a:off x="4391025" y="4518025"/>
          <a:ext cx="17621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366" imgH="393529" progId="Equation.DSMT4">
                  <p:embed/>
                </p:oleObj>
              </mc:Choice>
              <mc:Fallback>
                <p:oleObj name="Equation" r:id="rId8" imgW="1231366" imgH="393529" progId="Equation.DSMT4">
                  <p:embed/>
                  <p:pic>
                    <p:nvPicPr>
                      <p:cNvPr id="1044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518025"/>
                        <a:ext cx="17621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25"/>
          <p:cNvGraphicFramePr>
            <a:graphicFrameLocks noChangeAspect="1"/>
          </p:cNvGraphicFramePr>
          <p:nvPr/>
        </p:nvGraphicFramePr>
        <p:xfrm>
          <a:off x="3192463" y="3165475"/>
          <a:ext cx="1255712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228600" progId="Equation.DSMT4">
                  <p:embed/>
                </p:oleObj>
              </mc:Choice>
              <mc:Fallback>
                <p:oleObj name="Equation" r:id="rId10" imgW="876300" imgH="228600" progId="Equation.DSMT4">
                  <p:embed/>
                  <p:pic>
                    <p:nvPicPr>
                      <p:cNvPr id="16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165475"/>
                        <a:ext cx="1255712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4" name="Object 26"/>
          <p:cNvGraphicFramePr>
            <a:graphicFrameLocks noChangeAspect="1"/>
          </p:cNvGraphicFramePr>
          <p:nvPr/>
        </p:nvGraphicFramePr>
        <p:xfrm>
          <a:off x="4419600" y="2984500"/>
          <a:ext cx="1270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9000" imgH="469900" progId="Equation.DSMT4">
                  <p:embed/>
                </p:oleObj>
              </mc:Choice>
              <mc:Fallback>
                <p:oleObj name="Equation" r:id="rId12" imgW="889000" imgH="469900" progId="Equation.DSMT4">
                  <p:embed/>
                  <p:pic>
                    <p:nvPicPr>
                      <p:cNvPr id="1044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84500"/>
                        <a:ext cx="12700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27"/>
          <p:cNvSpPr>
            <a:spLocks noChangeArrowheads="1"/>
          </p:cNvSpPr>
          <p:nvPr/>
        </p:nvSpPr>
        <p:spPr bwMode="auto">
          <a:xfrm>
            <a:off x="6096000" y="316865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1}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17DF3-BEB2-494E-BA37-DE7B57996802}" type="slidenum">
              <a:rPr lang="pt-BR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Distribuições de Probabilidade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6368-627F-4D7B-9BB5-3C2B96B92F06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81200" y="1852613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1109663" y="1773238"/>
            <a:ext cx="725487" cy="1028700"/>
            <a:chOff x="2688" y="3264"/>
            <a:chExt cx="576" cy="816"/>
          </a:xfrm>
        </p:grpSpPr>
        <p:sp>
          <p:nvSpPr>
            <p:cNvPr id="4107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108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09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10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11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12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13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114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755650" y="1338263"/>
            <a:ext cx="685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os seguintes experimentos:</a:t>
            </a:r>
          </a:p>
        </p:txBody>
      </p:sp>
      <p:pic>
        <p:nvPicPr>
          <p:cNvPr id="2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141663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232025" y="3246438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partir de um mapa, 10 pontos são sorteados aleatoriamente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pontos pertencentes à classe floresta dentre os 10 escolhidos.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865188" y="4508500"/>
            <a:ext cx="81713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O que esses dois experimentos têm em comum?</a:t>
            </a:r>
          </a:p>
          <a:p>
            <a:pPr marL="4508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Um número fixo de elementos são escolhidos</a:t>
            </a:r>
          </a:p>
          <a:p>
            <a:pPr marL="4508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A escolha de um elemento não influencia a escolha do próximo (eventos independentes)</a:t>
            </a:r>
          </a:p>
          <a:p>
            <a:pPr marL="4508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Cada elemento escolhido pertence ou não ao atributo (cor/classe) de interesse</a:t>
            </a:r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900113" y="5835650"/>
            <a:ext cx="7885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Dessa forma, pode-se dizer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têm propriedades semelhantes, ou seja, seguem a mesma distribuição de probabilidade.</a:t>
            </a:r>
          </a:p>
        </p:txBody>
      </p:sp>
    </p:spTree>
    <p:extLst>
      <p:ext uri="{BB962C8B-B14F-4D97-AF65-F5344CB8AC3E}">
        <p14:creationId xmlns:p14="http://schemas.microsoft.com/office/powerpoint/2010/main" val="285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48" grpId="0" build="p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307498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Bernoulli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55144" y="2771609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0,1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351167" y="2564904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758557" y="4835310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0,95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7020272" y="4937100"/>
          <a:ext cx="923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419" imgH="203112" progId="Equation.DSMT4">
                  <p:embed/>
                </p:oleObj>
              </mc:Choice>
              <mc:Fallback>
                <p:oleObj name="Equation" r:id="rId5" imgW="647419" imgH="203112" progId="Equation.DSMT4">
                  <p:embed/>
                  <p:pic>
                    <p:nvPicPr>
                      <p:cNvPr id="1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937100"/>
                        <a:ext cx="923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7020272" y="5434112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7836" imgH="203112" progId="Equation.DSMT4">
                  <p:embed/>
                </p:oleObj>
              </mc:Choice>
              <mc:Fallback>
                <p:oleObj name="Equation" r:id="rId7" imgW="837836" imgH="203112" progId="Equation.DSMT4">
                  <p:embed/>
                  <p:pic>
                    <p:nvPicPr>
                      <p:cNvPr id="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434112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01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Binomial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7436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437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38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39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40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41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42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7443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3}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7414" name="Object 20"/>
          <p:cNvGraphicFramePr>
            <a:graphicFrameLocks noChangeAspect="1"/>
          </p:cNvGraphicFramePr>
          <p:nvPr/>
        </p:nvGraphicFramePr>
        <p:xfrm>
          <a:off x="914400" y="3765550"/>
          <a:ext cx="16398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57200" progId="Equation.DSMT4">
                  <p:embed/>
                </p:oleObj>
              </mc:Choice>
              <mc:Fallback>
                <p:oleObj name="Equation" r:id="rId2" imgW="1143000" imgH="457200" progId="Equation.DSMT4">
                  <p:embed/>
                  <p:pic>
                    <p:nvPicPr>
                      <p:cNvPr id="1741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65550"/>
                        <a:ext cx="16398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7" name="Object 21"/>
          <p:cNvGraphicFramePr>
            <a:graphicFrameLocks noChangeAspect="1"/>
          </p:cNvGraphicFramePr>
          <p:nvPr/>
        </p:nvGraphicFramePr>
        <p:xfrm>
          <a:off x="914400" y="5029200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1065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3352800" y="2819400"/>
            <a:ext cx="5334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v.a. Binomial pode ser entendida como uma somatória de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v.a. Bernoulli, já que, para cada evento (tirar uma bola), há uma probabilidade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 de sucesso (tirar bola vermelha) e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ahoma" panose="020B0604030504040204" pitchFamily="34" charset="0"/>
              </a:rPr>
              <a:t> de fracasso (tirar bola azul).</a:t>
            </a:r>
          </a:p>
        </p:txBody>
      </p:sp>
      <p:graphicFrame>
        <p:nvGraphicFramePr>
          <p:cNvPr id="106519" name="Object 23"/>
          <p:cNvGraphicFramePr>
            <a:graphicFrameLocks noChangeAspect="1"/>
          </p:cNvGraphicFramePr>
          <p:nvPr/>
        </p:nvGraphicFramePr>
        <p:xfrm>
          <a:off x="3451225" y="3979863"/>
          <a:ext cx="8921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431613" progId="Equation.DSMT4">
                  <p:embed/>
                </p:oleObj>
              </mc:Choice>
              <mc:Fallback>
                <p:oleObj name="Equation" r:id="rId6" imgW="622030" imgH="431613" progId="Equation.DSMT4">
                  <p:embed/>
                  <p:pic>
                    <p:nvPicPr>
                      <p:cNvPr id="1065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979863"/>
                        <a:ext cx="892175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343400" y="411480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 cada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i="1" baseline="-25000" dirty="0">
                <a:latin typeface="Times New Roman" pitchFamily="18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Bernoulli (</a:t>
            </a:r>
            <a:r>
              <a:rPr lang="pt-BR" altLang="pt-BR" sz="1600" dirty="0">
                <a:latin typeface="Times New Roman" pitchFamily="18" charset="0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</a:rPr>
              <a:t> ou </a:t>
            </a:r>
            <a:r>
              <a:rPr lang="pt-BR" altLang="pt-BR" sz="1600" dirty="0">
                <a:latin typeface="Times New Roman" pitchFamily="18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graphicFrame>
        <p:nvGraphicFramePr>
          <p:cNvPr id="106521" name="Object 25"/>
          <p:cNvGraphicFramePr>
            <a:graphicFrameLocks noChangeAspect="1"/>
          </p:cNvGraphicFramePr>
          <p:nvPr/>
        </p:nvGraphicFramePr>
        <p:xfrm>
          <a:off x="3429000" y="5414963"/>
          <a:ext cx="16017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600" imgH="457200" progId="Equation.DSMT4">
                  <p:embed/>
                </p:oleObj>
              </mc:Choice>
              <mc:Fallback>
                <p:oleObj name="Equation" r:id="rId8" imgW="1117600" imgH="457200" progId="Equation.DSMT4">
                  <p:embed/>
                  <p:pic>
                    <p:nvPicPr>
                      <p:cNvPr id="1065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14963"/>
                        <a:ext cx="16017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2" name="Object 26"/>
          <p:cNvGraphicFramePr>
            <a:graphicFrameLocks noChangeAspect="1"/>
          </p:cNvGraphicFramePr>
          <p:nvPr/>
        </p:nvGraphicFramePr>
        <p:xfrm>
          <a:off x="5029200" y="5434013"/>
          <a:ext cx="9652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431613" progId="Equation.DSMT4">
                  <p:embed/>
                </p:oleObj>
              </mc:Choice>
              <mc:Fallback>
                <p:oleObj name="Equation" r:id="rId10" imgW="672808" imgH="431613" progId="Equation.DSMT4">
                  <p:embed/>
                  <p:pic>
                    <p:nvPicPr>
                      <p:cNvPr id="1065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34013"/>
                        <a:ext cx="965200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3" name="Object 27"/>
          <p:cNvGraphicFramePr>
            <a:graphicFrameLocks noChangeAspect="1"/>
          </p:cNvGraphicFramePr>
          <p:nvPr/>
        </p:nvGraphicFramePr>
        <p:xfrm>
          <a:off x="5992813" y="5434013"/>
          <a:ext cx="6365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307" imgH="431613" progId="Equation.DSMT4">
                  <p:embed/>
                </p:oleObj>
              </mc:Choice>
              <mc:Fallback>
                <p:oleObj name="Equation" r:id="rId12" imgW="444307" imgH="431613" progId="Equation.DSMT4">
                  <p:embed/>
                  <p:pic>
                    <p:nvPicPr>
                      <p:cNvPr id="1065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5434013"/>
                        <a:ext cx="636587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6" name="Object 30"/>
          <p:cNvGraphicFramePr>
            <a:graphicFrameLocks noChangeAspect="1"/>
          </p:cNvGraphicFramePr>
          <p:nvPr/>
        </p:nvGraphicFramePr>
        <p:xfrm>
          <a:off x="3429000" y="6132513"/>
          <a:ext cx="19288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200" imgH="457200" progId="Equation.DSMT4">
                  <p:embed/>
                </p:oleObj>
              </mc:Choice>
              <mc:Fallback>
                <p:oleObj name="Equation" r:id="rId14" imgW="1346200" imgH="457200" progId="Equation.DSMT4">
                  <p:embed/>
                  <p:pic>
                    <p:nvPicPr>
                      <p:cNvPr id="1065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132513"/>
                        <a:ext cx="1928813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7" name="Object 31"/>
          <p:cNvGraphicFramePr>
            <a:graphicFrameLocks noChangeAspect="1"/>
          </p:cNvGraphicFramePr>
          <p:nvPr/>
        </p:nvGraphicFramePr>
        <p:xfrm>
          <a:off x="5334000" y="6151563"/>
          <a:ext cx="112871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400" imgH="431800" progId="Equation.DSMT4">
                  <p:embed/>
                </p:oleObj>
              </mc:Choice>
              <mc:Fallback>
                <p:oleObj name="Equation" r:id="rId16" imgW="787400" imgH="431800" progId="Equation.DSMT4">
                  <p:embed/>
                  <p:pic>
                    <p:nvPicPr>
                      <p:cNvPr id="10652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151563"/>
                        <a:ext cx="1128713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8" name="Object 32"/>
          <p:cNvGraphicFramePr>
            <a:graphicFrameLocks noChangeAspect="1"/>
          </p:cNvGraphicFramePr>
          <p:nvPr/>
        </p:nvGraphicFramePr>
        <p:xfrm>
          <a:off x="6448425" y="6151563"/>
          <a:ext cx="74612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474" imgH="431613" progId="Equation.DSMT4">
                  <p:embed/>
                </p:oleObj>
              </mc:Choice>
              <mc:Fallback>
                <p:oleObj name="Equation" r:id="rId18" imgW="520474" imgH="431613" progId="Equation.DSMT4">
                  <p:embed/>
                  <p:pic>
                    <p:nvPicPr>
                      <p:cNvPr id="10652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6151563"/>
                        <a:ext cx="746125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9" name="Object 33"/>
          <p:cNvGraphicFramePr>
            <a:graphicFrameLocks noChangeAspect="1"/>
          </p:cNvGraphicFramePr>
          <p:nvPr/>
        </p:nvGraphicFramePr>
        <p:xfrm>
          <a:off x="7208838" y="6361113"/>
          <a:ext cx="56356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359" imgH="164957" progId="Equation.DSMT4">
                  <p:embed/>
                </p:oleObj>
              </mc:Choice>
              <mc:Fallback>
                <p:oleObj name="Equation" r:id="rId20" imgW="393359" imgH="164957" progId="Equation.DSMT4">
                  <p:embed/>
                  <p:pic>
                    <p:nvPicPr>
                      <p:cNvPr id="10652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6361113"/>
                        <a:ext cx="563562" cy="236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24" name="Object 28"/>
          <p:cNvGraphicFramePr>
            <a:graphicFrameLocks noChangeAspect="1"/>
          </p:cNvGraphicFramePr>
          <p:nvPr/>
        </p:nvGraphicFramePr>
        <p:xfrm>
          <a:off x="6642100" y="5643563"/>
          <a:ext cx="473075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30057" imgH="165028" progId="Equation.DSMT4">
                  <p:embed/>
                </p:oleObj>
              </mc:Choice>
              <mc:Fallback>
                <p:oleObj name="Equation" r:id="rId22" imgW="330057" imgH="165028" progId="Equation.DSMT4">
                  <p:embed/>
                  <p:pic>
                    <p:nvPicPr>
                      <p:cNvPr id="1065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5643563"/>
                        <a:ext cx="473075" cy="236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3381375" y="4933950"/>
            <a:ext cx="332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exemplo: </a:t>
            </a:r>
            <a:r>
              <a:rPr lang="pt-BR" altLang="pt-BR" sz="1600" i="1" dirty="0">
                <a:latin typeface="Times New Roman" pitchFamily="18" charset="0"/>
              </a:rPr>
              <a:t>q         p          </a:t>
            </a:r>
            <a:r>
              <a:rPr lang="pt-BR" altLang="pt-BR" sz="1600" i="1" dirty="0" err="1">
                <a:latin typeface="Times New Roman" pitchFamily="18" charset="0"/>
              </a:rPr>
              <a:t>p</a:t>
            </a:r>
            <a:endParaRPr lang="pt-BR" altLang="pt-BR" sz="1600" i="1" dirty="0">
              <a:latin typeface="Times New Roman" pitchFamily="18" charset="0"/>
            </a:endParaRPr>
          </a:p>
        </p:txBody>
      </p:sp>
      <p:sp>
        <p:nvSpPr>
          <p:cNvPr id="28" name="Oval 49"/>
          <p:cNvSpPr>
            <a:spLocks noChangeArrowheads="1"/>
          </p:cNvSpPr>
          <p:nvPr/>
        </p:nvSpPr>
        <p:spPr bwMode="auto">
          <a:xfrm>
            <a:off x="4705350" y="4981575"/>
            <a:ext cx="144463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9" name="Oval 50"/>
          <p:cNvSpPr>
            <a:spLocks noChangeArrowheads="1"/>
          </p:cNvSpPr>
          <p:nvPr/>
        </p:nvSpPr>
        <p:spPr bwMode="auto">
          <a:xfrm>
            <a:off x="5260975" y="4981575"/>
            <a:ext cx="144463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0" name="Oval 51"/>
          <p:cNvSpPr>
            <a:spLocks noChangeArrowheads="1"/>
          </p:cNvSpPr>
          <p:nvPr/>
        </p:nvSpPr>
        <p:spPr bwMode="auto">
          <a:xfrm>
            <a:off x="5857875" y="4981575"/>
            <a:ext cx="144463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4583113" y="4651375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1</a:t>
            </a:r>
            <a:r>
              <a:rPr lang="pt-BR" altLang="pt-BR" sz="1600">
                <a:latin typeface="Times New Roman" pitchFamily="18" charset="0"/>
              </a:rPr>
              <a:t> = 0</a:t>
            </a:r>
          </a:p>
        </p:txBody>
      </p:sp>
      <p:sp>
        <p:nvSpPr>
          <p:cNvPr id="32" name="Rectangle 53"/>
          <p:cNvSpPr>
            <a:spLocks noChangeArrowheads="1"/>
          </p:cNvSpPr>
          <p:nvPr/>
        </p:nvSpPr>
        <p:spPr bwMode="auto">
          <a:xfrm>
            <a:off x="5183188" y="4651375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2</a:t>
            </a:r>
            <a:r>
              <a:rPr lang="pt-BR" altLang="pt-BR" sz="1600">
                <a:latin typeface="Times New Roman" pitchFamily="18" charset="0"/>
              </a:rPr>
              <a:t> = 1</a:t>
            </a:r>
          </a:p>
        </p:txBody>
      </p:sp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5765800" y="4651375"/>
            <a:ext cx="684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3</a:t>
            </a:r>
            <a:r>
              <a:rPr lang="pt-BR" altLang="pt-BR" sz="1600">
                <a:latin typeface="Times New Roman" pitchFamily="18" charset="0"/>
              </a:rPr>
              <a:t> = 1</a:t>
            </a:r>
          </a:p>
        </p:txBody>
      </p:sp>
      <p:sp>
        <p:nvSpPr>
          <p:cNvPr id="34" name="Rectangle 55"/>
          <p:cNvSpPr>
            <a:spLocks noChangeArrowheads="1"/>
          </p:cNvSpPr>
          <p:nvPr/>
        </p:nvSpPr>
        <p:spPr bwMode="auto">
          <a:xfrm>
            <a:off x="6286500" y="4929188"/>
            <a:ext cx="1916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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2 </a:t>
            </a:r>
            <a:r>
              <a:rPr lang="pt-BR" altLang="pt-BR" sz="1600" dirty="0">
                <a:latin typeface="Tahoma" panose="020B0604030504040204" pitchFamily="34" charset="0"/>
              </a:rPr>
              <a:t>(sucessos)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02ADF-CE8B-4F56-A672-900744F5535F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8" grpId="0" autoUpdateAnimBg="0"/>
      <p:bldP spid="106520" grpId="0" autoUpdateAnimBg="0"/>
      <p:bldP spid="27" grpId="0" autoUpdateAnimBg="0"/>
      <p:bldP spid="28" grpId="0" animBg="1"/>
      <p:bldP spid="29" grpId="0" animBg="1"/>
      <p:bldP spid="30" grpId="0" animBg="1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Binomial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8447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448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49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50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51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52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53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8454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11632" name="Object 16"/>
          <p:cNvGraphicFramePr>
            <a:graphicFrameLocks noChangeAspect="1"/>
          </p:cNvGraphicFramePr>
          <p:nvPr/>
        </p:nvGraphicFramePr>
        <p:xfrm>
          <a:off x="3192463" y="3959225"/>
          <a:ext cx="10144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03112" progId="Equation.DSMT4">
                  <p:embed/>
                </p:oleObj>
              </mc:Choice>
              <mc:Fallback>
                <p:oleObj name="Equation" r:id="rId2" imgW="710891" imgH="203112" progId="Equation.DSMT4">
                  <p:embed/>
                  <p:pic>
                    <p:nvPicPr>
                      <p:cNvPr id="1116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959225"/>
                        <a:ext cx="10144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17"/>
          <p:cNvGraphicFramePr>
            <a:graphicFrameLocks noChangeAspect="1"/>
          </p:cNvGraphicFramePr>
          <p:nvPr/>
        </p:nvGraphicFramePr>
        <p:xfrm>
          <a:off x="3192463" y="4662488"/>
          <a:ext cx="1270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203112" progId="Equation.DSMT4">
                  <p:embed/>
                </p:oleObj>
              </mc:Choice>
              <mc:Fallback>
                <p:oleObj name="Equation" r:id="rId4" imgW="888614" imgH="203112" progId="Equation.DSMT4">
                  <p:embed/>
                  <p:pic>
                    <p:nvPicPr>
                      <p:cNvPr id="1116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4662488"/>
                        <a:ext cx="12700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18"/>
          <p:cNvGraphicFramePr>
            <a:graphicFrameLocks noChangeAspect="1"/>
          </p:cNvGraphicFramePr>
          <p:nvPr/>
        </p:nvGraphicFramePr>
        <p:xfrm>
          <a:off x="4216400" y="3811588"/>
          <a:ext cx="16510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93700" progId="Equation.DSMT4">
                  <p:embed/>
                </p:oleObj>
              </mc:Choice>
              <mc:Fallback>
                <p:oleObj name="Equation" r:id="rId6" imgW="1155700" imgH="393700" progId="Equation.DSMT4">
                  <p:embed/>
                  <p:pic>
                    <p:nvPicPr>
                      <p:cNvPr id="1116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811588"/>
                        <a:ext cx="16510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5" name="Object 19"/>
          <p:cNvGraphicFramePr>
            <a:graphicFrameLocks noChangeAspect="1"/>
          </p:cNvGraphicFramePr>
          <p:nvPr/>
        </p:nvGraphicFramePr>
        <p:xfrm>
          <a:off x="4483100" y="4518025"/>
          <a:ext cx="18891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227" imgH="393529" progId="Equation.DSMT4">
                  <p:embed/>
                </p:oleObj>
              </mc:Choice>
              <mc:Fallback>
                <p:oleObj name="Equation" r:id="rId8" imgW="1320227" imgH="393529" progId="Equation.DSMT4">
                  <p:embed/>
                  <p:pic>
                    <p:nvPicPr>
                      <p:cNvPr id="1116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518025"/>
                        <a:ext cx="18891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20"/>
          <p:cNvGraphicFramePr>
            <a:graphicFrameLocks noChangeAspect="1"/>
          </p:cNvGraphicFramePr>
          <p:nvPr/>
        </p:nvGraphicFramePr>
        <p:xfrm>
          <a:off x="3192463" y="3001963"/>
          <a:ext cx="1638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457200" progId="Equation.DSMT4">
                  <p:embed/>
                </p:oleObj>
              </mc:Choice>
              <mc:Fallback>
                <p:oleObj name="Equation" r:id="rId10" imgW="1143000" imgH="457200" progId="Equation.DSMT4">
                  <p:embed/>
                  <p:pic>
                    <p:nvPicPr>
                      <p:cNvPr id="1844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3001963"/>
                        <a:ext cx="1638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7" name="Object 21"/>
          <p:cNvGraphicFramePr>
            <a:graphicFrameLocks noChangeAspect="1"/>
          </p:cNvGraphicFramePr>
          <p:nvPr/>
        </p:nvGraphicFramePr>
        <p:xfrm>
          <a:off x="4800600" y="2976563"/>
          <a:ext cx="1651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82600" progId="Equation.DSMT4">
                  <p:embed/>
                </p:oleObj>
              </mc:Choice>
              <mc:Fallback>
                <p:oleObj name="Equation" r:id="rId12" imgW="1155700" imgH="482600" progId="Equation.DSMT4">
                  <p:embed/>
                  <p:pic>
                    <p:nvPicPr>
                      <p:cNvPr id="1116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6563"/>
                        <a:ext cx="1651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22"/>
          <p:cNvSpPr>
            <a:spLocks noChangeArrowheads="1"/>
          </p:cNvSpPr>
          <p:nvPr/>
        </p:nvSpPr>
        <p:spPr bwMode="auto">
          <a:xfrm>
            <a:off x="6629400" y="31686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..., </a:t>
            </a: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sp>
        <p:nvSpPr>
          <p:cNvPr id="18444" name="Text Box 23"/>
          <p:cNvSpPr txBox="1">
            <a:spLocks noChangeArrowheads="1"/>
          </p:cNvSpPr>
          <p:nvPr/>
        </p:nvSpPr>
        <p:spPr bwMode="auto">
          <a:xfrm>
            <a:off x="838200" y="29718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3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32575" y="3175000"/>
            <a:ext cx="13335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3}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4E7C8-B193-4FAC-BF0F-4A70AB63AB34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7024156" y="4937100"/>
          <a:ext cx="10144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203112" progId="Equation.DSMT4">
                  <p:embed/>
                </p:oleObj>
              </mc:Choice>
              <mc:Fallback>
                <p:oleObj name="Equation" r:id="rId2" imgW="710891" imgH="203112" progId="Equation.DSMT4">
                  <p:embed/>
                  <p:pic>
                    <p:nvPicPr>
                      <p:cNvPr id="1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156" y="4937100"/>
                        <a:ext cx="10144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7020272" y="5426679"/>
          <a:ext cx="1279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203112" progId="Equation.DSMT4">
                  <p:embed/>
                </p:oleObj>
              </mc:Choice>
              <mc:Fallback>
                <p:oleObj name="Equation" r:id="rId4" imgW="888614" imgH="203112" progId="Equation.DSMT4">
                  <p:embed/>
                  <p:pic>
                    <p:nvPicPr>
                      <p:cNvPr id="1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426679"/>
                        <a:ext cx="1279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307498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41817" y="256490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516216" y="2484185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0,5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914712" y="4716433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</p:spTree>
    <p:extLst>
      <p:ext uri="{BB962C8B-B14F-4D97-AF65-F5344CB8AC3E}">
        <p14:creationId xmlns:p14="http://schemas.microsoft.com/office/powerpoint/2010/main" val="16686193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85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retiram-se 3 bolas da urna (com reposição).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1280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1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2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3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4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5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6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7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838200" y="29718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3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C1DCA-3D81-45C7-9AAD-1F61A3B080DE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1981200" y="2555875"/>
            <a:ext cx="685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a probabilidade de se obter 2 ou mais bolas vermelhas?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79613" y="3068638"/>
            <a:ext cx="1404937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i="1">
                <a:latin typeface="Times New Roman" pitchFamily="18" charset="0"/>
              </a:rPr>
              <a:t>X</a:t>
            </a:r>
            <a:r>
              <a:rPr lang="pt-BR" altLang="pt-BR" sz="1700">
                <a:latin typeface="Times New Roman" pitchFamily="18" charset="0"/>
              </a:rPr>
              <a:t>: {0, 1, 2, 3}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979613" y="3627438"/>
            <a:ext cx="2955925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i="1">
                <a:latin typeface="Times New Roman" pitchFamily="18" charset="0"/>
              </a:rPr>
              <a:t>P</a:t>
            </a:r>
            <a:r>
              <a:rPr lang="pt-BR" altLang="pt-BR" sz="1700">
                <a:latin typeface="Times New Roman" pitchFamily="18" charset="0"/>
              </a:rPr>
              <a:t>(</a:t>
            </a:r>
            <a:r>
              <a:rPr lang="pt-BR" altLang="pt-BR" sz="1700" i="1">
                <a:latin typeface="Times New Roman" pitchFamily="18" charset="0"/>
              </a:rPr>
              <a:t>X</a:t>
            </a:r>
            <a:r>
              <a:rPr lang="pt-BR" altLang="pt-BR" sz="1700">
                <a:latin typeface="Times New Roman" pitchFamily="18" charset="0"/>
              </a:rPr>
              <a:t> </a:t>
            </a:r>
            <a:r>
              <a:rPr lang="pt-BR" altLang="pt-BR" sz="1700">
                <a:latin typeface="Times New Roman" pitchFamily="18" charset="0"/>
                <a:sym typeface="Symbol" pitchFamily="18" charset="2"/>
              </a:rPr>
              <a:t> 2) =</a:t>
            </a:r>
            <a:r>
              <a:rPr lang="pt-BR" altLang="pt-BR" sz="1700" i="1">
                <a:latin typeface="Times New Roman" pitchFamily="18" charset="0"/>
              </a:rPr>
              <a:t> P</a:t>
            </a:r>
            <a:r>
              <a:rPr lang="pt-BR" altLang="pt-BR" sz="1700">
                <a:latin typeface="Times New Roman" pitchFamily="18" charset="0"/>
              </a:rPr>
              <a:t>(</a:t>
            </a:r>
            <a:r>
              <a:rPr lang="pt-BR" altLang="pt-BR" sz="1700" i="1">
                <a:latin typeface="Times New Roman" pitchFamily="18" charset="0"/>
              </a:rPr>
              <a:t>X</a:t>
            </a:r>
            <a:r>
              <a:rPr lang="pt-BR" altLang="pt-BR" sz="1700">
                <a:latin typeface="Times New Roman" pitchFamily="18" charset="0"/>
              </a:rPr>
              <a:t> </a:t>
            </a:r>
            <a:r>
              <a:rPr lang="pt-BR" altLang="pt-BR" sz="1700">
                <a:latin typeface="Times New Roman" pitchFamily="18" charset="0"/>
                <a:sym typeface="Symbol" pitchFamily="18" charset="2"/>
              </a:rPr>
              <a:t>= 2) +</a:t>
            </a:r>
            <a:r>
              <a:rPr lang="pt-BR" altLang="pt-BR" sz="1700" i="1">
                <a:latin typeface="Times New Roman" pitchFamily="18" charset="0"/>
              </a:rPr>
              <a:t> P</a:t>
            </a:r>
            <a:r>
              <a:rPr lang="pt-BR" altLang="pt-BR" sz="1700">
                <a:latin typeface="Times New Roman" pitchFamily="18" charset="0"/>
              </a:rPr>
              <a:t>(</a:t>
            </a:r>
            <a:r>
              <a:rPr lang="pt-BR" altLang="pt-BR" sz="1700" i="1">
                <a:latin typeface="Times New Roman" pitchFamily="18" charset="0"/>
              </a:rPr>
              <a:t>X</a:t>
            </a:r>
            <a:r>
              <a:rPr lang="pt-BR" altLang="pt-BR" sz="1700">
                <a:latin typeface="Times New Roman" pitchFamily="18" charset="0"/>
              </a:rPr>
              <a:t> </a:t>
            </a:r>
            <a:r>
              <a:rPr lang="pt-BR" altLang="pt-BR" sz="1700">
                <a:latin typeface="Times New Roman" pitchFamily="18" charset="0"/>
                <a:sym typeface="Symbol" pitchFamily="18" charset="2"/>
              </a:rPr>
              <a:t>= 3) </a:t>
            </a:r>
            <a:endParaRPr lang="pt-BR" altLang="pt-BR" sz="1700">
              <a:latin typeface="Times New Roman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979613" y="4149725"/>
          <a:ext cx="2286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82600" progId="Equation.DSMT4">
                  <p:embed/>
                </p:oleObj>
              </mc:Choice>
              <mc:Fallback>
                <p:oleObj name="Equation" r:id="rId2" imgW="1600200" imgH="4826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49725"/>
                        <a:ext cx="2286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/>
        </p:nvGraphicFramePr>
        <p:xfrm>
          <a:off x="4311650" y="4221163"/>
          <a:ext cx="10525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280" imgH="393529" progId="Equation.DSMT4">
                  <p:embed/>
                </p:oleObj>
              </mc:Choice>
              <mc:Fallback>
                <p:oleObj name="Equation" r:id="rId4" imgW="736280" imgH="393529" progId="Equation.DSMT4">
                  <p:embed/>
                  <p:pic>
                    <p:nvPicPr>
                      <p:cNvPr id="20" name="Obje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221163"/>
                        <a:ext cx="10525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5435600" y="4221163"/>
          <a:ext cx="1397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476" imgH="393529" progId="Equation.DSMT4">
                  <p:embed/>
                </p:oleObj>
              </mc:Choice>
              <mc:Fallback>
                <p:oleObj name="Equation" r:id="rId6" imgW="977476" imgH="393529" progId="Equation.DSMT4">
                  <p:embed/>
                  <p:pic>
                    <p:nvPicPr>
                      <p:cNvPr id="21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221163"/>
                        <a:ext cx="1397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1979613" y="4868863"/>
          <a:ext cx="23225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600" imgH="482600" progId="Equation.DSMT4">
                  <p:embed/>
                </p:oleObj>
              </mc:Choice>
              <mc:Fallback>
                <p:oleObj name="Equation" r:id="rId8" imgW="1625600" imgH="482600" progId="Equation.DSMT4">
                  <p:embed/>
                  <p:pic>
                    <p:nvPicPr>
                      <p:cNvPr id="22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868863"/>
                        <a:ext cx="23225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/>
        </p:nvGraphicFramePr>
        <p:xfrm>
          <a:off x="4284663" y="4940300"/>
          <a:ext cx="581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48" imgH="393359" progId="Equation.DSMT4">
                  <p:embed/>
                </p:oleObj>
              </mc:Choice>
              <mc:Fallback>
                <p:oleObj name="Equation" r:id="rId10" imgW="406048" imgH="393359" progId="Equation.DSMT4">
                  <p:embed/>
                  <p:pic>
                    <p:nvPicPr>
                      <p:cNvPr id="23" name="Objeto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940300"/>
                        <a:ext cx="5810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/>
        </p:nvGraphicFramePr>
        <p:xfrm>
          <a:off x="1979613" y="5732463"/>
          <a:ext cx="3282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700" imgH="393700" progId="Equation.DSMT4">
                  <p:embed/>
                </p:oleObj>
              </mc:Choice>
              <mc:Fallback>
                <p:oleObj name="Equation" r:id="rId12" imgW="2298700" imgH="393700" progId="Equation.DSMT4">
                  <p:embed/>
                  <p:pic>
                    <p:nvPicPr>
                      <p:cNvPr id="25" name="Objeto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732463"/>
                        <a:ext cx="32829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3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9464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465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66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67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68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69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70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9471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685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...,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 dirty="0">
                <a:latin typeface="Times New Roman" pitchFamily="18" charset="0"/>
              </a:rPr>
              <a:t>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experimento envolve de 1 a infinitos eventos independentes.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cada evento: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vermelha</a:t>
            </a:r>
            <a:r>
              <a:rPr lang="pt-BR" altLang="pt-BR" sz="1600" dirty="0">
                <a:latin typeface="Times New Roman" pitchFamily="18" charset="0"/>
              </a:rPr>
              <a:t>)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azul</a:t>
            </a:r>
            <a:r>
              <a:rPr lang="pt-BR" altLang="pt-BR" sz="1600" dirty="0">
                <a:latin typeface="Times New Roman" pitchFamily="18" charset="0"/>
              </a:rPr>
              <a:t>) = 2/7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2590800" y="396240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(probabilidade de sucesso)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ahoma" panose="020B0604030504040204" pitchFamily="34" charset="0"/>
              </a:rPr>
              <a:t> (probabilidade de fracasso,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1 -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B177-206B-4CC2-B7BF-2D9561DAE5E3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 build="p" autoUpdateAnimBg="0"/>
      <p:bldP spid="1126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10" name="Object 46"/>
          <p:cNvGraphicFramePr>
            <a:graphicFrameLocks noChangeAspect="1"/>
          </p:cNvGraphicFramePr>
          <p:nvPr/>
        </p:nvGraphicFramePr>
        <p:xfrm>
          <a:off x="5795963" y="3308350"/>
          <a:ext cx="6715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393529" progId="Equation.DSMT4">
                  <p:embed/>
                </p:oleObj>
              </mc:Choice>
              <mc:Fallback>
                <p:oleObj name="Equation" r:id="rId2" imgW="469696" imgH="393529" progId="Equation.DSMT4">
                  <p:embed/>
                  <p:pic>
                    <p:nvPicPr>
                      <p:cNvPr id="11371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8350"/>
                        <a:ext cx="67151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1" name="Object 17"/>
          <p:cNvGraphicFramePr>
            <a:graphicFrameLocks noChangeAspect="1"/>
          </p:cNvGraphicFramePr>
          <p:nvPr/>
        </p:nvGraphicFramePr>
        <p:xfrm>
          <a:off x="1981200" y="3475038"/>
          <a:ext cx="200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1136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75038"/>
                        <a:ext cx="200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6" name="Object 22"/>
          <p:cNvGraphicFramePr>
            <a:graphicFrameLocks noChangeAspect="1"/>
          </p:cNvGraphicFramePr>
          <p:nvPr/>
        </p:nvGraphicFramePr>
        <p:xfrm>
          <a:off x="1987550" y="4495800"/>
          <a:ext cx="3635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90" imgH="393529" progId="Equation.DSMT4">
                  <p:embed/>
                </p:oleObj>
              </mc:Choice>
              <mc:Fallback>
                <p:oleObj name="Equation" r:id="rId6" imgW="253890" imgH="393529" progId="Equation.DSMT4">
                  <p:embed/>
                  <p:pic>
                    <p:nvPicPr>
                      <p:cNvPr id="1136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495800"/>
                        <a:ext cx="36353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2" name="Object 28"/>
          <p:cNvGraphicFramePr>
            <a:graphicFrameLocks noChangeAspect="1"/>
          </p:cNvGraphicFramePr>
          <p:nvPr/>
        </p:nvGraphicFramePr>
        <p:xfrm>
          <a:off x="2005013" y="5410200"/>
          <a:ext cx="527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140" imgH="393529" progId="Equation.DSMT4">
                  <p:embed/>
                </p:oleObj>
              </mc:Choice>
              <mc:Fallback>
                <p:oleObj name="Equation" r:id="rId8" imgW="368140" imgH="393529" progId="Equation.DSMT4">
                  <p:embed/>
                  <p:pic>
                    <p:nvPicPr>
                      <p:cNvPr id="11369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410200"/>
                        <a:ext cx="5270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0" name="Object 16"/>
          <p:cNvGraphicFramePr>
            <a:graphicFrameLocks noChangeAspect="1"/>
          </p:cNvGraphicFramePr>
          <p:nvPr/>
        </p:nvGraphicFramePr>
        <p:xfrm>
          <a:off x="1966913" y="3481388"/>
          <a:ext cx="9493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113" imgH="393529" progId="Equation.DSMT4">
                  <p:embed/>
                </p:oleObj>
              </mc:Choice>
              <mc:Fallback>
                <p:oleObj name="Equation" r:id="rId10" imgW="660113" imgH="393529" progId="Equation.DSMT4">
                  <p:embed/>
                  <p:pic>
                    <p:nvPicPr>
                      <p:cNvPr id="1136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3481388"/>
                        <a:ext cx="949325" cy="563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069013" y="4800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pitchFamily="18" charset="0"/>
              </a:rPr>
              <a:t>f</a:t>
            </a:r>
            <a:r>
              <a:rPr lang="pt-BR" altLang="pt-BR" sz="1600" i="1">
                <a:latin typeface="Times New Roman" pitchFamily="18" charset="0"/>
              </a:rPr>
              <a:t> 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grpSp>
        <p:nvGrpSpPr>
          <p:cNvPr id="20490" name="Group 5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0508" name="Freeform 6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509" name="Oval 7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0" name="Oval 8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1" name="Oval 9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2" name="Oval 10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3" name="Oval 11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4" name="Oval 12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0515" name="Oval 13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838200" y="297180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       </a:t>
            </a: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 = 5/7       </a:t>
            </a:r>
            <a:r>
              <a:rPr lang="pt-BR" altLang="pt-BR" sz="1600" i="1">
                <a:latin typeface="Times New Roman" pitchFamily="18" charset="0"/>
              </a:rPr>
              <a:t>q</a:t>
            </a:r>
            <a:r>
              <a:rPr lang="pt-BR" altLang="pt-BR" sz="1600">
                <a:latin typeface="Times New Roman" pitchFamily="18" charset="0"/>
              </a:rPr>
              <a:t> = 2/7</a:t>
            </a:r>
          </a:p>
        </p:txBody>
      </p:sp>
      <p:graphicFrame>
        <p:nvGraphicFramePr>
          <p:cNvPr id="113679" name="Object 15"/>
          <p:cNvGraphicFramePr>
            <a:graphicFrameLocks noChangeAspect="1"/>
          </p:cNvGraphicFramePr>
          <p:nvPr/>
        </p:nvGraphicFramePr>
        <p:xfrm>
          <a:off x="9144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1136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936750" y="39751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</a:p>
        </p:txBody>
      </p:sp>
      <p:graphicFrame>
        <p:nvGraphicFramePr>
          <p:cNvPr id="113684" name="Object 20"/>
          <p:cNvGraphicFramePr>
            <a:graphicFrameLocks noChangeAspect="1"/>
          </p:cNvGraphicFramePr>
          <p:nvPr/>
        </p:nvGraphicFramePr>
        <p:xfrm>
          <a:off x="947738" y="4648200"/>
          <a:ext cx="10350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586" imgH="203112" progId="Equation.DSMT4">
                  <p:embed/>
                </p:oleObj>
              </mc:Choice>
              <mc:Fallback>
                <p:oleObj name="Equation" r:id="rId14" imgW="723586" imgH="203112" progId="Equation.DSMT4">
                  <p:embed/>
                  <p:pic>
                    <p:nvPicPr>
                      <p:cNvPr id="1136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648200"/>
                        <a:ext cx="10350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5" name="Object 21"/>
          <p:cNvGraphicFramePr>
            <a:graphicFrameLocks noChangeAspect="1"/>
          </p:cNvGraphicFramePr>
          <p:nvPr/>
        </p:nvGraphicFramePr>
        <p:xfrm>
          <a:off x="1968500" y="4495800"/>
          <a:ext cx="563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393529" progId="Equation.DSMT4">
                  <p:embed/>
                </p:oleObj>
              </mc:Choice>
              <mc:Fallback>
                <p:oleObj name="Equation" r:id="rId16" imgW="393529" imgH="393529" progId="Equation.DSMT4">
                  <p:embed/>
                  <p:pic>
                    <p:nvPicPr>
                      <p:cNvPr id="11368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4495800"/>
                        <a:ext cx="563563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7" name="Text Box 23"/>
          <p:cNvSpPr txBox="1">
            <a:spLocks noChangeArrowheads="1"/>
          </p:cNvSpPr>
          <p:nvPr/>
        </p:nvSpPr>
        <p:spPr bwMode="auto">
          <a:xfrm>
            <a:off x="1933575" y="4997450"/>
            <a:ext cx="43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p</a:t>
            </a:r>
          </a:p>
        </p:txBody>
      </p:sp>
      <p:graphicFrame>
        <p:nvGraphicFramePr>
          <p:cNvPr id="113689" name="Object 25"/>
          <p:cNvGraphicFramePr>
            <a:graphicFrameLocks noChangeAspect="1"/>
          </p:cNvGraphicFramePr>
          <p:nvPr/>
        </p:nvGraphicFramePr>
        <p:xfrm>
          <a:off x="2514600" y="4492625"/>
          <a:ext cx="10588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280" imgH="393529" progId="Equation.DSMT4">
                  <p:embed/>
                </p:oleObj>
              </mc:Choice>
              <mc:Fallback>
                <p:oleObj name="Equation" r:id="rId18" imgW="736280" imgH="393529" progId="Equation.DSMT4">
                  <p:embed/>
                  <p:pic>
                    <p:nvPicPr>
                      <p:cNvPr id="11368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92625"/>
                        <a:ext cx="10588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0" name="Object 26"/>
          <p:cNvGraphicFramePr>
            <a:graphicFrameLocks noChangeAspect="1"/>
          </p:cNvGraphicFramePr>
          <p:nvPr/>
        </p:nvGraphicFramePr>
        <p:xfrm>
          <a:off x="930275" y="5562600"/>
          <a:ext cx="1071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8975" imgH="203112" progId="Equation.DSMT4">
                  <p:embed/>
                </p:oleObj>
              </mc:Choice>
              <mc:Fallback>
                <p:oleObj name="Equation" r:id="rId20" imgW="748975" imgH="203112" progId="Equation.DSMT4">
                  <p:embed/>
                  <p:pic>
                    <p:nvPicPr>
                      <p:cNvPr id="11369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562600"/>
                        <a:ext cx="10715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91" name="Object 27"/>
          <p:cNvGraphicFramePr>
            <a:graphicFrameLocks noChangeAspect="1"/>
          </p:cNvGraphicFramePr>
          <p:nvPr/>
        </p:nvGraphicFramePr>
        <p:xfrm>
          <a:off x="1985963" y="541020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780" imgH="393529" progId="Equation.DSMT4">
                  <p:embed/>
                </p:oleObj>
              </mc:Choice>
              <mc:Fallback>
                <p:oleObj name="Equation" r:id="rId22" imgW="507780" imgH="393529" progId="Equation.DSMT4">
                  <p:embed/>
                  <p:pic>
                    <p:nvPicPr>
                      <p:cNvPr id="11369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41020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1944688" y="59118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q p</a:t>
            </a:r>
          </a:p>
        </p:txBody>
      </p:sp>
      <p:graphicFrame>
        <p:nvGraphicFramePr>
          <p:cNvPr id="113695" name="Object 31"/>
          <p:cNvGraphicFramePr>
            <a:graphicFrameLocks noChangeAspect="1"/>
          </p:cNvGraphicFramePr>
          <p:nvPr/>
        </p:nvGraphicFramePr>
        <p:xfrm>
          <a:off x="2682875" y="5353050"/>
          <a:ext cx="22018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36700" imgH="469900" progId="Equation.DSMT4">
                  <p:embed/>
                </p:oleObj>
              </mc:Choice>
              <mc:Fallback>
                <p:oleObj name="Equation" r:id="rId24" imgW="1536700" imgH="469900" progId="Equation.DSMT4">
                  <p:embed/>
                  <p:pic>
                    <p:nvPicPr>
                      <p:cNvPr id="11369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353050"/>
                        <a:ext cx="220186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3" name="Object 39"/>
          <p:cNvGraphicFramePr>
            <a:graphicFrameLocks noChangeAspect="1"/>
          </p:cNvGraphicFramePr>
          <p:nvPr/>
        </p:nvGraphicFramePr>
        <p:xfrm>
          <a:off x="6683375" y="4824413"/>
          <a:ext cx="403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79400" imgH="228600" progId="Equation.DSMT4">
                  <p:embed/>
                </p:oleObj>
              </mc:Choice>
              <mc:Fallback>
                <p:oleObj name="Equation" r:id="rId26" imgW="279400" imgH="228600" progId="Equation.DSMT4">
                  <p:embed/>
                  <p:pic>
                    <p:nvPicPr>
                      <p:cNvPr id="1137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4824413"/>
                        <a:ext cx="40322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8" name="Object 44"/>
          <p:cNvGraphicFramePr>
            <a:graphicFrameLocks noChangeAspect="1"/>
          </p:cNvGraphicFramePr>
          <p:nvPr/>
        </p:nvGraphicFramePr>
        <p:xfrm>
          <a:off x="4784725" y="34607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600" imgH="203200" progId="Equation.DSMT4">
                  <p:embed/>
                </p:oleObj>
              </mc:Choice>
              <mc:Fallback>
                <p:oleObj name="Equation" r:id="rId28" imgW="736600" imgH="203200" progId="Equation.DSMT4">
                  <p:embed/>
                  <p:pic>
                    <p:nvPicPr>
                      <p:cNvPr id="113708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34607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709" name="Object 45"/>
          <p:cNvGraphicFramePr>
            <a:graphicFrameLocks noChangeAspect="1"/>
          </p:cNvGraphicFramePr>
          <p:nvPr/>
        </p:nvGraphicFramePr>
        <p:xfrm>
          <a:off x="5765800" y="3308350"/>
          <a:ext cx="908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34725" imgH="393529" progId="Equation.DSMT4">
                  <p:embed/>
                </p:oleObj>
              </mc:Choice>
              <mc:Fallback>
                <p:oleObj name="Equation" r:id="rId30" imgW="634725" imgH="393529" progId="Equation.DSMT4">
                  <p:embed/>
                  <p:pic>
                    <p:nvPicPr>
                      <p:cNvPr id="11370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308350"/>
                        <a:ext cx="908050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11" name="Text Box 47"/>
          <p:cNvSpPr txBox="1">
            <a:spLocks noChangeArrowheads="1"/>
          </p:cNvSpPr>
          <p:nvPr/>
        </p:nvSpPr>
        <p:spPr bwMode="auto">
          <a:xfrm>
            <a:off x="5735638" y="3810000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q q p</a:t>
            </a:r>
          </a:p>
        </p:txBody>
      </p:sp>
      <p:graphicFrame>
        <p:nvGraphicFramePr>
          <p:cNvPr id="113712" name="Object 48"/>
          <p:cNvGraphicFramePr>
            <a:graphicFrameLocks noChangeAspect="1"/>
          </p:cNvGraphicFramePr>
          <p:nvPr/>
        </p:nvGraphicFramePr>
        <p:xfrm>
          <a:off x="6629400" y="3251200"/>
          <a:ext cx="23098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612900" imgH="469900" progId="Equation.DSMT4">
                  <p:embed/>
                </p:oleObj>
              </mc:Choice>
              <mc:Fallback>
                <p:oleObj name="Equation" r:id="rId32" imgW="1612900" imgH="469900" progId="Equation.DSMT4">
                  <p:embed/>
                  <p:pic>
                    <p:nvPicPr>
                      <p:cNvPr id="11371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51200"/>
                        <a:ext cx="230981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48720-98F0-4BBA-B09A-A627FD6D1B1B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AE02B4C-6F63-C916-C914-3A51D27A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83" grpId="0" autoUpdateAnimBg="0"/>
      <p:bldP spid="113687" grpId="0" autoUpdateAnimBg="0"/>
      <p:bldP spid="113693" grpId="0" autoUpdateAnimBg="0"/>
      <p:bldP spid="1137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1535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36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7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8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39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40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41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42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1509" name="Object 14"/>
          <p:cNvGraphicFramePr>
            <a:graphicFrameLocks noChangeAspect="1"/>
          </p:cNvGraphicFramePr>
          <p:nvPr/>
        </p:nvGraphicFramePr>
        <p:xfrm>
          <a:off x="838200" y="3929063"/>
          <a:ext cx="1057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2150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29063"/>
                        <a:ext cx="105727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3" name="Object 15"/>
          <p:cNvGraphicFramePr>
            <a:graphicFrameLocks noChangeAspect="1"/>
          </p:cNvGraphicFramePr>
          <p:nvPr/>
        </p:nvGraphicFramePr>
        <p:xfrm>
          <a:off x="914400" y="5029200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114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16" name="Object 28"/>
          <p:cNvGraphicFramePr>
            <a:graphicFrameLocks noChangeAspect="1"/>
          </p:cNvGraphicFramePr>
          <p:nvPr/>
        </p:nvGraphicFramePr>
        <p:xfrm>
          <a:off x="3116263" y="2849563"/>
          <a:ext cx="1978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431800" progId="Equation.DSMT4">
                  <p:embed/>
                </p:oleObj>
              </mc:Choice>
              <mc:Fallback>
                <p:oleObj name="Equation" r:id="rId6" imgW="1384300" imgH="431800" progId="Equation.DSMT4">
                  <p:embed/>
                  <p:pic>
                    <p:nvPicPr>
                      <p:cNvPr id="11471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849563"/>
                        <a:ext cx="1978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17" name="Object 29"/>
          <p:cNvGraphicFramePr>
            <a:graphicFrameLocks noChangeAspect="1"/>
          </p:cNvGraphicFramePr>
          <p:nvPr/>
        </p:nvGraphicFramePr>
        <p:xfrm>
          <a:off x="3116263" y="3505200"/>
          <a:ext cx="1470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254" imgH="431613" progId="Equation.DSMT4">
                  <p:embed/>
                </p:oleObj>
              </mc:Choice>
              <mc:Fallback>
                <p:oleObj name="Equation" r:id="rId8" imgW="1028254" imgH="431613" progId="Equation.DSMT4">
                  <p:embed/>
                  <p:pic>
                    <p:nvPicPr>
                      <p:cNvPr id="11471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505200"/>
                        <a:ext cx="1470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41" name="Object 53"/>
          <p:cNvGraphicFramePr>
            <a:graphicFrameLocks noChangeAspect="1"/>
          </p:cNvGraphicFramePr>
          <p:nvPr/>
        </p:nvGraphicFramePr>
        <p:xfrm>
          <a:off x="3116263" y="4114800"/>
          <a:ext cx="17065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431800" progId="Equation.DSMT4">
                  <p:embed/>
                </p:oleObj>
              </mc:Choice>
              <mc:Fallback>
                <p:oleObj name="Equation" r:id="rId10" imgW="1193800" imgH="431800" progId="Equation.DSMT4">
                  <p:embed/>
                  <p:pic>
                    <p:nvPicPr>
                      <p:cNvPr id="11474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114800"/>
                        <a:ext cx="17065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343400" y="4191000"/>
            <a:ext cx="1143000" cy="714375"/>
            <a:chOff x="2736" y="2640"/>
            <a:chExt cx="720" cy="450"/>
          </a:xfrm>
        </p:grpSpPr>
        <p:sp>
          <p:nvSpPr>
            <p:cNvPr id="21533" name="Oval 55"/>
            <p:cNvSpPr>
              <a:spLocks noChangeArrowheads="1"/>
            </p:cNvSpPr>
            <p:nvPr/>
          </p:nvSpPr>
          <p:spPr bwMode="auto">
            <a:xfrm>
              <a:off x="2736" y="2640"/>
              <a:ext cx="33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34" name="Object 56"/>
            <p:cNvGraphicFramePr>
              <a:graphicFrameLocks noChangeAspect="1"/>
            </p:cNvGraphicFramePr>
            <p:nvPr/>
          </p:nvGraphicFramePr>
          <p:xfrm>
            <a:off x="3078" y="2688"/>
            <a:ext cx="37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18918" imgH="444307" progId="Equation.DSMT4">
                    <p:embed/>
                  </p:oleObj>
                </mc:Choice>
                <mc:Fallback>
                  <p:oleObj name="Equation" r:id="rId12" imgW="418918" imgH="444307" progId="Equation.DSMT4">
                    <p:embed/>
                    <p:pic>
                      <p:nvPicPr>
                        <p:cNvPr id="21534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" y="2688"/>
                          <a:ext cx="378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4745" name="Object 57"/>
          <p:cNvGraphicFramePr>
            <a:graphicFrameLocks noChangeAspect="1"/>
          </p:cNvGraphicFramePr>
          <p:nvPr/>
        </p:nvGraphicFramePr>
        <p:xfrm>
          <a:off x="3116263" y="4773613"/>
          <a:ext cx="16525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199" imgH="444307" progId="Equation.DSMT4">
                  <p:embed/>
                </p:oleObj>
              </mc:Choice>
              <mc:Fallback>
                <p:oleObj name="Equation" r:id="rId14" imgW="1155199" imgH="444307" progId="Equation.DSMT4">
                  <p:embed/>
                  <p:pic>
                    <p:nvPicPr>
                      <p:cNvPr id="114745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773613"/>
                        <a:ext cx="16525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46" name="Object 58"/>
          <p:cNvGraphicFramePr>
            <a:graphicFrameLocks noChangeAspect="1"/>
          </p:cNvGraphicFramePr>
          <p:nvPr/>
        </p:nvGraphicFramePr>
        <p:xfrm>
          <a:off x="3116263" y="5478463"/>
          <a:ext cx="1816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449" imgH="431613" progId="Equation.DSMT4">
                  <p:embed/>
                </p:oleObj>
              </mc:Choice>
              <mc:Fallback>
                <p:oleObj name="Equation" r:id="rId16" imgW="1269449" imgH="431613" progId="Equation.DSMT4">
                  <p:embed/>
                  <p:pic>
                    <p:nvPicPr>
                      <p:cNvPr id="114746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5478463"/>
                        <a:ext cx="18161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343400" y="5486400"/>
            <a:ext cx="1331913" cy="742950"/>
            <a:chOff x="2736" y="3456"/>
            <a:chExt cx="839" cy="468"/>
          </a:xfrm>
        </p:grpSpPr>
        <p:sp>
          <p:nvSpPr>
            <p:cNvPr id="21531" name="Oval 60"/>
            <p:cNvSpPr>
              <a:spLocks noChangeArrowheads="1"/>
            </p:cNvSpPr>
            <p:nvPr/>
          </p:nvSpPr>
          <p:spPr bwMode="auto">
            <a:xfrm>
              <a:off x="2736" y="3456"/>
              <a:ext cx="384" cy="40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32" name="Object 61"/>
            <p:cNvGraphicFramePr>
              <a:graphicFrameLocks noChangeAspect="1"/>
            </p:cNvGraphicFramePr>
            <p:nvPr/>
          </p:nvGraphicFramePr>
          <p:xfrm>
            <a:off x="3151" y="3545"/>
            <a:ext cx="42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469900" imgH="419100" progId="Equation.DSMT4">
                    <p:embed/>
                  </p:oleObj>
                </mc:Choice>
                <mc:Fallback>
                  <p:oleObj name="Equation" r:id="rId18" imgW="469900" imgH="419100" progId="Equation.DSMT4">
                    <p:embed/>
                    <p:pic>
                      <p:nvPicPr>
                        <p:cNvPr id="21532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1" y="3545"/>
                          <a:ext cx="424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4750" name="Object 62"/>
          <p:cNvGraphicFramePr>
            <a:graphicFrameLocks noChangeAspect="1"/>
          </p:cNvGraphicFramePr>
          <p:nvPr/>
        </p:nvGraphicFramePr>
        <p:xfrm>
          <a:off x="5867400" y="2835275"/>
          <a:ext cx="19796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300" imgH="457200" progId="Equation.DSMT4">
                  <p:embed/>
                </p:oleObj>
              </mc:Choice>
              <mc:Fallback>
                <p:oleObj name="Equation" r:id="rId20" imgW="1384300" imgH="457200" progId="Equation.DSMT4">
                  <p:embed/>
                  <p:pic>
                    <p:nvPicPr>
                      <p:cNvPr id="11475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35275"/>
                        <a:ext cx="19796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858000" y="2743200"/>
            <a:ext cx="1570038" cy="982663"/>
            <a:chOff x="4320" y="1728"/>
            <a:chExt cx="989" cy="619"/>
          </a:xfrm>
        </p:grpSpPr>
        <p:sp>
          <p:nvSpPr>
            <p:cNvPr id="21529" name="Oval 64"/>
            <p:cNvSpPr>
              <a:spLocks noChangeArrowheads="1"/>
            </p:cNvSpPr>
            <p:nvPr/>
          </p:nvSpPr>
          <p:spPr bwMode="auto">
            <a:xfrm>
              <a:off x="4320" y="1728"/>
              <a:ext cx="672" cy="5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1530" name="Object 65"/>
            <p:cNvGraphicFramePr>
              <a:graphicFrameLocks noChangeAspect="1"/>
            </p:cNvGraphicFramePr>
            <p:nvPr/>
          </p:nvGraphicFramePr>
          <p:xfrm>
            <a:off x="4988" y="1968"/>
            <a:ext cx="32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55446" imgH="418918" progId="Equation.DSMT4">
                    <p:embed/>
                  </p:oleObj>
                </mc:Choice>
                <mc:Fallback>
                  <p:oleObj name="Equation" r:id="rId22" imgW="355446" imgH="418918" progId="Equation.DSMT4">
                    <p:embed/>
                    <p:pic>
                      <p:nvPicPr>
                        <p:cNvPr id="2153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8" y="1968"/>
                          <a:ext cx="321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4754" name="Object 66"/>
          <p:cNvGraphicFramePr>
            <a:graphicFrameLocks noChangeAspect="1"/>
          </p:cNvGraphicFramePr>
          <p:nvPr/>
        </p:nvGraphicFramePr>
        <p:xfrm>
          <a:off x="5867400" y="3525838"/>
          <a:ext cx="13255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27100" imgH="419100" progId="Equation.DSMT4">
                  <p:embed/>
                </p:oleObj>
              </mc:Choice>
              <mc:Fallback>
                <p:oleObj name="Equation" r:id="rId24" imgW="927100" imgH="419100" progId="Equation.DSMT4">
                  <p:embed/>
                  <p:pic>
                    <p:nvPicPr>
                      <p:cNvPr id="114754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25838"/>
                        <a:ext cx="13255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6605588" y="3725863"/>
            <a:ext cx="549275" cy="228600"/>
            <a:chOff x="4161" y="2347"/>
            <a:chExt cx="346" cy="144"/>
          </a:xfrm>
        </p:grpSpPr>
        <p:sp>
          <p:nvSpPr>
            <p:cNvPr id="21527" name="Line 68"/>
            <p:cNvSpPr>
              <a:spLocks noChangeShapeType="1"/>
            </p:cNvSpPr>
            <p:nvPr/>
          </p:nvSpPr>
          <p:spPr bwMode="auto">
            <a:xfrm flipV="1">
              <a:off x="4161" y="2347"/>
              <a:ext cx="9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28" name="Line 69"/>
            <p:cNvSpPr>
              <a:spLocks noChangeShapeType="1"/>
            </p:cNvSpPr>
            <p:nvPr/>
          </p:nvSpPr>
          <p:spPr bwMode="auto">
            <a:xfrm flipV="1">
              <a:off x="4444" y="2433"/>
              <a:ext cx="63" cy="4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5781675" y="4191000"/>
            <a:ext cx="1143000" cy="762000"/>
            <a:chOff x="4272" y="2880"/>
            <a:chExt cx="720" cy="480"/>
          </a:xfrm>
        </p:grpSpPr>
        <p:graphicFrame>
          <p:nvGraphicFramePr>
            <p:cNvPr id="21525" name="Object 71"/>
            <p:cNvGraphicFramePr>
              <a:graphicFrameLocks noChangeAspect="1"/>
            </p:cNvGraphicFramePr>
            <p:nvPr/>
          </p:nvGraphicFramePr>
          <p:xfrm>
            <a:off x="4320" y="2928"/>
            <a:ext cx="607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672808" imgH="418918" progId="Equation.DSMT4">
                    <p:embed/>
                  </p:oleObj>
                </mc:Choice>
                <mc:Fallback>
                  <p:oleObj name="Equation" r:id="rId26" imgW="672808" imgH="418918" progId="Equation.DSMT4">
                    <p:embed/>
                    <p:pic>
                      <p:nvPicPr>
                        <p:cNvPr id="21525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928"/>
                          <a:ext cx="607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6" name="Rectangle 72"/>
            <p:cNvSpPr>
              <a:spLocks noChangeArrowheads="1"/>
            </p:cNvSpPr>
            <p:nvPr/>
          </p:nvSpPr>
          <p:spPr bwMode="auto">
            <a:xfrm>
              <a:off x="4272" y="2880"/>
              <a:ext cx="720" cy="48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88395-84C0-41F5-B6A7-7668249C4E77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F30475C-3150-8F95-4E7A-79B876F6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2541" name="Freeform 4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2542" name="Oval 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3" name="Oval 6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4" name="Oval 7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5" name="Oval 8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6" name="Oval 9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7" name="Oval 10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2532" name="Text Box 12"/>
          <p:cNvSpPr txBox="1">
            <a:spLocks noChangeArrowheads="1"/>
          </p:cNvSpPr>
          <p:nvPr/>
        </p:nvSpPr>
        <p:spPr bwMode="auto">
          <a:xfrm>
            <a:off x="838200" y="29718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2533" name="Object 13"/>
          <p:cNvGraphicFramePr>
            <a:graphicFrameLocks noChangeAspect="1"/>
          </p:cNvGraphicFramePr>
          <p:nvPr/>
        </p:nvGraphicFramePr>
        <p:xfrm>
          <a:off x="838200" y="3929063"/>
          <a:ext cx="1057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22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29063"/>
                        <a:ext cx="105727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27"/>
          <p:cNvGraphicFramePr>
            <a:graphicFrameLocks noChangeAspect="1"/>
          </p:cNvGraphicFramePr>
          <p:nvPr/>
        </p:nvGraphicFramePr>
        <p:xfrm>
          <a:off x="885825" y="4991100"/>
          <a:ext cx="9636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18918" progId="Equation.DSMT4">
                  <p:embed/>
                </p:oleObj>
              </mc:Choice>
              <mc:Fallback>
                <p:oleObj name="Equation" r:id="rId4" imgW="672808" imgH="418918" progId="Equation.DSMT4">
                  <p:embed/>
                  <p:pic>
                    <p:nvPicPr>
                      <p:cNvPr id="2253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991100"/>
                        <a:ext cx="9636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29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228600" progId="Equation.DSMT4">
                  <p:embed/>
                </p:oleObj>
              </mc:Choice>
              <mc:Fallback>
                <p:oleObj name="Equation" r:id="rId6" imgW="1701800" imgH="228600" progId="Equation.DSMT4">
                  <p:embed/>
                  <p:pic>
                    <p:nvPicPr>
                      <p:cNvPr id="2253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2" name="Object 30"/>
          <p:cNvGraphicFramePr>
            <a:graphicFrameLocks noChangeAspect="1"/>
          </p:cNvGraphicFramePr>
          <p:nvPr/>
        </p:nvGraphicFramePr>
        <p:xfrm>
          <a:off x="3124200" y="3327400"/>
          <a:ext cx="21605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300" imgH="431800" progId="Equation.DSMT4">
                  <p:embed/>
                </p:oleObj>
              </mc:Choice>
              <mc:Fallback>
                <p:oleObj name="Equation" r:id="rId8" imgW="1511300" imgH="431800" progId="Equation.DSMT4">
                  <p:embed/>
                  <p:pic>
                    <p:nvPicPr>
                      <p:cNvPr id="11574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27400"/>
                        <a:ext cx="21605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3" name="Object 31"/>
          <p:cNvGraphicFramePr>
            <a:graphicFrameLocks noChangeAspect="1"/>
          </p:cNvGraphicFramePr>
          <p:nvPr/>
        </p:nvGraphicFramePr>
        <p:xfrm>
          <a:off x="3151188" y="3951288"/>
          <a:ext cx="1651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700" imgH="431800" progId="Equation.DSMT4">
                  <p:embed/>
                </p:oleObj>
              </mc:Choice>
              <mc:Fallback>
                <p:oleObj name="Equation" r:id="rId10" imgW="1155700" imgH="431800" progId="Equation.DSMT4">
                  <p:embed/>
                  <p:pic>
                    <p:nvPicPr>
                      <p:cNvPr id="11574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3951288"/>
                        <a:ext cx="16510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4" name="Object 32"/>
          <p:cNvGraphicFramePr>
            <a:graphicFrameLocks noChangeAspect="1"/>
          </p:cNvGraphicFramePr>
          <p:nvPr/>
        </p:nvGraphicFramePr>
        <p:xfrm>
          <a:off x="3151188" y="4608513"/>
          <a:ext cx="14335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444307" progId="Equation.DSMT4">
                  <p:embed/>
                </p:oleObj>
              </mc:Choice>
              <mc:Fallback>
                <p:oleObj name="Equation" r:id="rId12" imgW="1002865" imgH="444307" progId="Equation.DSMT4">
                  <p:embed/>
                  <p:pic>
                    <p:nvPicPr>
                      <p:cNvPr id="11574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608513"/>
                        <a:ext cx="143351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D65A-E65A-47DC-9DB8-347317750860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09E4C5E-80A9-7C07-9DA5-8F1213DFE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3566" name="Freeform 4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3567" name="Oval 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68" name="Oval 6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69" name="Oval 7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1" name="Oval 9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2" name="Oval 10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3573" name="Oval 11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838200" y="2971800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3557" name="Object 13"/>
          <p:cNvGraphicFramePr>
            <a:graphicFrameLocks noChangeAspect="1"/>
          </p:cNvGraphicFramePr>
          <p:nvPr/>
        </p:nvGraphicFramePr>
        <p:xfrm>
          <a:off x="838200" y="3929063"/>
          <a:ext cx="1057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23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29063"/>
                        <a:ext cx="105727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5"/>
          <p:cNvGraphicFramePr>
            <a:graphicFrameLocks noChangeAspect="1"/>
          </p:cNvGraphicFramePr>
          <p:nvPr/>
        </p:nvGraphicFramePr>
        <p:xfrm>
          <a:off x="885825" y="4991100"/>
          <a:ext cx="9636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18918" progId="Equation.DSMT4">
                  <p:embed/>
                </p:oleObj>
              </mc:Choice>
              <mc:Fallback>
                <p:oleObj name="Equation" r:id="rId4" imgW="672808" imgH="418918" progId="Equation.DSMT4">
                  <p:embed/>
                  <p:pic>
                    <p:nvPicPr>
                      <p:cNvPr id="23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991100"/>
                        <a:ext cx="9636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6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228600" progId="Equation.DSMT4">
                  <p:embed/>
                </p:oleObj>
              </mc:Choice>
              <mc:Fallback>
                <p:oleObj name="Equation" r:id="rId6" imgW="1701800" imgH="228600" progId="Equation.DSMT4">
                  <p:embed/>
                  <p:pic>
                    <p:nvPicPr>
                      <p:cNvPr id="23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7"/>
          <p:cNvGraphicFramePr>
            <a:graphicFrameLocks noChangeAspect="1"/>
          </p:cNvGraphicFramePr>
          <p:nvPr/>
        </p:nvGraphicFramePr>
        <p:xfrm>
          <a:off x="3124200" y="3402013"/>
          <a:ext cx="19780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444500" progId="Equation.DSMT4">
                  <p:embed/>
                </p:oleObj>
              </mc:Choice>
              <mc:Fallback>
                <p:oleObj name="Equation" r:id="rId8" imgW="1384300" imgH="444500" progId="Equation.DSMT4">
                  <p:embed/>
                  <p:pic>
                    <p:nvPicPr>
                      <p:cNvPr id="235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02013"/>
                        <a:ext cx="19780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0" y="4114800"/>
            <a:ext cx="1371600" cy="762000"/>
            <a:chOff x="1920" y="2592"/>
            <a:chExt cx="864" cy="480"/>
          </a:xfrm>
        </p:grpSpPr>
        <p:graphicFrame>
          <p:nvGraphicFramePr>
            <p:cNvPr id="23564" name="Object 20"/>
            <p:cNvGraphicFramePr>
              <a:graphicFrameLocks noChangeAspect="1"/>
            </p:cNvGraphicFramePr>
            <p:nvPr/>
          </p:nvGraphicFramePr>
          <p:xfrm>
            <a:off x="1968" y="2646"/>
            <a:ext cx="766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50531" imgH="418918" progId="Equation.DSMT4">
                    <p:embed/>
                  </p:oleObj>
                </mc:Choice>
                <mc:Fallback>
                  <p:oleObj name="Equation" r:id="rId10" imgW="850531" imgH="418918" progId="Equation.DSMT4">
                    <p:embed/>
                    <p:pic>
                      <p:nvPicPr>
                        <p:cNvPr id="23564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646"/>
                          <a:ext cx="766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5" name="Rectangle 21"/>
            <p:cNvSpPr>
              <a:spLocks noChangeArrowheads="1"/>
            </p:cNvSpPr>
            <p:nvPr/>
          </p:nvSpPr>
          <p:spPr bwMode="auto">
            <a:xfrm>
              <a:off x="1920" y="2592"/>
              <a:ext cx="864" cy="48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BDA93-4EC3-4359-9821-D68750B7EF3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2670268-08BC-6769-F7BF-DB2A60D4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4973152" y="5467527"/>
            <a:ext cx="417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730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Os parâmetros das distribuições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4973152" y="5725120"/>
            <a:ext cx="417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1111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média (medida de tendência central)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A variância (medida de dispersão)</a:t>
            </a:r>
          </a:p>
        </p:txBody>
      </p:sp>
      <p:grpSp>
        <p:nvGrpSpPr>
          <p:cNvPr id="66560" name="Grupo 66559"/>
          <p:cNvGrpSpPr>
            <a:grpSpLocks/>
          </p:cNvGrpSpPr>
          <p:nvPr/>
        </p:nvGrpSpPr>
        <p:grpSpPr bwMode="auto">
          <a:xfrm>
            <a:off x="26986" y="1341438"/>
            <a:ext cx="4813302" cy="5446712"/>
            <a:chOff x="27294" y="1340768"/>
            <a:chExt cx="4813352" cy="5446800"/>
          </a:xfrm>
        </p:grpSpPr>
        <p:pic>
          <p:nvPicPr>
            <p:cNvPr id="5166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69" y="1340768"/>
              <a:ext cx="4617277" cy="544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CaixaDeTexto 2"/>
            <p:cNvSpPr txBox="1">
              <a:spLocks noChangeArrowheads="1"/>
            </p:cNvSpPr>
            <p:nvPr/>
          </p:nvSpPr>
          <p:spPr bwMode="auto">
            <a:xfrm rot="16200000">
              <a:off x="-1029904" y="5357856"/>
              <a:ext cx="2376009" cy="2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dirty="0">
                  <a:latin typeface="Tahoma" panose="020B0604030504040204" pitchFamily="34" charset="0"/>
                </a:rPr>
                <a:t>Fonte: </a:t>
              </a:r>
              <a:r>
                <a:rPr lang="pt-BR" altLang="pt-BR" sz="1100" dirty="0" err="1">
                  <a:latin typeface="Tahoma" panose="020B0604030504040204" pitchFamily="34" charset="0"/>
                </a:rPr>
                <a:t>Leemis</a:t>
              </a:r>
              <a:r>
                <a:rPr lang="pt-BR" altLang="pt-BR" sz="1100" dirty="0">
                  <a:latin typeface="Tahoma" panose="020B0604030504040204" pitchFamily="34" charset="0"/>
                </a:rPr>
                <a:t> e </a:t>
              </a:r>
              <a:r>
                <a:rPr lang="pt-BR" altLang="pt-BR" sz="1100" dirty="0" err="1">
                  <a:latin typeface="Tahoma" panose="020B0604030504040204" pitchFamily="34" charset="0"/>
                </a:rPr>
                <a:t>McQueston</a:t>
              </a:r>
              <a:r>
                <a:rPr lang="pt-BR" altLang="pt-BR" sz="1100" dirty="0">
                  <a:latin typeface="Tahoma" panose="020B0604030504040204" pitchFamily="34" charset="0"/>
                </a:rPr>
                <a:t> (2008)</a:t>
              </a:r>
            </a:p>
          </p:txBody>
        </p:sp>
      </p:grp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Distribuições de Probabilidade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41438"/>
            <a:ext cx="461645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1C740-09BA-41E9-93A9-D40CC78C0159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224463" y="2103438"/>
            <a:ext cx="1260475" cy="3603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  <a:latin typeface="Tahoma" panose="020B0604030504040204" pitchFamily="34" charset="0"/>
              </a:rPr>
              <a:t>V.A. Discreta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127875" y="2101850"/>
            <a:ext cx="1260475" cy="36036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  <a:latin typeface="Tahoma" panose="020B0604030504040204" pitchFamily="34" charset="0"/>
              </a:rPr>
              <a:t>V.A. Contínua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5148263" y="1406525"/>
            <a:ext cx="3888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Quantas funções que descrevem distribuições de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existem?</a:t>
            </a: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288925" y="1471613"/>
            <a:ext cx="4530725" cy="4672012"/>
            <a:chOff x="288907" y="1471906"/>
            <a:chExt cx="4530672" cy="4671029"/>
          </a:xfrm>
        </p:grpSpPr>
        <p:sp>
          <p:nvSpPr>
            <p:cNvPr id="11" name="Retângulo 10"/>
            <p:cNvSpPr/>
            <p:nvPr/>
          </p:nvSpPr>
          <p:spPr>
            <a:xfrm>
              <a:off x="990574" y="1471906"/>
              <a:ext cx="709605" cy="188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2324058" y="2498802"/>
              <a:ext cx="541332" cy="19363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967102" y="1779816"/>
              <a:ext cx="849302" cy="188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209873" y="2060744"/>
              <a:ext cx="473069" cy="1888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346510" y="2095662"/>
              <a:ext cx="473069" cy="190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88907" y="2367068"/>
              <a:ext cx="473069" cy="1904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147735" y="2444838"/>
              <a:ext cx="473069" cy="1888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9" name="Retângulo de cantos arredondados 18"/>
            <p:cNvSpPr/>
            <p:nvPr/>
          </p:nvSpPr>
          <p:spPr>
            <a:xfrm>
              <a:off x="1077886" y="2716244"/>
              <a:ext cx="542919" cy="1920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" name="Retângulo de cantos arredondados 19"/>
            <p:cNvSpPr/>
            <p:nvPr/>
          </p:nvSpPr>
          <p:spPr>
            <a:xfrm>
              <a:off x="2092286" y="3770122"/>
              <a:ext cx="541332" cy="1920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" name="Retângulo de cantos arredondados 20"/>
            <p:cNvSpPr/>
            <p:nvPr/>
          </p:nvSpPr>
          <p:spPr>
            <a:xfrm>
              <a:off x="965174" y="4189134"/>
              <a:ext cx="465133" cy="1920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" name="Retângulo de cantos arredondados 21"/>
            <p:cNvSpPr/>
            <p:nvPr/>
          </p:nvSpPr>
          <p:spPr>
            <a:xfrm>
              <a:off x="996924" y="4581164"/>
              <a:ext cx="465133" cy="19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633618" y="1825844"/>
              <a:ext cx="473069" cy="19046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3459108" y="3424120"/>
              <a:ext cx="466720" cy="19204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8" name="Retângulo de cantos arredondados 27"/>
            <p:cNvSpPr/>
            <p:nvPr/>
          </p:nvSpPr>
          <p:spPr>
            <a:xfrm>
              <a:off x="2173248" y="4503393"/>
              <a:ext cx="542919" cy="19363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9" name="Retângulo de cantos arredondados 28"/>
            <p:cNvSpPr/>
            <p:nvPr/>
          </p:nvSpPr>
          <p:spPr>
            <a:xfrm>
              <a:off x="1462056" y="5589015"/>
              <a:ext cx="469895" cy="192047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4343335" y="5950888"/>
              <a:ext cx="465133" cy="1920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3" name="Grupo 32"/>
          <p:cNvGrpSpPr>
            <a:grpSpLocks/>
          </p:cNvGrpSpPr>
          <p:nvPr/>
        </p:nvGrpSpPr>
        <p:grpSpPr bwMode="auto">
          <a:xfrm>
            <a:off x="288925" y="1471613"/>
            <a:ext cx="4530725" cy="4672012"/>
            <a:chOff x="288892" y="1471906"/>
            <a:chExt cx="4530687" cy="4671406"/>
          </a:xfrm>
        </p:grpSpPr>
        <p:sp>
          <p:nvSpPr>
            <p:cNvPr id="34" name="Retângulo 33"/>
            <p:cNvSpPr/>
            <p:nvPr/>
          </p:nvSpPr>
          <p:spPr>
            <a:xfrm>
              <a:off x="990561" y="1471906"/>
              <a:ext cx="709607" cy="18888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2324050" y="2498885"/>
              <a:ext cx="541333" cy="19206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3209868" y="2060792"/>
              <a:ext cx="473071" cy="1888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4346508" y="2095712"/>
              <a:ext cx="473071" cy="19047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1077873" y="2716345"/>
              <a:ext cx="542920" cy="1920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2092277" y="3770308"/>
              <a:ext cx="541333" cy="1920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965161" y="4189353"/>
              <a:ext cx="465134" cy="1920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5" name="Retângulo de cantos arredondados 44"/>
            <p:cNvSpPr/>
            <p:nvPr/>
          </p:nvSpPr>
          <p:spPr>
            <a:xfrm>
              <a:off x="996911" y="4581415"/>
              <a:ext cx="465134" cy="192063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288892" y="2370314"/>
              <a:ext cx="473071" cy="18730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1147723" y="2441742"/>
              <a:ext cx="473071" cy="1888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3968686" y="1781428"/>
              <a:ext cx="850893" cy="18888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0" name="Retângulo de cantos arredondados 49"/>
            <p:cNvSpPr/>
            <p:nvPr/>
          </p:nvSpPr>
          <p:spPr>
            <a:xfrm>
              <a:off x="4343333" y="5951250"/>
              <a:ext cx="465134" cy="19206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16513" y="2620963"/>
            <a:ext cx="20113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Uniforme Discreta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Bernoulli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Binomial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Geométrica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Binomial Negativa</a:t>
            </a:r>
          </a:p>
          <a:p>
            <a:pPr indent="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ou Pascal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Hipergeométrica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Poisson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034213" y="2620963"/>
            <a:ext cx="20828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Uniforme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Normal ou Gaussiana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t de </a:t>
            </a:r>
            <a:r>
              <a:rPr lang="pt-BR" altLang="pt-BR" sz="1400" dirty="0" err="1">
                <a:latin typeface="Tahoma" panose="020B0604030504040204" pitchFamily="34" charset="0"/>
              </a:rPr>
              <a:t>Student</a:t>
            </a:r>
            <a:endParaRPr lang="pt-BR" altLang="pt-BR" sz="1400" dirty="0">
              <a:latin typeface="Tahoma" panose="020B060403050404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  <a:sym typeface="Symbol"/>
              </a:rPr>
              <a:t></a:t>
            </a:r>
            <a:r>
              <a:rPr lang="pt-BR" altLang="pt-BR" sz="1400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F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Exponencial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Rayleigh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400" dirty="0">
                <a:latin typeface="Tahoma" panose="020B0604030504040204" pitchFamily="34" charset="0"/>
              </a:rPr>
              <a:t>Gamma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4967288" y="4724400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O que é importante saber:</a:t>
            </a:r>
          </a:p>
          <a:p>
            <a:pPr marL="2730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Tipo de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(discreta ou contínua)</a:t>
            </a: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4968875" y="5215886"/>
            <a:ext cx="4176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73050" indent="-111125" eaLnBrk="1" hangingPunct="1">
              <a:spcBef>
                <a:spcPct val="0"/>
              </a:spcBef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Escopo da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(mínimo e máximo)</a:t>
            </a:r>
          </a:p>
        </p:txBody>
      </p:sp>
    </p:spTree>
    <p:extLst>
      <p:ext uri="{BB962C8B-B14F-4D97-AF65-F5344CB8AC3E}">
        <p14:creationId xmlns:p14="http://schemas.microsoft.com/office/powerpoint/2010/main" val="3604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build="p"/>
      <p:bldP spid="4" grpId="0" animBg="1"/>
      <p:bldP spid="6" grpId="0" animBg="1"/>
      <p:bldP spid="40" grpId="0"/>
      <p:bldP spid="41" grpId="0"/>
      <p:bldP spid="46" grpId="0" build="p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Geométrica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4590" name="Freeform 4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4591" name="Oval 5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2" name="Oval 6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5410200" y="314007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45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23641"/>
              </p:ext>
            </p:extLst>
          </p:nvPr>
        </p:nvGraphicFramePr>
        <p:xfrm>
          <a:off x="3181350" y="3143250"/>
          <a:ext cx="1057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28600" progId="Equation.DSMT4">
                  <p:embed/>
                </p:oleObj>
              </mc:Choice>
              <mc:Fallback>
                <p:oleObj name="Equation" r:id="rId2" imgW="736600" imgH="228600" progId="Equation.DSMT4">
                  <p:embed/>
                  <p:pic>
                    <p:nvPicPr>
                      <p:cNvPr id="245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143250"/>
                        <a:ext cx="1057275" cy="327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3189288" y="3810000"/>
          <a:ext cx="9636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18918" progId="Equation.DSMT4">
                  <p:embed/>
                </p:oleObj>
              </mc:Choice>
              <mc:Fallback>
                <p:oleObj name="Equation" r:id="rId4" imgW="672808" imgH="418918" progId="Equation.DSMT4">
                  <p:embed/>
                  <p:pic>
                    <p:nvPicPr>
                      <p:cNvPr id="117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810000"/>
                        <a:ext cx="9636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3194050" y="4505325"/>
          <a:ext cx="1216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418918" progId="Equation.DSMT4">
                  <p:embed/>
                </p:oleObj>
              </mc:Choice>
              <mc:Fallback>
                <p:oleObj name="Equation" r:id="rId6" imgW="850531" imgH="418918" progId="Equation.DSMT4">
                  <p:embed/>
                  <p:pic>
                    <p:nvPicPr>
                      <p:cNvPr id="1177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505325"/>
                        <a:ext cx="12160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25"/>
          <p:cNvSpPr txBox="1">
            <a:spLocks noChangeArrowheads="1"/>
          </p:cNvSpPr>
          <p:nvPr/>
        </p:nvSpPr>
        <p:spPr bwMode="auto">
          <a:xfrm>
            <a:off x="838200" y="29718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</a:t>
            </a:r>
            <a:r>
              <a:rPr lang="pt-BR" altLang="pt-BR" sz="1600">
                <a:latin typeface="Times New Roman" pitchFamily="18" charset="0"/>
              </a:rPr>
              <a:t> = 2/7</a:t>
            </a:r>
          </a:p>
        </p:txBody>
      </p:sp>
      <p:graphicFrame>
        <p:nvGraphicFramePr>
          <p:cNvPr id="117786" name="Object 26"/>
          <p:cNvGraphicFramePr>
            <a:graphicFrameLocks noChangeAspect="1"/>
          </p:cNvGraphicFramePr>
          <p:nvPr/>
        </p:nvGraphicFramePr>
        <p:xfrm>
          <a:off x="4249738" y="2971800"/>
          <a:ext cx="8556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900" imgH="469900" progId="Equation.DSMT4">
                  <p:embed/>
                </p:oleObj>
              </mc:Choice>
              <mc:Fallback>
                <p:oleObj name="Equation" r:id="rId8" imgW="596900" imgH="469900" progId="Equation.DSMT4">
                  <p:embed/>
                  <p:pic>
                    <p:nvPicPr>
                      <p:cNvPr id="11778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2971800"/>
                        <a:ext cx="8556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7" name="Object 27"/>
          <p:cNvGraphicFramePr>
            <a:graphicFrameLocks noChangeAspect="1"/>
          </p:cNvGraphicFramePr>
          <p:nvPr/>
        </p:nvGraphicFramePr>
        <p:xfrm>
          <a:off x="4171950" y="3817938"/>
          <a:ext cx="14351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393529" progId="Equation.DSMT4">
                  <p:embed/>
                </p:oleObj>
              </mc:Choice>
              <mc:Fallback>
                <p:oleObj name="Equation" r:id="rId10" imgW="1002865" imgH="393529" progId="Equation.DSMT4">
                  <p:embed/>
                  <p:pic>
                    <p:nvPicPr>
                      <p:cNvPr id="11778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3817938"/>
                        <a:ext cx="14351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8" name="Object 28"/>
          <p:cNvGraphicFramePr>
            <a:graphicFrameLocks noChangeAspect="1"/>
          </p:cNvGraphicFramePr>
          <p:nvPr/>
        </p:nvGraphicFramePr>
        <p:xfrm>
          <a:off x="4427538" y="4505325"/>
          <a:ext cx="17446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393529" progId="Equation.DSMT4">
                  <p:embed/>
                </p:oleObj>
              </mc:Choice>
              <mc:Fallback>
                <p:oleObj name="Equation" r:id="rId12" imgW="1218671" imgH="393529" progId="Equation.DSMT4">
                  <p:embed/>
                  <p:pic>
                    <p:nvPicPr>
                      <p:cNvPr id="11778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505325"/>
                        <a:ext cx="17446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7C030-79C7-46BC-B408-699D648C2C28}" type="slidenum">
              <a:rPr lang="pt-BR"/>
              <a:pPr>
                <a:defRPr/>
              </a:pPr>
              <a:t>30</a:t>
            </a:fld>
            <a:endParaRPr lang="pt-BR"/>
          </a:p>
        </p:txBody>
      </p:sp>
      <p:grpSp>
        <p:nvGrpSpPr>
          <p:cNvPr id="22" name="Grupo 21"/>
          <p:cNvGrpSpPr>
            <a:grpSpLocks/>
          </p:cNvGrpSpPr>
          <p:nvPr/>
        </p:nvGrpSpPr>
        <p:grpSpPr bwMode="auto">
          <a:xfrm>
            <a:off x="323850" y="5373688"/>
            <a:ext cx="8435975" cy="1368425"/>
            <a:chOff x="366592" y="5373216"/>
            <a:chExt cx="8436480" cy="1368152"/>
          </a:xfrm>
        </p:grpSpPr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66592" y="5373216"/>
              <a:ext cx="84364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Importante: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Algumas vezes, esta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v.a</a:t>
              </a:r>
              <a:r>
                <a:rPr lang="pt-BR" altLang="pt-BR" sz="1600" dirty="0">
                  <a:latin typeface="Tahoma" panose="020B0604030504040204" pitchFamily="34" charset="0"/>
                </a:rPr>
                <a:t>. refere-se ao número total de tentativas até se conseguir o sucesso. Nesse caso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aphicFrame>
          <p:nvGraphicFramePr>
            <p:cNvPr id="24" name="Objeto 2"/>
            <p:cNvGraphicFramePr>
              <a:graphicFrameLocks noChangeAspect="1"/>
            </p:cNvGraphicFramePr>
            <p:nvPr/>
          </p:nvGraphicFramePr>
          <p:xfrm>
            <a:off x="3309993" y="6242992"/>
            <a:ext cx="1185934" cy="326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825480" imgH="228600" progId="Equation.DSMT4">
                    <p:embed/>
                  </p:oleObj>
                </mc:Choice>
                <mc:Fallback>
                  <p:oleObj name="Equation" r:id="rId14" imgW="825480" imgH="228600" progId="Equation.DSMT4">
                    <p:embed/>
                    <p:pic>
                      <p:nvPicPr>
                        <p:cNvPr id="24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993" y="6242992"/>
                          <a:ext cx="1185934" cy="326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tângulo 4"/>
            <p:cNvSpPr>
              <a:spLocks noChangeArrowheads="1"/>
            </p:cNvSpPr>
            <p:nvPr/>
          </p:nvSpPr>
          <p:spPr bwMode="auto">
            <a:xfrm>
              <a:off x="986202" y="6237312"/>
              <a:ext cx="1467156" cy="338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itchFamily="18" charset="0"/>
                </a:rPr>
                <a:t>Y</a:t>
              </a:r>
              <a:r>
                <a:rPr lang="pt-BR" altLang="pt-BR" sz="1600" dirty="0">
                  <a:latin typeface="Times New Roman" pitchFamily="18" charset="0"/>
                </a:rPr>
                <a:t>: {1, 2, ..., </a:t>
              </a:r>
              <a:r>
                <a:rPr lang="pt-BR" altLang="pt-BR" sz="1600" dirty="0">
                  <a:latin typeface="Times New Roman" pitchFamily="18" charset="0"/>
                  <a:sym typeface="Symbol" pitchFamily="18" charset="2"/>
                </a:rPr>
                <a:t></a:t>
              </a:r>
              <a:r>
                <a:rPr lang="pt-BR" altLang="pt-BR" sz="1600" dirty="0">
                  <a:latin typeface="Times New Roman" pitchFamily="18" charset="0"/>
                </a:rPr>
                <a:t>} 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6" name="Objeto 6"/>
            <p:cNvGraphicFramePr>
              <a:graphicFrameLocks noChangeAspect="1"/>
            </p:cNvGraphicFramePr>
            <p:nvPr/>
          </p:nvGraphicFramePr>
          <p:xfrm>
            <a:off x="5311951" y="6106495"/>
            <a:ext cx="906516" cy="601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34680" imgH="419040" progId="Equation.DSMT4">
                    <p:embed/>
                  </p:oleObj>
                </mc:Choice>
                <mc:Fallback>
                  <p:oleObj name="Equation" r:id="rId16" imgW="634680" imgH="419040" progId="Equation.DSMT4">
                    <p:embed/>
                    <p:pic>
                      <p:nvPicPr>
                        <p:cNvPr id="26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951" y="6106495"/>
                          <a:ext cx="906516" cy="601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7"/>
            <p:cNvGraphicFramePr>
              <a:graphicFrameLocks noChangeAspect="1"/>
            </p:cNvGraphicFramePr>
            <p:nvPr/>
          </p:nvGraphicFramePr>
          <p:xfrm>
            <a:off x="6729271" y="6105758"/>
            <a:ext cx="1169988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812520" imgH="419040" progId="Equation.DSMT4">
                    <p:embed/>
                  </p:oleObj>
                </mc:Choice>
                <mc:Fallback>
                  <p:oleObj name="Equation" r:id="rId18" imgW="812520" imgH="419040" progId="Equation.DSMT4">
                    <p:embed/>
                    <p:pic>
                      <p:nvPicPr>
                        <p:cNvPr id="27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9271" y="6105758"/>
                          <a:ext cx="1169988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tângulo 27"/>
            <p:cNvSpPr/>
            <p:nvPr/>
          </p:nvSpPr>
          <p:spPr>
            <a:xfrm>
              <a:off x="366592" y="5373216"/>
              <a:ext cx="8436480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3C57B08F-7DCB-DBE8-3416-B1D9DED7D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7020272" y="4795443"/>
          <a:ext cx="9604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418918" progId="Equation.DSMT4">
                  <p:embed/>
                </p:oleObj>
              </mc:Choice>
              <mc:Fallback>
                <p:oleObj name="Equation" r:id="rId2" imgW="672808" imgH="418918" progId="Equation.DSMT4">
                  <p:embed/>
                  <p:pic>
                    <p:nvPicPr>
                      <p:cNvPr id="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795443"/>
                        <a:ext cx="9604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7006397" y="5259397"/>
          <a:ext cx="12239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418918" progId="Equation.DSMT4">
                  <p:embed/>
                </p:oleObj>
              </mc:Choice>
              <mc:Fallback>
                <p:oleObj name="Equation" r:id="rId4" imgW="850531" imgH="418918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397" y="5259397"/>
                        <a:ext cx="122396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971600" y="2219266"/>
            <a:ext cx="3600000" cy="2160000"/>
            <a:chOff x="971600" y="2219266"/>
            <a:chExt cx="3600000" cy="2160000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19266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4340328" y="3968913"/>
              <a:ext cx="2082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932040" y="2219266"/>
            <a:ext cx="3600000" cy="2160000"/>
            <a:chOff x="4932040" y="2219266"/>
            <a:chExt cx="3600000" cy="216000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19266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8281357" y="3973313"/>
              <a:ext cx="22192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951820" y="4307498"/>
            <a:ext cx="3600000" cy="2160000"/>
            <a:chOff x="2951820" y="4307498"/>
            <a:chExt cx="3600000" cy="21600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4307498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6300191" y="6058790"/>
              <a:ext cx="22811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Geométrica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73421" y="2903458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0,05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732040" y="2903458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551166" y="5048944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0,4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</p:spTree>
    <p:extLst>
      <p:ext uri="{BB962C8B-B14F-4D97-AF65-F5344CB8AC3E}">
        <p14:creationId xmlns:p14="http://schemas.microsoft.com/office/powerpoint/2010/main" val="232062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1979613" y="4076700"/>
          <a:ext cx="10334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586" imgH="203112" progId="Equation.DSMT4">
                  <p:embed/>
                </p:oleObj>
              </mc:Choice>
              <mc:Fallback>
                <p:oleObj name="Equation" r:id="rId2" imgW="723586" imgH="203112" progId="Equation.DSMT4">
                  <p:embed/>
                  <p:pic>
                    <p:nvPicPr>
                      <p:cNvPr id="22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76700"/>
                        <a:ext cx="10334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Geométrica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835150" y="1416050"/>
            <a:ext cx="6858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retiram-se bolas da urna (com reposição), até que se consiga uma bola vermelha.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uma bola vermelha (sucesso).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13325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26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7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8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0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1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3318" name="Text Box 23"/>
          <p:cNvSpPr txBox="1">
            <a:spLocks noChangeArrowheads="1"/>
          </p:cNvSpPr>
          <p:nvPr/>
        </p:nvSpPr>
        <p:spPr bwMode="auto">
          <a:xfrm>
            <a:off x="838200" y="29718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</a:t>
            </a:r>
            <a:r>
              <a:rPr lang="pt-BR" altLang="pt-BR" sz="1600">
                <a:latin typeface="Times New Roman" pitchFamily="18" charset="0"/>
              </a:rPr>
              <a:t> = 2/7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F11AF-6562-4636-9E1E-0A146BE0309A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1835150" y="2555875"/>
            <a:ext cx="7272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a probabilidade de se obter a bola vermelha somente na 3</a:t>
            </a:r>
            <a:r>
              <a:rPr lang="pt-BR" altLang="pt-BR" sz="1600" u="sng" baseline="30000" dirty="0"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tentativa?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79613" y="3068638"/>
            <a:ext cx="15843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pitchFamily="18" charset="0"/>
              </a:rPr>
              <a:t>X</a:t>
            </a:r>
            <a:r>
              <a:rPr lang="pt-BR" altLang="pt-BR" sz="1800">
                <a:latin typeface="Times New Roman" pitchFamily="18" charset="0"/>
              </a:rPr>
              <a:t>: {0, 1, ..., </a:t>
            </a:r>
            <a:r>
              <a:rPr lang="pt-BR" altLang="pt-BR" sz="18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8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979613" y="3860800"/>
          <a:ext cx="19224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469900" progId="Equation.DSMT4">
                  <p:embed/>
                </p:oleObj>
              </mc:Choice>
              <mc:Fallback>
                <p:oleObj name="Equation" r:id="rId4" imgW="1346200" imgH="46990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1922462" cy="674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/>
        </p:nvGraphicFramePr>
        <p:xfrm>
          <a:off x="3924300" y="3924300"/>
          <a:ext cx="6715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20" name="Obje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24300"/>
                        <a:ext cx="67151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/>
        </p:nvGraphicFramePr>
        <p:xfrm>
          <a:off x="4633913" y="3924300"/>
          <a:ext cx="13065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700" progId="Equation.DSMT4">
                  <p:embed/>
                </p:oleObj>
              </mc:Choice>
              <mc:Fallback>
                <p:oleObj name="Equation" r:id="rId8" imgW="914400" imgH="393700" progId="Equation.DSMT4">
                  <p:embed/>
                  <p:pic>
                    <p:nvPicPr>
                      <p:cNvPr id="21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924300"/>
                        <a:ext cx="13065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979613" y="3501023"/>
            <a:ext cx="6488143" cy="338554"/>
            <a:chOff x="1979613" y="3501023"/>
            <a:chExt cx="6488143" cy="338554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1979613" y="3556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2375694" y="3556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altLang="pt-BR" dirty="0">
                <a:latin typeface="Tahoma" panose="020B0604030504040204" pitchFamily="34" charset="0"/>
              </a:endParaRP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2771775" y="35560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155083" y="3501023"/>
              <a:ext cx="53126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>
                  <a:latin typeface="Tahoma" panose="020B0604030504040204" pitchFamily="34" charset="0"/>
                  <a:sym typeface="Symbol"/>
                </a:rPr>
                <a:t>  </a:t>
              </a:r>
              <a:r>
                <a:rPr lang="pt-BR" altLang="pt-BR" dirty="0">
                  <a:latin typeface="Tahoma" panose="020B0604030504040204" pitchFamily="34" charset="0"/>
                </a:rPr>
                <a:t>evento desejado: 2 fracassos seguido de 1 sucesso</a:t>
              </a:r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3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 Negativa (Pascal)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3 bolas vermelhas.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as 3 bolas vermelhas (sucessos).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5608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5609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0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2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3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4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5615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685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2, ...,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 dirty="0">
                <a:latin typeface="Times New Roman" pitchFamily="18" charset="0"/>
              </a:rPr>
              <a:t>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experimento envolve de 3 a infinitos eventos independentes.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cada evento: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vermelha</a:t>
            </a:r>
            <a:r>
              <a:rPr lang="pt-BR" altLang="pt-BR" sz="1600" dirty="0">
                <a:latin typeface="Times New Roman" pitchFamily="18" charset="0"/>
              </a:rPr>
              <a:t>)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   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azul</a:t>
            </a:r>
            <a:r>
              <a:rPr lang="pt-BR" altLang="pt-BR" sz="1600" dirty="0">
                <a:latin typeface="Times New Roman" pitchFamily="18" charset="0"/>
              </a:rPr>
              <a:t>) = 2/7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590800" y="396240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</a:rPr>
              <a:t>(probabilidade de sucesso)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</a:rPr>
              <a:t>=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ahoma" panose="020B0604030504040204" pitchFamily="34" charset="0"/>
              </a:rPr>
              <a:t> (probabilidade de fracasso, </a:t>
            </a:r>
            <a:r>
              <a:rPr lang="pt-BR" altLang="pt-BR" sz="1600" i="1" dirty="0">
                <a:latin typeface="Times New Roman" pitchFamily="18" charset="0"/>
              </a:rPr>
              <a:t>q</a:t>
            </a:r>
            <a:r>
              <a:rPr lang="pt-BR" altLang="pt-BR" sz="1600" dirty="0">
                <a:latin typeface="Times New Roman" pitchFamily="18" charset="0"/>
              </a:rPr>
              <a:t> = 1 -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B1FDA-BE30-4FCE-B6C5-4238A20004F3}" type="slidenum">
              <a:rPr lang="pt-BR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 build="p" autoUpdateAnimBg="0"/>
      <p:bldP spid="11879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069013" y="3552825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pitchFamily="18" charset="0"/>
              </a:rPr>
              <a:t>f</a:t>
            </a:r>
            <a:r>
              <a:rPr lang="pt-BR" altLang="pt-BR" sz="1600" i="1">
                <a:latin typeface="Times New Roman" pitchFamily="18" charset="0"/>
              </a:rPr>
              <a:t> 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86550" y="3429000"/>
            <a:ext cx="1422400" cy="685800"/>
            <a:chOff x="4212" y="2160"/>
            <a:chExt cx="896" cy="432"/>
          </a:xfrm>
        </p:grpSpPr>
        <p:graphicFrame>
          <p:nvGraphicFramePr>
            <p:cNvPr id="26660" name="Object 29"/>
            <p:cNvGraphicFramePr>
              <a:graphicFrameLocks noChangeAspect="1"/>
            </p:cNvGraphicFramePr>
            <p:nvPr/>
          </p:nvGraphicFramePr>
          <p:xfrm>
            <a:off x="4807" y="2253"/>
            <a:ext cx="301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200" imgH="228600" progId="Equation.DSMT4">
                    <p:embed/>
                  </p:oleObj>
                </mc:Choice>
                <mc:Fallback>
                  <p:oleObj name="Equation" r:id="rId2" imgW="330200" imgH="228600" progId="Equation.DSMT4">
                    <p:embed/>
                    <p:pic>
                      <p:nvPicPr>
                        <p:cNvPr id="2666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7" y="2253"/>
                          <a:ext cx="301" cy="20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61" name="Rectangle 48"/>
            <p:cNvSpPr>
              <a:spLocks noChangeArrowheads="1"/>
            </p:cNvSpPr>
            <p:nvPr/>
          </p:nvSpPr>
          <p:spPr bwMode="auto">
            <a:xfrm>
              <a:off x="4212" y="2160"/>
              <a:ext cx="624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19845" name="Object 37"/>
          <p:cNvGraphicFramePr>
            <a:graphicFrameLocks noChangeAspect="1"/>
          </p:cNvGraphicFramePr>
          <p:nvPr/>
        </p:nvGraphicFramePr>
        <p:xfrm>
          <a:off x="2676525" y="3429000"/>
          <a:ext cx="12414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469696" progId="Equation.DSMT4">
                  <p:embed/>
                </p:oleObj>
              </mc:Choice>
              <mc:Fallback>
                <p:oleObj name="Equation" r:id="rId4" imgW="863225" imgH="469696" progId="Equation.DSMT4">
                  <p:embed/>
                  <p:pic>
                    <p:nvPicPr>
                      <p:cNvPr id="11984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3429000"/>
                        <a:ext cx="12414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1987550" y="3494088"/>
          <a:ext cx="527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DSMT4">
                  <p:embed/>
                </p:oleObj>
              </mc:Choice>
              <mc:Fallback>
                <p:oleObj name="Equation" r:id="rId6" imgW="368140" imgH="393529" progId="Equation.DSMT4">
                  <p:embed/>
                  <p:pic>
                    <p:nvPicPr>
                      <p:cNvPr id="119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494088"/>
                        <a:ext cx="527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 Negativa (Pascal)</a:t>
            </a:r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6652" name="Freeform 8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6653" name="Oval 9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4" name="Oval 10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5" name="Oval 11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6" name="Oval 12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7" name="Oval 13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8" name="Oval 14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59" name="Oval 15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838200" y="2971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       </a:t>
            </a: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 = 5/7       </a:t>
            </a:r>
            <a:r>
              <a:rPr lang="pt-BR" altLang="pt-BR" sz="1600" i="1">
                <a:latin typeface="Times New Roman" pitchFamily="18" charset="0"/>
              </a:rPr>
              <a:t>q</a:t>
            </a:r>
            <a:r>
              <a:rPr lang="pt-BR" altLang="pt-BR" sz="1600">
                <a:latin typeface="Times New Roman" pitchFamily="18" charset="0"/>
              </a:rPr>
              <a:t> = 2/7       </a:t>
            </a:r>
            <a:r>
              <a:rPr lang="pt-BR" altLang="pt-BR" sz="1600" i="1">
                <a:latin typeface="Times New Roman" pitchFamily="18" charset="0"/>
              </a:rPr>
              <a:t>r</a:t>
            </a:r>
            <a:r>
              <a:rPr lang="pt-BR" altLang="pt-BR" sz="1600">
                <a:latin typeface="Times New Roman" pitchFamily="18" charset="0"/>
              </a:rPr>
              <a:t> = 3</a:t>
            </a:r>
          </a:p>
        </p:txBody>
      </p:sp>
      <p:graphicFrame>
        <p:nvGraphicFramePr>
          <p:cNvPr id="119825" name="Object 17"/>
          <p:cNvGraphicFramePr>
            <a:graphicFrameLocks noChangeAspect="1"/>
          </p:cNvGraphicFramePr>
          <p:nvPr/>
        </p:nvGraphicFramePr>
        <p:xfrm>
          <a:off x="9144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1198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1936750" y="39751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 p p</a:t>
            </a:r>
          </a:p>
        </p:txBody>
      </p:sp>
      <p:graphicFrame>
        <p:nvGraphicFramePr>
          <p:cNvPr id="119827" name="Object 19"/>
          <p:cNvGraphicFramePr>
            <a:graphicFrameLocks noChangeAspect="1"/>
          </p:cNvGraphicFramePr>
          <p:nvPr/>
        </p:nvGraphicFramePr>
        <p:xfrm>
          <a:off x="947738" y="4648200"/>
          <a:ext cx="10350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119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648200"/>
                        <a:ext cx="10350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2324100" y="4997450"/>
            <a:ext cx="74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p p p</a:t>
            </a:r>
          </a:p>
        </p:txBody>
      </p:sp>
      <p:graphicFrame>
        <p:nvGraphicFramePr>
          <p:cNvPr id="119832" name="Object 24"/>
          <p:cNvGraphicFramePr>
            <a:graphicFrameLocks noChangeAspect="1"/>
          </p:cNvGraphicFramePr>
          <p:nvPr/>
        </p:nvGraphicFramePr>
        <p:xfrm>
          <a:off x="930275" y="5638800"/>
          <a:ext cx="1071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8975" imgH="203112" progId="Equation.DSMT4">
                  <p:embed/>
                </p:oleObj>
              </mc:Choice>
              <mc:Fallback>
                <p:oleObj name="Equation" r:id="rId12" imgW="748975" imgH="203112" progId="Equation.DSMT4">
                  <p:embed/>
                  <p:pic>
                    <p:nvPicPr>
                      <p:cNvPr id="1198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638800"/>
                        <a:ext cx="10715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2352675" y="598805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 q p p p</a:t>
            </a:r>
          </a:p>
        </p:txBody>
      </p:sp>
      <p:graphicFrame>
        <p:nvGraphicFramePr>
          <p:cNvPr id="119846" name="Object 38"/>
          <p:cNvGraphicFramePr>
            <a:graphicFrameLocks noChangeAspect="1"/>
          </p:cNvGraphicFramePr>
          <p:nvPr/>
        </p:nvGraphicFramePr>
        <p:xfrm>
          <a:off x="3225800" y="4432300"/>
          <a:ext cx="15335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800" imgH="469900" progId="Equation.DSMT4">
                  <p:embed/>
                </p:oleObj>
              </mc:Choice>
              <mc:Fallback>
                <p:oleObj name="Equation" r:id="rId14" imgW="1066800" imgH="469900" progId="Equation.DSMT4">
                  <p:embed/>
                  <p:pic>
                    <p:nvPicPr>
                      <p:cNvPr id="11984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432300"/>
                        <a:ext cx="15335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48" name="Object 40"/>
          <p:cNvGraphicFramePr>
            <a:graphicFrameLocks noChangeAspect="1"/>
          </p:cNvGraphicFramePr>
          <p:nvPr/>
        </p:nvGraphicFramePr>
        <p:xfrm>
          <a:off x="2366963" y="4497388"/>
          <a:ext cx="6715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696" imgH="393529" progId="Equation.DSMT4">
                  <p:embed/>
                </p:oleObj>
              </mc:Choice>
              <mc:Fallback>
                <p:oleObj name="Equation" r:id="rId16" imgW="469696" imgH="393529" progId="Equation.DSMT4">
                  <p:embed/>
                  <p:pic>
                    <p:nvPicPr>
                      <p:cNvPr id="11984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497388"/>
                        <a:ext cx="6715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49" name="Object 41"/>
          <p:cNvGraphicFramePr>
            <a:graphicFrameLocks noChangeAspect="1"/>
          </p:cNvGraphicFramePr>
          <p:nvPr/>
        </p:nvGraphicFramePr>
        <p:xfrm>
          <a:off x="1933575" y="4505325"/>
          <a:ext cx="434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36" imgH="393359" progId="Equation.DSMT4">
                  <p:embed/>
                </p:oleObj>
              </mc:Choice>
              <mc:Fallback>
                <p:oleObj name="Equation" r:id="rId18" imgW="304536" imgH="393359" progId="Equation.DSMT4">
                  <p:embed/>
                  <p:pic>
                    <p:nvPicPr>
                      <p:cNvPr id="11984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505325"/>
                        <a:ext cx="4349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50" name="Object 42"/>
          <p:cNvGraphicFramePr>
            <a:graphicFrameLocks noChangeAspect="1"/>
          </p:cNvGraphicFramePr>
          <p:nvPr/>
        </p:nvGraphicFramePr>
        <p:xfrm>
          <a:off x="3463925" y="5422900"/>
          <a:ext cx="18240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449" imgH="469696" progId="Equation.DSMT4">
                  <p:embed/>
                </p:oleObj>
              </mc:Choice>
              <mc:Fallback>
                <p:oleObj name="Equation" r:id="rId20" imgW="1269449" imgH="469696" progId="Equation.DSMT4">
                  <p:embed/>
                  <p:pic>
                    <p:nvPicPr>
                      <p:cNvPr id="11985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5422900"/>
                        <a:ext cx="18240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52" name="Object 44"/>
          <p:cNvGraphicFramePr>
            <a:graphicFrameLocks noChangeAspect="1"/>
          </p:cNvGraphicFramePr>
          <p:nvPr/>
        </p:nvGraphicFramePr>
        <p:xfrm>
          <a:off x="2432050" y="5497513"/>
          <a:ext cx="835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47" imgH="393529" progId="Equation.DSMT4">
                  <p:embed/>
                </p:oleObj>
              </mc:Choice>
              <mc:Fallback>
                <p:oleObj name="Equation" r:id="rId22" imgW="583947" imgH="393529" progId="Equation.DSMT4">
                  <p:embed/>
                  <p:pic>
                    <p:nvPicPr>
                      <p:cNvPr id="119852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5497513"/>
                        <a:ext cx="835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53" name="Object 45"/>
          <p:cNvGraphicFramePr>
            <a:graphicFrameLocks noChangeAspect="1"/>
          </p:cNvGraphicFramePr>
          <p:nvPr/>
        </p:nvGraphicFramePr>
        <p:xfrm>
          <a:off x="1973263" y="5495925"/>
          <a:ext cx="4714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057" imgH="393529" progId="Equation.DSMT4">
                  <p:embed/>
                </p:oleObj>
              </mc:Choice>
              <mc:Fallback>
                <p:oleObj name="Equation" r:id="rId24" imgW="330057" imgH="393529" progId="Equation.DSMT4">
                  <p:embed/>
                  <p:pic>
                    <p:nvPicPr>
                      <p:cNvPr id="119853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5495925"/>
                        <a:ext cx="4714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6"/>
          <p:cNvGraphicFramePr>
            <a:graphicFrameLocks noChangeAspect="1"/>
          </p:cNvGraphicFramePr>
          <p:nvPr/>
        </p:nvGraphicFramePr>
        <p:xfrm>
          <a:off x="6653213" y="3479800"/>
          <a:ext cx="9921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419100" progId="Equation.DSMT4">
                  <p:embed/>
                </p:oleObj>
              </mc:Choice>
              <mc:Fallback>
                <p:oleObj name="Equation" r:id="rId26" imgW="685800" imgH="419100" progId="Equation.DSMT4">
                  <p:embed/>
                  <p:pic>
                    <p:nvPicPr>
                      <p:cNvPr id="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479800"/>
                        <a:ext cx="992187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55" name="Object 47"/>
          <p:cNvGraphicFramePr>
            <a:graphicFrameLocks noChangeAspect="1"/>
          </p:cNvGraphicFramePr>
          <p:nvPr/>
        </p:nvGraphicFramePr>
        <p:xfrm>
          <a:off x="6677025" y="3429000"/>
          <a:ext cx="9747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72808" imgH="457002" progId="Equation.DSMT4">
                  <p:embed/>
                </p:oleObj>
              </mc:Choice>
              <mc:Fallback>
                <p:oleObj name="Equation" r:id="rId28" imgW="672808" imgH="457002" progId="Equation.DSMT4">
                  <p:embed/>
                  <p:pic>
                    <p:nvPicPr>
                      <p:cNvPr id="119855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429000"/>
                        <a:ext cx="974725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1965325" y="3500438"/>
          <a:ext cx="730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07780" imgH="393529" progId="Equation.DSMT4">
                  <p:embed/>
                </p:oleObj>
              </mc:Choice>
              <mc:Fallback>
                <p:oleObj name="Equation" r:id="rId30" imgW="507780" imgH="393529" progId="Equation.DSMT4">
                  <p:embed/>
                  <p:pic>
                    <p:nvPicPr>
                      <p:cNvPr id="1198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500438"/>
                        <a:ext cx="730250" cy="563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47" name="Object 39"/>
          <p:cNvGraphicFramePr>
            <a:graphicFrameLocks noChangeAspect="1"/>
          </p:cNvGraphicFramePr>
          <p:nvPr/>
        </p:nvGraphicFramePr>
        <p:xfrm>
          <a:off x="2333625" y="4503738"/>
          <a:ext cx="8953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22030" imgH="393529" progId="Equation.DSMT4">
                  <p:embed/>
                </p:oleObj>
              </mc:Choice>
              <mc:Fallback>
                <p:oleObj name="Equation" r:id="rId32" imgW="622030" imgH="393529" progId="Equation.DSMT4">
                  <p:embed/>
                  <p:pic>
                    <p:nvPicPr>
                      <p:cNvPr id="11984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503738"/>
                        <a:ext cx="895350" cy="563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51" name="Object 43"/>
          <p:cNvGraphicFramePr>
            <a:graphicFrameLocks noChangeAspect="1"/>
          </p:cNvGraphicFramePr>
          <p:nvPr/>
        </p:nvGraphicFramePr>
        <p:xfrm>
          <a:off x="2398713" y="5494338"/>
          <a:ext cx="10779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48975" imgH="393529" progId="Equation.DSMT4">
                  <p:embed/>
                </p:oleObj>
              </mc:Choice>
              <mc:Fallback>
                <p:oleObj name="Equation" r:id="rId34" imgW="748975" imgH="393529" progId="Equation.DSMT4">
                  <p:embed/>
                  <p:pic>
                    <p:nvPicPr>
                      <p:cNvPr id="11985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5494338"/>
                        <a:ext cx="1077912" cy="563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739B-399D-4534-BD49-F6BA9E710659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84464F0-3DBB-D0A0-7164-D25BBD172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3 bolas vermelhas.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as 3 bolas vermelhas (sucessos).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utoUpdateAnimBg="0"/>
      <p:bldP spid="119826" grpId="0" autoUpdateAnimBg="0"/>
      <p:bldP spid="119830" grpId="0" autoUpdateAnimBg="0"/>
      <p:bldP spid="11983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 Negativa (Pascal)</a:t>
            </a:r>
          </a:p>
        </p:txBody>
      </p:sp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7676" name="Freeform 11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677" name="Oval 12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78" name="Oval 13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79" name="Oval 14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80" name="Oval 15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81" name="Oval 16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82" name="Oval 17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83" name="Oval 18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7653" name="Text Box 19"/>
          <p:cNvSpPr txBox="1">
            <a:spLocks noChangeArrowheads="1"/>
          </p:cNvSpPr>
          <p:nvPr/>
        </p:nvSpPr>
        <p:spPr bwMode="auto">
          <a:xfrm>
            <a:off x="838200" y="29718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7654" name="Object 32"/>
          <p:cNvGraphicFramePr>
            <a:graphicFrameLocks noChangeAspect="1"/>
          </p:cNvGraphicFramePr>
          <p:nvPr/>
        </p:nvGraphicFramePr>
        <p:xfrm>
          <a:off x="838200" y="3781425"/>
          <a:ext cx="2078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457200" progId="Equation.DSMT4">
                  <p:embed/>
                </p:oleObj>
              </mc:Choice>
              <mc:Fallback>
                <p:oleObj name="Equation" r:id="rId2" imgW="1435100" imgH="457200" progId="Equation.DSMT4">
                  <p:embed/>
                  <p:pic>
                    <p:nvPicPr>
                      <p:cNvPr id="2765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81425"/>
                        <a:ext cx="207803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9" name="Object 37"/>
          <p:cNvGraphicFramePr>
            <a:graphicFrameLocks noChangeAspect="1"/>
          </p:cNvGraphicFramePr>
          <p:nvPr/>
        </p:nvGraphicFramePr>
        <p:xfrm>
          <a:off x="914400" y="5029200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12086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3352800" y="2819400"/>
            <a:ext cx="533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v.a. Binomial Negativa pode ser entendida como uma somatória de </a:t>
            </a:r>
            <a:r>
              <a:rPr lang="pt-BR" altLang="pt-BR" sz="1600" i="1" dirty="0">
                <a:latin typeface="Times New Roman" pitchFamily="18" charset="0"/>
              </a:rPr>
              <a:t>r</a:t>
            </a:r>
            <a:r>
              <a:rPr lang="pt-BR" altLang="pt-BR" sz="1600" dirty="0">
                <a:latin typeface="Tahoma" panose="020B0604030504040204" pitchFamily="34" charset="0"/>
              </a:rPr>
              <a:t> v.a. Geométricas.</a:t>
            </a:r>
          </a:p>
        </p:txBody>
      </p:sp>
      <p:graphicFrame>
        <p:nvGraphicFramePr>
          <p:cNvPr id="120871" name="Object 39"/>
          <p:cNvGraphicFramePr>
            <a:graphicFrameLocks noChangeAspect="1"/>
          </p:cNvGraphicFramePr>
          <p:nvPr/>
        </p:nvGraphicFramePr>
        <p:xfrm>
          <a:off x="3451225" y="3352800"/>
          <a:ext cx="892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431613" progId="Equation.DSMT4">
                  <p:embed/>
                </p:oleObj>
              </mc:Choice>
              <mc:Fallback>
                <p:oleObj name="Equation" r:id="rId6" imgW="622030" imgH="431613" progId="Equation.DSMT4">
                  <p:embed/>
                  <p:pic>
                    <p:nvPicPr>
                      <p:cNvPr id="12087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352800"/>
                        <a:ext cx="892175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4343400" y="3487738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 cada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i="1" baseline="-25000" dirty="0">
                <a:latin typeface="Times New Roman" pitchFamily="18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Geométrica</a:t>
            </a:r>
          </a:p>
        </p:txBody>
      </p:sp>
      <p:graphicFrame>
        <p:nvGraphicFramePr>
          <p:cNvPr id="120873" name="Object 41"/>
          <p:cNvGraphicFramePr>
            <a:graphicFrameLocks noChangeAspect="1"/>
          </p:cNvGraphicFramePr>
          <p:nvPr/>
        </p:nvGraphicFramePr>
        <p:xfrm>
          <a:off x="3429000" y="4648200"/>
          <a:ext cx="16017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600" imgH="457200" progId="Equation.DSMT4">
                  <p:embed/>
                </p:oleObj>
              </mc:Choice>
              <mc:Fallback>
                <p:oleObj name="Equation" r:id="rId8" imgW="1117600" imgH="457200" progId="Equation.DSMT4">
                  <p:embed/>
                  <p:pic>
                    <p:nvPicPr>
                      <p:cNvPr id="12087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16017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4" name="Object 42"/>
          <p:cNvGraphicFramePr>
            <a:graphicFrameLocks noChangeAspect="1"/>
          </p:cNvGraphicFramePr>
          <p:nvPr/>
        </p:nvGraphicFramePr>
        <p:xfrm>
          <a:off x="5029200" y="4667250"/>
          <a:ext cx="965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431613" progId="Equation.DSMT4">
                  <p:embed/>
                </p:oleObj>
              </mc:Choice>
              <mc:Fallback>
                <p:oleObj name="Equation" r:id="rId10" imgW="672808" imgH="431613" progId="Equation.DSMT4">
                  <p:embed/>
                  <p:pic>
                    <p:nvPicPr>
                      <p:cNvPr id="12087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67250"/>
                        <a:ext cx="965200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5" name="Object 43"/>
          <p:cNvGraphicFramePr>
            <a:graphicFrameLocks noChangeAspect="1"/>
          </p:cNvGraphicFramePr>
          <p:nvPr/>
        </p:nvGraphicFramePr>
        <p:xfrm>
          <a:off x="5975350" y="4667250"/>
          <a:ext cx="6731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696" imgH="431613" progId="Equation.DSMT4">
                  <p:embed/>
                </p:oleObj>
              </mc:Choice>
              <mc:Fallback>
                <p:oleObj name="Equation" r:id="rId12" imgW="469696" imgH="431613" progId="Equation.DSMT4">
                  <p:embed/>
                  <p:pic>
                    <p:nvPicPr>
                      <p:cNvPr id="12087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4667250"/>
                        <a:ext cx="673100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6" name="Object 44"/>
          <p:cNvGraphicFramePr>
            <a:graphicFrameLocks noChangeAspect="1"/>
          </p:cNvGraphicFramePr>
          <p:nvPr/>
        </p:nvGraphicFramePr>
        <p:xfrm>
          <a:off x="3429000" y="5365750"/>
          <a:ext cx="19288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200" imgH="457200" progId="Equation.DSMT4">
                  <p:embed/>
                </p:oleObj>
              </mc:Choice>
              <mc:Fallback>
                <p:oleObj name="Equation" r:id="rId14" imgW="1346200" imgH="457200" progId="Equation.DSMT4">
                  <p:embed/>
                  <p:pic>
                    <p:nvPicPr>
                      <p:cNvPr id="12087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65750"/>
                        <a:ext cx="1928813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7" name="Object 45"/>
          <p:cNvGraphicFramePr>
            <a:graphicFrameLocks noChangeAspect="1"/>
          </p:cNvGraphicFramePr>
          <p:nvPr/>
        </p:nvGraphicFramePr>
        <p:xfrm>
          <a:off x="5334000" y="5384800"/>
          <a:ext cx="11287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400" imgH="431800" progId="Equation.DSMT4">
                  <p:embed/>
                </p:oleObj>
              </mc:Choice>
              <mc:Fallback>
                <p:oleObj name="Equation" r:id="rId16" imgW="787400" imgH="431800" progId="Equation.DSMT4">
                  <p:embed/>
                  <p:pic>
                    <p:nvPicPr>
                      <p:cNvPr id="12087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84800"/>
                        <a:ext cx="1128713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8" name="Object 46"/>
          <p:cNvGraphicFramePr>
            <a:graphicFrameLocks noChangeAspect="1"/>
          </p:cNvGraphicFramePr>
          <p:nvPr/>
        </p:nvGraphicFramePr>
        <p:xfrm>
          <a:off x="6438900" y="5384800"/>
          <a:ext cx="765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169" imgH="431613" progId="Equation.DSMT4">
                  <p:embed/>
                </p:oleObj>
              </mc:Choice>
              <mc:Fallback>
                <p:oleObj name="Equation" r:id="rId18" imgW="533169" imgH="431613" progId="Equation.DSMT4">
                  <p:embed/>
                  <p:pic>
                    <p:nvPicPr>
                      <p:cNvPr id="12087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5384800"/>
                        <a:ext cx="765175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79" name="Object 47"/>
          <p:cNvGraphicFramePr>
            <a:graphicFrameLocks noChangeAspect="1"/>
          </p:cNvGraphicFramePr>
          <p:nvPr/>
        </p:nvGraphicFramePr>
        <p:xfrm>
          <a:off x="7235825" y="5413375"/>
          <a:ext cx="508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446" imgH="418918" progId="Equation.DSMT4">
                  <p:embed/>
                </p:oleObj>
              </mc:Choice>
              <mc:Fallback>
                <p:oleObj name="Equation" r:id="rId20" imgW="355446" imgH="418918" progId="Equation.DSMT4">
                  <p:embed/>
                  <p:pic>
                    <p:nvPicPr>
                      <p:cNvPr id="1208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413375"/>
                        <a:ext cx="508000" cy="600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80" name="Text Box 48"/>
          <p:cNvSpPr txBox="1">
            <a:spLocks noChangeArrowheads="1"/>
          </p:cNvSpPr>
          <p:nvPr/>
        </p:nvSpPr>
        <p:spPr bwMode="auto">
          <a:xfrm>
            <a:off x="3381375" y="4114800"/>
            <a:ext cx="332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Por exemplo: </a:t>
            </a:r>
            <a:r>
              <a:rPr lang="pt-BR" altLang="pt-BR" sz="1600" i="1" dirty="0">
                <a:latin typeface="Times New Roman" pitchFamily="18" charset="0"/>
              </a:rPr>
              <a:t>q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p q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p q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</a:t>
            </a:r>
            <a:r>
              <a:rPr lang="pt-BR" altLang="pt-BR" sz="1600" i="1" dirty="0" err="1">
                <a:latin typeface="Times New Roman" pitchFamily="18" charset="0"/>
              </a:rPr>
              <a:t>q</a:t>
            </a:r>
            <a:r>
              <a:rPr lang="pt-BR" altLang="pt-BR" sz="1600" i="1" dirty="0">
                <a:latin typeface="Times New Roman" pitchFamily="18" charset="0"/>
              </a:rPr>
              <a:t> p</a:t>
            </a:r>
          </a:p>
        </p:txBody>
      </p:sp>
      <p:sp>
        <p:nvSpPr>
          <p:cNvPr id="120881" name="Oval 49"/>
          <p:cNvSpPr>
            <a:spLocks noChangeArrowheads="1"/>
          </p:cNvSpPr>
          <p:nvPr/>
        </p:nvSpPr>
        <p:spPr bwMode="auto">
          <a:xfrm>
            <a:off x="4705350" y="4162425"/>
            <a:ext cx="449263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0882" name="Oval 50"/>
          <p:cNvSpPr>
            <a:spLocks noChangeArrowheads="1"/>
          </p:cNvSpPr>
          <p:nvPr/>
        </p:nvSpPr>
        <p:spPr bwMode="auto">
          <a:xfrm>
            <a:off x="5170488" y="4162425"/>
            <a:ext cx="747712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0883" name="Oval 51"/>
          <p:cNvSpPr>
            <a:spLocks noChangeArrowheads="1"/>
          </p:cNvSpPr>
          <p:nvPr/>
        </p:nvSpPr>
        <p:spPr bwMode="auto">
          <a:xfrm>
            <a:off x="5922963" y="4162425"/>
            <a:ext cx="61595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0884" name="Rectangle 52"/>
          <p:cNvSpPr>
            <a:spLocks noChangeArrowheads="1"/>
          </p:cNvSpPr>
          <p:nvPr/>
        </p:nvSpPr>
        <p:spPr bwMode="auto">
          <a:xfrm>
            <a:off x="4583113" y="3832225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1</a:t>
            </a:r>
            <a:r>
              <a:rPr lang="pt-BR" altLang="pt-BR" sz="1600">
                <a:latin typeface="Times New Roman" pitchFamily="18" charset="0"/>
              </a:rPr>
              <a:t> = 2</a:t>
            </a: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5183188" y="3832225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2</a:t>
            </a:r>
            <a:r>
              <a:rPr lang="pt-BR" altLang="pt-BR" sz="1600">
                <a:latin typeface="Times New Roman" pitchFamily="18" charset="0"/>
              </a:rPr>
              <a:t> = 4</a:t>
            </a: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5888038" y="3832225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Y</a:t>
            </a:r>
            <a:r>
              <a:rPr lang="pt-BR" altLang="pt-BR" sz="1600" baseline="-25000">
                <a:latin typeface="Times New Roman" pitchFamily="18" charset="0"/>
              </a:rPr>
              <a:t>3</a:t>
            </a:r>
            <a:r>
              <a:rPr lang="pt-BR" altLang="pt-BR" sz="1600">
                <a:latin typeface="Times New Roman" pitchFamily="18" charset="0"/>
              </a:rPr>
              <a:t> = 3</a:t>
            </a:r>
          </a:p>
        </p:txBody>
      </p:sp>
      <p:sp>
        <p:nvSpPr>
          <p:cNvPr id="120887" name="Rectangle 55"/>
          <p:cNvSpPr>
            <a:spLocks noChangeArrowheads="1"/>
          </p:cNvSpPr>
          <p:nvPr/>
        </p:nvSpPr>
        <p:spPr bwMode="auto">
          <a:xfrm>
            <a:off x="6581775" y="4110038"/>
            <a:ext cx="1922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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9 </a:t>
            </a:r>
            <a:r>
              <a:rPr lang="pt-BR" altLang="pt-BR" sz="1600" dirty="0">
                <a:latin typeface="Tahoma" panose="020B0604030504040204" pitchFamily="34" charset="0"/>
              </a:rPr>
              <a:t>(fracassos)</a:t>
            </a:r>
          </a:p>
        </p:txBody>
      </p:sp>
      <p:graphicFrame>
        <p:nvGraphicFramePr>
          <p:cNvPr id="120888" name="Object 56"/>
          <p:cNvGraphicFramePr>
            <a:graphicFrameLocks noChangeAspect="1"/>
          </p:cNvGraphicFramePr>
          <p:nvPr/>
        </p:nvGraphicFramePr>
        <p:xfrm>
          <a:off x="6680200" y="4695825"/>
          <a:ext cx="4730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30200" imgH="419100" progId="Equation.DSMT4">
                  <p:embed/>
                </p:oleObj>
              </mc:Choice>
              <mc:Fallback>
                <p:oleObj name="Equation" r:id="rId22" imgW="330200" imgH="419100" progId="Equation.DSMT4">
                  <p:embed/>
                  <p:pic>
                    <p:nvPicPr>
                      <p:cNvPr id="120888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695825"/>
                        <a:ext cx="473075" cy="600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8AA81-F4AF-4D33-B2D1-6D8C9736A65E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81396B1-03F6-6B38-D722-C087DFE4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3 bolas vermelhas.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as 3 bolas vermelhas (sucessos).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0" grpId="0" autoUpdateAnimBg="0"/>
      <p:bldP spid="120872" grpId="0" autoUpdateAnimBg="0"/>
      <p:bldP spid="120880" grpId="0" autoUpdateAnimBg="0"/>
      <p:bldP spid="120881" grpId="0" animBg="1"/>
      <p:bldP spid="120882" grpId="0" animBg="1"/>
      <p:bldP spid="120883" grpId="0" animBg="1"/>
      <p:bldP spid="120884" grpId="0" autoUpdateAnimBg="0"/>
      <p:bldP spid="120885" grpId="0" autoUpdateAnimBg="0"/>
      <p:bldP spid="120886" grpId="0" autoUpdateAnimBg="0"/>
      <p:bldP spid="12088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 Negativa (Pascal)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8686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8687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88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89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90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91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92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8693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8677" name="Text Box 35"/>
          <p:cNvSpPr txBox="1">
            <a:spLocks noChangeArrowheads="1"/>
          </p:cNvSpPr>
          <p:nvPr/>
        </p:nvSpPr>
        <p:spPr bwMode="auto">
          <a:xfrm>
            <a:off x="6858000" y="314007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{0, 1, 2, ..., </a:t>
            </a:r>
            <a:r>
              <a:rPr lang="pt-BR" altLang="pt-BR" sz="1600">
                <a:latin typeface="Times New Roman" pitchFamily="18" charset="0"/>
                <a:sym typeface="Symbol" pitchFamily="18" charset="2"/>
              </a:rPr>
              <a:t></a:t>
            </a:r>
            <a:r>
              <a:rPr lang="pt-BR" altLang="pt-BR" sz="16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28678" name="Object 36"/>
          <p:cNvGraphicFramePr>
            <a:graphicFrameLocks noChangeAspect="1"/>
          </p:cNvGraphicFramePr>
          <p:nvPr/>
        </p:nvGraphicFramePr>
        <p:xfrm>
          <a:off x="2816225" y="2979738"/>
          <a:ext cx="20605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457200" progId="Equation.DSMT4">
                  <p:embed/>
                </p:oleObj>
              </mc:Choice>
              <mc:Fallback>
                <p:oleObj name="Equation" r:id="rId2" imgW="1435100" imgH="457200" progId="Equation.DSMT4">
                  <p:embed/>
                  <p:pic>
                    <p:nvPicPr>
                      <p:cNvPr id="2867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979738"/>
                        <a:ext cx="2060575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93" name="Object 37"/>
          <p:cNvGraphicFramePr>
            <a:graphicFrameLocks noChangeAspect="1"/>
          </p:cNvGraphicFramePr>
          <p:nvPr/>
        </p:nvGraphicFramePr>
        <p:xfrm>
          <a:off x="2816225" y="3810000"/>
          <a:ext cx="1035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418918" progId="Equation.DSMT4">
                  <p:embed/>
                </p:oleObj>
              </mc:Choice>
              <mc:Fallback>
                <p:oleObj name="Equation" r:id="rId4" imgW="723586" imgH="418918" progId="Equation.DSMT4">
                  <p:embed/>
                  <p:pic>
                    <p:nvPicPr>
                      <p:cNvPr id="12189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810000"/>
                        <a:ext cx="10350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94" name="Object 38"/>
          <p:cNvGraphicFramePr>
            <a:graphicFrameLocks noChangeAspect="1"/>
          </p:cNvGraphicFramePr>
          <p:nvPr/>
        </p:nvGraphicFramePr>
        <p:xfrm>
          <a:off x="2816225" y="4505325"/>
          <a:ext cx="1216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418918" progId="Equation.DSMT4">
                  <p:embed/>
                </p:oleObj>
              </mc:Choice>
              <mc:Fallback>
                <p:oleObj name="Equation" r:id="rId6" imgW="850531" imgH="418918" progId="Equation.DSMT4">
                  <p:embed/>
                  <p:pic>
                    <p:nvPicPr>
                      <p:cNvPr id="12189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505325"/>
                        <a:ext cx="12160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39"/>
          <p:cNvSpPr txBox="1">
            <a:spLocks noChangeArrowheads="1"/>
          </p:cNvSpPr>
          <p:nvPr/>
        </p:nvSpPr>
        <p:spPr bwMode="auto">
          <a:xfrm>
            <a:off x="838200" y="29718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 = 5/7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q</a:t>
            </a:r>
            <a:r>
              <a:rPr lang="pt-BR" altLang="pt-BR" sz="1600">
                <a:latin typeface="Times New Roman" pitchFamily="18" charset="0"/>
              </a:rPr>
              <a:t> = 2/7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r</a:t>
            </a:r>
            <a:r>
              <a:rPr lang="pt-BR" altLang="pt-BR" sz="1600">
                <a:latin typeface="Times New Roman" pitchFamily="18" charset="0"/>
              </a:rPr>
              <a:t> = 3</a:t>
            </a:r>
          </a:p>
        </p:txBody>
      </p:sp>
      <p:graphicFrame>
        <p:nvGraphicFramePr>
          <p:cNvPr id="121896" name="Object 40"/>
          <p:cNvGraphicFramePr>
            <a:graphicFrameLocks noChangeAspect="1"/>
          </p:cNvGraphicFramePr>
          <p:nvPr/>
        </p:nvGraphicFramePr>
        <p:xfrm>
          <a:off x="4876800" y="2963863"/>
          <a:ext cx="18208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449" imgH="482391" progId="Equation.DSMT4">
                  <p:embed/>
                </p:oleObj>
              </mc:Choice>
              <mc:Fallback>
                <p:oleObj name="Equation" r:id="rId8" imgW="1269449" imgH="482391" progId="Equation.DSMT4">
                  <p:embed/>
                  <p:pic>
                    <p:nvPicPr>
                      <p:cNvPr id="12189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63863"/>
                        <a:ext cx="18208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97" name="Object 41"/>
          <p:cNvGraphicFramePr>
            <a:graphicFrameLocks noChangeAspect="1"/>
          </p:cNvGraphicFramePr>
          <p:nvPr/>
        </p:nvGraphicFramePr>
        <p:xfrm>
          <a:off x="3848100" y="3817938"/>
          <a:ext cx="1527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337" imgH="393529" progId="Equation.DSMT4">
                  <p:embed/>
                </p:oleObj>
              </mc:Choice>
              <mc:Fallback>
                <p:oleObj name="Equation" r:id="rId10" imgW="1066337" imgH="393529" progId="Equation.DSMT4">
                  <p:embed/>
                  <p:pic>
                    <p:nvPicPr>
                      <p:cNvPr id="12189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817938"/>
                        <a:ext cx="15271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98" name="Object 42"/>
          <p:cNvGraphicFramePr>
            <a:graphicFrameLocks noChangeAspect="1"/>
          </p:cNvGraphicFramePr>
          <p:nvPr/>
        </p:nvGraphicFramePr>
        <p:xfrm>
          <a:off x="4057650" y="4505325"/>
          <a:ext cx="18542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5400" imgH="393700" progId="Equation.DSMT4">
                  <p:embed/>
                </p:oleObj>
              </mc:Choice>
              <mc:Fallback>
                <p:oleObj name="Equation" r:id="rId12" imgW="1295400" imgH="393700" progId="Equation.DSMT4">
                  <p:embed/>
                  <p:pic>
                    <p:nvPicPr>
                      <p:cNvPr id="12189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505325"/>
                        <a:ext cx="18542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9FD14-746D-4C0A-9148-DFE4F2DE967F}" type="slidenum">
              <a:rPr lang="pt-BR"/>
              <a:pPr>
                <a:defRPr/>
              </a:pPr>
              <a:t>36</a:t>
            </a:fld>
            <a:endParaRPr lang="pt-BR"/>
          </a:p>
        </p:txBody>
      </p:sp>
      <p:grpSp>
        <p:nvGrpSpPr>
          <p:cNvPr id="22" name="Grupo 21"/>
          <p:cNvGrpSpPr>
            <a:grpSpLocks/>
          </p:cNvGrpSpPr>
          <p:nvPr/>
        </p:nvGrpSpPr>
        <p:grpSpPr bwMode="auto">
          <a:xfrm>
            <a:off x="323850" y="5373688"/>
            <a:ext cx="8435975" cy="1368425"/>
            <a:chOff x="366592" y="5373216"/>
            <a:chExt cx="8436480" cy="1368152"/>
          </a:xfrm>
        </p:grpSpPr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66592" y="5373216"/>
              <a:ext cx="843648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Importante: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Algumas vezes, esta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v.a</a:t>
              </a:r>
              <a:r>
                <a:rPr lang="pt-BR" altLang="pt-BR" sz="1600" dirty="0">
                  <a:latin typeface="Tahoma" panose="020B0604030504040204" pitchFamily="34" charset="0"/>
                </a:rPr>
                <a:t>. refere-se ao número total de tentativas até se conseguir </a:t>
              </a:r>
              <a:r>
                <a:rPr lang="pt-BR" altLang="pt-BR" sz="1600" i="1" dirty="0">
                  <a:latin typeface="Times New Roman" pitchFamily="18" charset="0"/>
                </a:rPr>
                <a:t>r</a:t>
              </a:r>
              <a:r>
                <a:rPr lang="pt-BR" altLang="pt-BR" sz="1600" dirty="0">
                  <a:latin typeface="Tahoma" panose="020B0604030504040204" pitchFamily="34" charset="0"/>
                </a:rPr>
                <a:t> sucessos. Nesse caso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pt-BR" altLang="pt-BR" sz="1600" i="1" dirty="0">
                <a:latin typeface="Times New Roman" pitchFamily="18" charset="0"/>
              </a:endParaRPr>
            </a:p>
          </p:txBody>
        </p:sp>
        <p:graphicFrame>
          <p:nvGraphicFramePr>
            <p:cNvPr id="24" name="Objeto 2"/>
            <p:cNvGraphicFramePr>
              <a:graphicFrameLocks noChangeAspect="1"/>
            </p:cNvGraphicFramePr>
            <p:nvPr/>
          </p:nvGraphicFramePr>
          <p:xfrm>
            <a:off x="2946777" y="6079564"/>
            <a:ext cx="1914525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33500" imgH="457200" progId="Equation.DSMT4">
                    <p:embed/>
                  </p:oleObj>
                </mc:Choice>
                <mc:Fallback>
                  <p:oleObj name="Equation" r:id="rId14" imgW="1333500" imgH="457200" progId="Equation.DSMT4">
                    <p:embed/>
                    <p:pic>
                      <p:nvPicPr>
                        <p:cNvPr id="24" name="Objeto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777" y="6079564"/>
                          <a:ext cx="1914525" cy="65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tângulo 4"/>
            <p:cNvSpPr>
              <a:spLocks noChangeArrowheads="1"/>
            </p:cNvSpPr>
            <p:nvPr/>
          </p:nvSpPr>
          <p:spPr bwMode="auto">
            <a:xfrm>
              <a:off x="986202" y="6237312"/>
              <a:ext cx="16401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itchFamily="18" charset="0"/>
                </a:rPr>
                <a:t>Y</a:t>
              </a:r>
              <a:r>
                <a:rPr lang="pt-BR" altLang="pt-BR" sz="1600" dirty="0">
                  <a:latin typeface="Times New Roman" pitchFamily="18" charset="0"/>
                </a:rPr>
                <a:t>: {</a:t>
              </a:r>
              <a:r>
                <a:rPr lang="pt-BR" altLang="pt-BR" sz="1600" i="1" dirty="0">
                  <a:latin typeface="Times New Roman" pitchFamily="18" charset="0"/>
                </a:rPr>
                <a:t>r</a:t>
              </a:r>
              <a:r>
                <a:rPr lang="pt-BR" altLang="pt-BR" sz="1600" dirty="0">
                  <a:latin typeface="Times New Roman" pitchFamily="18" charset="0"/>
                </a:rPr>
                <a:t>, </a:t>
              </a:r>
              <a:r>
                <a:rPr lang="pt-BR" altLang="pt-BR" sz="1600" i="1" dirty="0">
                  <a:latin typeface="Times New Roman" pitchFamily="18" charset="0"/>
                </a:rPr>
                <a:t>r</a:t>
              </a:r>
              <a:r>
                <a:rPr lang="pt-BR" altLang="pt-BR" sz="1600" dirty="0">
                  <a:latin typeface="Times New Roman" pitchFamily="18" charset="0"/>
                </a:rPr>
                <a:t>+1, ..., </a:t>
              </a:r>
              <a:r>
                <a:rPr lang="pt-BR" altLang="pt-BR" sz="1600" dirty="0">
                  <a:latin typeface="Times New Roman" pitchFamily="18" charset="0"/>
                  <a:sym typeface="Symbol" pitchFamily="18" charset="2"/>
                </a:rPr>
                <a:t></a:t>
              </a:r>
              <a:r>
                <a:rPr lang="pt-BR" altLang="pt-BR" sz="1600" dirty="0">
                  <a:latin typeface="Times New Roman" pitchFamily="18" charset="0"/>
                </a:rPr>
                <a:t>} 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6" name="Objeto 6"/>
            <p:cNvGraphicFramePr>
              <a:graphicFrameLocks noChangeAspect="1"/>
            </p:cNvGraphicFramePr>
            <p:nvPr/>
          </p:nvGraphicFramePr>
          <p:xfrm>
            <a:off x="5311984" y="6105758"/>
            <a:ext cx="906463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634725" imgH="418918" progId="Equation.DSMT4">
                    <p:embed/>
                  </p:oleObj>
                </mc:Choice>
                <mc:Fallback>
                  <p:oleObj name="Equation" r:id="rId16" imgW="634725" imgH="418918" progId="Equation.DSMT4">
                    <p:embed/>
                    <p:pic>
                      <p:nvPicPr>
                        <p:cNvPr id="26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984" y="6105758"/>
                          <a:ext cx="906463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7"/>
            <p:cNvGraphicFramePr>
              <a:graphicFrameLocks noChangeAspect="1"/>
            </p:cNvGraphicFramePr>
            <p:nvPr/>
          </p:nvGraphicFramePr>
          <p:xfrm>
            <a:off x="6729271" y="6105758"/>
            <a:ext cx="1169988" cy="60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812447" imgH="418918" progId="Equation.DSMT4">
                    <p:embed/>
                  </p:oleObj>
                </mc:Choice>
                <mc:Fallback>
                  <p:oleObj name="Equation" r:id="rId18" imgW="812447" imgH="418918" progId="Equation.DSMT4">
                    <p:embed/>
                    <p:pic>
                      <p:nvPicPr>
                        <p:cNvPr id="27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9271" y="6105758"/>
                          <a:ext cx="1169988" cy="601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tângulo 27"/>
            <p:cNvSpPr/>
            <p:nvPr/>
          </p:nvSpPr>
          <p:spPr>
            <a:xfrm>
              <a:off x="366592" y="5373216"/>
              <a:ext cx="8436480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0A1A8019-DACA-DF12-6DCA-A64ACCFEB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0"/>
            <a:ext cx="670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bolas da urna (com reposição), até que se consiga 3 bolas vermelhas.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azuis (fracassos) retiradas da urna até obter as 3 bolas vermelhas (sucessos).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7026310" y="4785607"/>
          <a:ext cx="10144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418918" progId="Equation.DSMT4">
                  <p:embed/>
                </p:oleObj>
              </mc:Choice>
              <mc:Fallback>
                <p:oleObj name="Equation" r:id="rId2" imgW="710891" imgH="418918" progId="Equation.DSMT4">
                  <p:embed/>
                  <p:pic>
                    <p:nvPicPr>
                      <p:cNvPr id="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310" y="4785607"/>
                        <a:ext cx="10144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7006397" y="5269804"/>
          <a:ext cx="12239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418918" progId="Equation.DSMT4">
                  <p:embed/>
                </p:oleObj>
              </mc:Choice>
              <mc:Fallback>
                <p:oleObj name="Equation" r:id="rId4" imgW="850531" imgH="418918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397" y="5269804"/>
                        <a:ext cx="122396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971600" y="2219266"/>
            <a:ext cx="3600000" cy="2160000"/>
            <a:chOff x="971600" y="2219266"/>
            <a:chExt cx="3600000" cy="2160000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19266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4340328" y="3968913"/>
              <a:ext cx="208268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932040" y="2219266"/>
            <a:ext cx="3600000" cy="2160000"/>
            <a:chOff x="4932040" y="2219266"/>
            <a:chExt cx="3600000" cy="2160000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19266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8223409" y="3973313"/>
              <a:ext cx="27987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951820" y="4307498"/>
            <a:ext cx="3600000" cy="2160000"/>
            <a:chOff x="2951820" y="4307498"/>
            <a:chExt cx="3600000" cy="2160000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4307498"/>
              <a:ext cx="3600000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6255485" y="6058790"/>
              <a:ext cx="27987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pt-BR" sz="1000" dirty="0">
                  <a:latin typeface="Tahoma" panose="020B0604030504040204" pitchFamily="34" charset="0"/>
                  <a:sym typeface="Symbol"/>
                </a:rPr>
                <a:t></a:t>
              </a:r>
              <a:endParaRPr lang="pt-BR" sz="1000" dirty="0">
                <a:latin typeface="Tahoma" panose="020B0604030504040204" pitchFamily="34" charset="0"/>
              </a:endParaRPr>
            </a:p>
          </p:txBody>
        </p:sp>
      </p:grp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Binomial Negativa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69371" y="256490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876256" y="256490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688828" y="4802723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0,9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</p:spTree>
    <p:extLst>
      <p:ext uri="{BB962C8B-B14F-4D97-AF65-F5344CB8AC3E}">
        <p14:creationId xmlns:p14="http://schemas.microsoft.com/office/powerpoint/2010/main" val="561714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Hipergeométrica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62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sem reposição</a:t>
            </a:r>
            <a:r>
              <a:rPr lang="pt-BR" altLang="pt-BR" sz="1600" dirty="0">
                <a:latin typeface="Tahoma" panose="020B0604030504040204" pitchFamily="34" charset="0"/>
              </a:rPr>
              <a:t>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29741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42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3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4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5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6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7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48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4122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3}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2819400" y="2971800"/>
            <a:ext cx="563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3        </a:t>
            </a:r>
            <a:r>
              <a:rPr lang="pt-BR" altLang="pt-BR" sz="1600" i="1" dirty="0">
                <a:latin typeface="Times New Roman" pitchFamily="18" charset="0"/>
              </a:rPr>
              <a:t>M</a:t>
            </a:r>
            <a:r>
              <a:rPr lang="pt-BR" altLang="pt-BR" sz="1600" dirty="0">
                <a:latin typeface="Times New Roman" pitchFamily="18" charset="0"/>
              </a:rPr>
              <a:t> = 7         </a:t>
            </a:r>
            <a:r>
              <a:rPr lang="pt-BR" altLang="pt-BR" sz="1600" i="1" dirty="0">
                <a:latin typeface="Times New Roman" pitchFamily="18" charset="0"/>
              </a:rPr>
              <a:t>K</a:t>
            </a:r>
            <a:r>
              <a:rPr lang="pt-BR" altLang="pt-BR" sz="1600" dirty="0">
                <a:latin typeface="Times New Roman" pitchFamily="18" charset="0"/>
              </a:rPr>
              <a:t> = 5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787900" y="47259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pitchFamily="18" charset="0"/>
              </a:rPr>
              <a:t>f</a:t>
            </a:r>
            <a:r>
              <a:rPr lang="pt-BR" altLang="pt-BR" sz="1600" i="1">
                <a:latin typeface="Times New Roman" pitchFamily="18" charset="0"/>
              </a:rPr>
              <a:t> 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graphicFrame>
        <p:nvGraphicFramePr>
          <p:cNvPr id="133136" name="Object 16"/>
          <p:cNvGraphicFramePr>
            <a:graphicFrameLocks noChangeAspect="1"/>
          </p:cNvGraphicFramePr>
          <p:nvPr/>
        </p:nvGraphicFramePr>
        <p:xfrm>
          <a:off x="9144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203200" progId="Equation.DSMT4">
                  <p:embed/>
                </p:oleObj>
              </mc:Choice>
              <mc:Fallback>
                <p:oleObj name="Equation" r:id="rId2" imgW="736600" imgH="203200" progId="Equation.DSMT4">
                  <p:embed/>
                  <p:pic>
                    <p:nvPicPr>
                      <p:cNvPr id="133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7" name="Object 17"/>
          <p:cNvGraphicFramePr>
            <a:graphicFrameLocks noChangeAspect="1"/>
          </p:cNvGraphicFramePr>
          <p:nvPr/>
        </p:nvGraphicFramePr>
        <p:xfrm>
          <a:off x="2038350" y="347345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1331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47345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8" name="Object 18"/>
          <p:cNvGraphicFramePr>
            <a:graphicFrameLocks noChangeAspect="1"/>
          </p:cNvGraphicFramePr>
          <p:nvPr/>
        </p:nvGraphicFramePr>
        <p:xfrm>
          <a:off x="2063750" y="3475038"/>
          <a:ext cx="527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DSMT4">
                  <p:embed/>
                </p:oleObj>
              </mc:Choice>
              <mc:Fallback>
                <p:oleObj name="Equation" r:id="rId6" imgW="368140" imgH="393529" progId="Equation.DSMT4">
                  <p:embed/>
                  <p:pic>
                    <p:nvPicPr>
                      <p:cNvPr id="1331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475038"/>
                        <a:ext cx="527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9" name="Object 19"/>
          <p:cNvGraphicFramePr>
            <a:graphicFrameLocks noChangeAspect="1"/>
          </p:cNvGraphicFramePr>
          <p:nvPr/>
        </p:nvGraphicFramePr>
        <p:xfrm>
          <a:off x="2743200" y="3629025"/>
          <a:ext cx="1635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133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29025"/>
                        <a:ext cx="163513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05013" y="39751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a a a</a:t>
            </a:r>
          </a:p>
        </p:txBody>
      </p:sp>
      <p:graphicFrame>
        <p:nvGraphicFramePr>
          <p:cNvPr id="133141" name="Object 21"/>
          <p:cNvGraphicFramePr>
            <a:graphicFrameLocks noChangeAspect="1"/>
          </p:cNvGraphicFramePr>
          <p:nvPr/>
        </p:nvGraphicFramePr>
        <p:xfrm>
          <a:off x="947738" y="4648200"/>
          <a:ext cx="10350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1331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4648200"/>
                        <a:ext cx="103505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2" name="Object 22"/>
          <p:cNvGraphicFramePr>
            <a:graphicFrameLocks noChangeAspect="1"/>
          </p:cNvGraphicFramePr>
          <p:nvPr/>
        </p:nvGraphicFramePr>
        <p:xfrm>
          <a:off x="2381250" y="4495800"/>
          <a:ext cx="708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13314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495800"/>
                        <a:ext cx="70802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3" name="Object 23"/>
          <p:cNvGraphicFramePr>
            <a:graphicFrameLocks noChangeAspect="1"/>
          </p:cNvGraphicFramePr>
          <p:nvPr/>
        </p:nvGraphicFramePr>
        <p:xfrm>
          <a:off x="2390775" y="4495800"/>
          <a:ext cx="527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140" imgH="393529" progId="Equation.DSMT4">
                  <p:embed/>
                </p:oleObj>
              </mc:Choice>
              <mc:Fallback>
                <p:oleObj name="Equation" r:id="rId14" imgW="368140" imgH="393529" progId="Equation.DSMT4">
                  <p:embed/>
                  <p:pic>
                    <p:nvPicPr>
                      <p:cNvPr id="1331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4495800"/>
                        <a:ext cx="5270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330450" y="499745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v a a</a:t>
            </a:r>
          </a:p>
        </p:txBody>
      </p:sp>
      <p:graphicFrame>
        <p:nvGraphicFramePr>
          <p:cNvPr id="133145" name="Object 25"/>
          <p:cNvGraphicFramePr>
            <a:graphicFrameLocks noChangeAspect="1"/>
          </p:cNvGraphicFramePr>
          <p:nvPr/>
        </p:nvGraphicFramePr>
        <p:xfrm>
          <a:off x="1968500" y="4492625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36" imgH="393359" progId="Equation.DSMT4">
                  <p:embed/>
                </p:oleObj>
              </mc:Choice>
              <mc:Fallback>
                <p:oleObj name="Equation" r:id="rId15" imgW="304536" imgH="393359" progId="Equation.DSMT4">
                  <p:embed/>
                  <p:pic>
                    <p:nvPicPr>
                      <p:cNvPr id="1331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4492625"/>
                        <a:ext cx="436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6" name="Object 26"/>
          <p:cNvGraphicFramePr>
            <a:graphicFrameLocks noChangeAspect="1"/>
          </p:cNvGraphicFramePr>
          <p:nvPr/>
        </p:nvGraphicFramePr>
        <p:xfrm>
          <a:off x="3086100" y="4492625"/>
          <a:ext cx="8366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47" imgH="393529" progId="Equation.DSMT4">
                  <p:embed/>
                </p:oleObj>
              </mc:Choice>
              <mc:Fallback>
                <p:oleObj name="Equation" r:id="rId17" imgW="583947" imgH="393529" progId="Equation.DSMT4">
                  <p:embed/>
                  <p:pic>
                    <p:nvPicPr>
                      <p:cNvPr id="13314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492625"/>
                        <a:ext cx="8366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7" name="Object 27"/>
          <p:cNvGraphicFramePr>
            <a:graphicFrameLocks noChangeAspect="1"/>
          </p:cNvGraphicFramePr>
          <p:nvPr/>
        </p:nvGraphicFramePr>
        <p:xfrm>
          <a:off x="930275" y="5562600"/>
          <a:ext cx="1071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8975" imgH="203112" progId="Equation.DSMT4">
                  <p:embed/>
                </p:oleObj>
              </mc:Choice>
              <mc:Fallback>
                <p:oleObj name="Equation" r:id="rId19" imgW="748975" imgH="203112" progId="Equation.DSMT4">
                  <p:embed/>
                  <p:pic>
                    <p:nvPicPr>
                      <p:cNvPr id="13314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5562600"/>
                        <a:ext cx="1071563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8" name="Object 28"/>
          <p:cNvGraphicFramePr>
            <a:graphicFrameLocks noChangeAspect="1"/>
          </p:cNvGraphicFramePr>
          <p:nvPr/>
        </p:nvGraphicFramePr>
        <p:xfrm>
          <a:off x="2362200" y="5410200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07780" imgH="393529" progId="Equation.DSMT4">
                  <p:embed/>
                </p:oleObj>
              </mc:Choice>
              <mc:Fallback>
                <p:oleObj name="Equation" r:id="rId21" imgW="507780" imgH="393529" progId="Equation.DSMT4">
                  <p:embed/>
                  <p:pic>
                    <p:nvPicPr>
                      <p:cNvPr id="13314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727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9" name="Object 29"/>
          <p:cNvGraphicFramePr>
            <a:graphicFrameLocks noChangeAspect="1"/>
          </p:cNvGraphicFramePr>
          <p:nvPr/>
        </p:nvGraphicFramePr>
        <p:xfrm>
          <a:off x="2390775" y="5410200"/>
          <a:ext cx="5270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68140" imgH="393529" progId="Equation.DSMT4">
                  <p:embed/>
                </p:oleObj>
              </mc:Choice>
              <mc:Fallback>
                <p:oleObj name="Equation" r:id="rId23" imgW="368140" imgH="393529" progId="Equation.DSMT4">
                  <p:embed/>
                  <p:pic>
                    <p:nvPicPr>
                      <p:cNvPr id="13314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5410200"/>
                        <a:ext cx="52705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330450" y="5911850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v v a</a:t>
            </a:r>
          </a:p>
        </p:txBody>
      </p:sp>
      <p:graphicFrame>
        <p:nvGraphicFramePr>
          <p:cNvPr id="133151" name="Object 31"/>
          <p:cNvGraphicFramePr>
            <a:graphicFrameLocks noChangeAspect="1"/>
          </p:cNvGraphicFramePr>
          <p:nvPr/>
        </p:nvGraphicFramePr>
        <p:xfrm>
          <a:off x="1968500" y="5407025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4536" imgH="393359" progId="Equation.DSMT4">
                  <p:embed/>
                </p:oleObj>
              </mc:Choice>
              <mc:Fallback>
                <p:oleObj name="Equation" r:id="rId24" imgW="304536" imgH="393359" progId="Equation.DSMT4">
                  <p:embed/>
                  <p:pic>
                    <p:nvPicPr>
                      <p:cNvPr id="133151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5407025"/>
                        <a:ext cx="436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2" name="Object 32"/>
          <p:cNvGraphicFramePr>
            <a:graphicFrameLocks noChangeAspect="1"/>
          </p:cNvGraphicFramePr>
          <p:nvPr/>
        </p:nvGraphicFramePr>
        <p:xfrm>
          <a:off x="3067050" y="5407025"/>
          <a:ext cx="8366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47" imgH="393529" progId="Equation.DSMT4">
                  <p:embed/>
                </p:oleObj>
              </mc:Choice>
              <mc:Fallback>
                <p:oleObj name="Equation" r:id="rId26" imgW="583947" imgH="393529" progId="Equation.DSMT4">
                  <p:embed/>
                  <p:pic>
                    <p:nvPicPr>
                      <p:cNvPr id="1331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5407025"/>
                        <a:ext cx="8366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3" name="Object 33"/>
          <p:cNvGraphicFramePr>
            <a:graphicFrameLocks noChangeAspect="1"/>
          </p:cNvGraphicFramePr>
          <p:nvPr/>
        </p:nvGraphicFramePr>
        <p:xfrm>
          <a:off x="5257800" y="3625850"/>
          <a:ext cx="1054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600" imgH="203200" progId="Equation.DSMT4">
                  <p:embed/>
                </p:oleObj>
              </mc:Choice>
              <mc:Fallback>
                <p:oleObj name="Equation" r:id="rId28" imgW="736600" imgH="203200" progId="Equation.DSMT4">
                  <p:embed/>
                  <p:pic>
                    <p:nvPicPr>
                      <p:cNvPr id="1331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5850"/>
                        <a:ext cx="1054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4" name="Object 34"/>
          <p:cNvGraphicFramePr>
            <a:graphicFrameLocks noChangeAspect="1"/>
          </p:cNvGraphicFramePr>
          <p:nvPr/>
        </p:nvGraphicFramePr>
        <p:xfrm>
          <a:off x="6353175" y="3473450"/>
          <a:ext cx="708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95085" imgH="393529" progId="Equation.DSMT4">
                  <p:embed/>
                </p:oleObj>
              </mc:Choice>
              <mc:Fallback>
                <p:oleObj name="Equation" r:id="rId30" imgW="495085" imgH="393529" progId="Equation.DSMT4">
                  <p:embed/>
                  <p:pic>
                    <p:nvPicPr>
                      <p:cNvPr id="13315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3473450"/>
                        <a:ext cx="70802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5" name="Object 35"/>
          <p:cNvGraphicFramePr>
            <a:graphicFrameLocks noChangeAspect="1"/>
          </p:cNvGraphicFramePr>
          <p:nvPr/>
        </p:nvGraphicFramePr>
        <p:xfrm>
          <a:off x="6359525" y="3475038"/>
          <a:ext cx="527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140" imgH="393529" progId="Equation.DSMT4">
                  <p:embed/>
                </p:oleObj>
              </mc:Choice>
              <mc:Fallback>
                <p:oleObj name="Equation" r:id="rId32" imgW="368140" imgH="393529" progId="Equation.DSMT4">
                  <p:embed/>
                  <p:pic>
                    <p:nvPicPr>
                      <p:cNvPr id="13315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3475038"/>
                        <a:ext cx="527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6" name="Object 36"/>
          <p:cNvGraphicFramePr>
            <a:graphicFrameLocks noChangeAspect="1"/>
          </p:cNvGraphicFramePr>
          <p:nvPr/>
        </p:nvGraphicFramePr>
        <p:xfrm>
          <a:off x="7078663" y="3473450"/>
          <a:ext cx="6937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82391" imgH="393529" progId="Equation.DSMT4">
                  <p:embed/>
                </p:oleObj>
              </mc:Choice>
              <mc:Fallback>
                <p:oleObj name="Equation" r:id="rId33" imgW="482391" imgH="393529" progId="Equation.DSMT4">
                  <p:embed/>
                  <p:pic>
                    <p:nvPicPr>
                      <p:cNvPr id="13315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663" y="3473450"/>
                        <a:ext cx="6937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6348413" y="3975100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v v v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435600" y="4337050"/>
            <a:ext cx="3475038" cy="1162050"/>
            <a:chOff x="3424" y="2635"/>
            <a:chExt cx="2189" cy="732"/>
          </a:xfrm>
        </p:grpSpPr>
        <p:sp>
          <p:nvSpPr>
            <p:cNvPr id="29739" name="Rectangle 39"/>
            <p:cNvSpPr>
              <a:spLocks noChangeArrowheads="1"/>
            </p:cNvSpPr>
            <p:nvPr/>
          </p:nvSpPr>
          <p:spPr bwMode="auto">
            <a:xfrm>
              <a:off x="3424" y="2784"/>
              <a:ext cx="16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9740" name="Object 40"/>
            <p:cNvGraphicFramePr>
              <a:graphicFrameLocks noChangeAspect="1"/>
            </p:cNvGraphicFramePr>
            <p:nvPr/>
          </p:nvGraphicFramePr>
          <p:xfrm>
            <a:off x="3990" y="2635"/>
            <a:ext cx="1623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1790700" imgH="812800" progId="Equation.DSMT4">
                    <p:embed/>
                  </p:oleObj>
                </mc:Choice>
                <mc:Fallback>
                  <p:oleObj name="Equation" r:id="rId35" imgW="1790700" imgH="812800" progId="Equation.DSMT4">
                    <p:embed/>
                    <p:pic>
                      <p:nvPicPr>
                        <p:cNvPr id="2974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" y="2635"/>
                          <a:ext cx="1623" cy="7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161" name="Object 41"/>
          <p:cNvGraphicFramePr>
            <a:graphicFrameLocks noChangeAspect="1"/>
          </p:cNvGraphicFramePr>
          <p:nvPr/>
        </p:nvGraphicFramePr>
        <p:xfrm>
          <a:off x="5405438" y="4621213"/>
          <a:ext cx="908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34725" imgH="418918" progId="Equation.DSMT4">
                  <p:embed/>
                </p:oleObj>
              </mc:Choice>
              <mc:Fallback>
                <p:oleObj name="Equation" r:id="rId37" imgW="634725" imgH="418918" progId="Equation.DSMT4">
                  <p:embed/>
                  <p:pic>
                    <p:nvPicPr>
                      <p:cNvPr id="13316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4621213"/>
                        <a:ext cx="908050" cy="600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2" name="Object 42"/>
          <p:cNvGraphicFramePr>
            <a:graphicFrameLocks noChangeAspect="1"/>
          </p:cNvGraphicFramePr>
          <p:nvPr/>
        </p:nvGraphicFramePr>
        <p:xfrm>
          <a:off x="5257800" y="5505450"/>
          <a:ext cx="19859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84300" imgH="914400" progId="Equation.DSMT4">
                  <p:embed/>
                </p:oleObj>
              </mc:Choice>
              <mc:Fallback>
                <p:oleObj name="Equation" r:id="rId39" imgW="1384300" imgH="914400" progId="Equation.DSMT4">
                  <p:embed/>
                  <p:pic>
                    <p:nvPicPr>
                      <p:cNvPr id="13316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05450"/>
                        <a:ext cx="1985963" cy="1308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809875" y="2606675"/>
            <a:ext cx="3513138" cy="727075"/>
            <a:chOff x="1770" y="1642"/>
            <a:chExt cx="2213" cy="458"/>
          </a:xfrm>
        </p:grpSpPr>
        <p:sp>
          <p:nvSpPr>
            <p:cNvPr id="29737" name="Text Box 44"/>
            <p:cNvSpPr txBox="1">
              <a:spLocks noChangeArrowheads="1"/>
            </p:cNvSpPr>
            <p:nvPr/>
          </p:nvSpPr>
          <p:spPr bwMode="auto">
            <a:xfrm>
              <a:off x="1832" y="1642"/>
              <a:ext cx="21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número de bolas retiradas da urna</a:t>
              </a:r>
            </a:p>
          </p:txBody>
        </p:sp>
        <p:sp>
          <p:nvSpPr>
            <p:cNvPr id="29738" name="Oval 45"/>
            <p:cNvSpPr>
              <a:spLocks noChangeArrowheads="1"/>
            </p:cNvSpPr>
            <p:nvPr/>
          </p:nvSpPr>
          <p:spPr bwMode="auto">
            <a:xfrm>
              <a:off x="1770" y="1860"/>
              <a:ext cx="384" cy="24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662363" y="2952750"/>
            <a:ext cx="3203575" cy="660400"/>
            <a:chOff x="1770" y="1860"/>
            <a:chExt cx="2018" cy="416"/>
          </a:xfrm>
        </p:grpSpPr>
        <p:sp>
          <p:nvSpPr>
            <p:cNvPr id="29735" name="Text Box 47"/>
            <p:cNvSpPr txBox="1">
              <a:spLocks noChangeArrowheads="1"/>
            </p:cNvSpPr>
            <p:nvPr/>
          </p:nvSpPr>
          <p:spPr bwMode="auto">
            <a:xfrm>
              <a:off x="1916" y="2064"/>
              <a:ext cx="18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número total de bolas na urna</a:t>
              </a:r>
            </a:p>
          </p:txBody>
        </p:sp>
        <p:sp>
          <p:nvSpPr>
            <p:cNvPr id="29736" name="Oval 48"/>
            <p:cNvSpPr>
              <a:spLocks noChangeArrowheads="1"/>
            </p:cNvSpPr>
            <p:nvPr/>
          </p:nvSpPr>
          <p:spPr bwMode="auto">
            <a:xfrm>
              <a:off x="1770" y="1860"/>
              <a:ext cx="384" cy="24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595813" y="2946400"/>
            <a:ext cx="4037013" cy="387350"/>
            <a:chOff x="1770" y="1856"/>
            <a:chExt cx="2543" cy="244"/>
          </a:xfrm>
        </p:grpSpPr>
        <p:sp>
          <p:nvSpPr>
            <p:cNvPr id="29733" name="Text Box 50"/>
            <p:cNvSpPr txBox="1">
              <a:spLocks noChangeArrowheads="1"/>
            </p:cNvSpPr>
            <p:nvPr/>
          </p:nvSpPr>
          <p:spPr bwMode="auto">
            <a:xfrm>
              <a:off x="2129" y="1856"/>
              <a:ext cx="21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número de bolas vermelhas na urna</a:t>
              </a:r>
            </a:p>
          </p:txBody>
        </p:sp>
        <p:sp>
          <p:nvSpPr>
            <p:cNvPr id="29734" name="Oval 51"/>
            <p:cNvSpPr>
              <a:spLocks noChangeArrowheads="1"/>
            </p:cNvSpPr>
            <p:nvPr/>
          </p:nvSpPr>
          <p:spPr bwMode="auto">
            <a:xfrm>
              <a:off x="1770" y="1860"/>
              <a:ext cx="384" cy="24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942B7-70C4-4652-A545-EA23CECF51CC}" type="slidenum">
              <a:rPr lang="pt-BR"/>
              <a:pPr>
                <a:defRPr/>
              </a:pPr>
              <a:t>38</a:t>
            </a:fld>
            <a:endParaRPr lang="pt-BR"/>
          </a:p>
        </p:txBody>
      </p:sp>
      <p:grpSp>
        <p:nvGrpSpPr>
          <p:cNvPr id="53" name="Grupo 52"/>
          <p:cNvGrpSpPr/>
          <p:nvPr/>
        </p:nvGrpSpPr>
        <p:grpSpPr>
          <a:xfrm>
            <a:off x="1317816" y="3224176"/>
            <a:ext cx="2672968" cy="352499"/>
            <a:chOff x="2665615" y="5408815"/>
            <a:chExt cx="2672968" cy="352499"/>
          </a:xfrm>
        </p:grpSpPr>
        <p:sp>
          <p:nvSpPr>
            <p:cNvPr id="54" name="Retângulo 53"/>
            <p:cNvSpPr/>
            <p:nvPr/>
          </p:nvSpPr>
          <p:spPr>
            <a:xfrm>
              <a:off x="2731779" y="5484315"/>
              <a:ext cx="26068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>
                  <a:solidFill>
                    <a:schemeClr val="accent2"/>
                  </a:solidFill>
                  <a:latin typeface="Tahoma" panose="020B0604030504040204" pitchFamily="34" charset="0"/>
                </a:rPr>
                <a:t>não é possível obter 3 bolas azuis!</a:t>
              </a:r>
            </a:p>
          </p:txBody>
        </p:sp>
        <p:cxnSp>
          <p:nvCxnSpPr>
            <p:cNvPr id="55" name="Conector de seta reta 54"/>
            <p:cNvCxnSpPr/>
            <p:nvPr/>
          </p:nvCxnSpPr>
          <p:spPr>
            <a:xfrm flipH="1" flipV="1">
              <a:off x="2665615" y="5408815"/>
              <a:ext cx="133003" cy="15517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  <p:bldP spid="133134" grpId="0" autoUpdateAnimBg="0"/>
      <p:bldP spid="133135" grpId="0" autoUpdateAnimBg="0"/>
      <p:bldP spid="133140" grpId="0" autoUpdateAnimBg="0"/>
      <p:bldP spid="133144" grpId="0" autoUpdateAnimBg="0"/>
      <p:bldP spid="133150" grpId="0" autoUpdateAnimBg="0"/>
      <p:bldP spid="13315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Hipergeométrica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62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sem reposição</a:t>
            </a:r>
            <a:r>
              <a:rPr lang="pt-BR" altLang="pt-BR" sz="1600" dirty="0">
                <a:latin typeface="Tahoma" panose="020B0604030504040204" pitchFamily="34" charset="0"/>
              </a:rPr>
              <a:t>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30739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0740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1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2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3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4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5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6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838200" y="2971800"/>
            <a:ext cx="487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3}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42"/>
          <p:cNvGraphicFramePr>
            <a:graphicFrameLocks noChangeAspect="1"/>
          </p:cNvGraphicFramePr>
          <p:nvPr/>
        </p:nvGraphicFramePr>
        <p:xfrm>
          <a:off x="838200" y="3733800"/>
          <a:ext cx="19859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914400" progId="Equation.DSMT4">
                  <p:embed/>
                </p:oleObj>
              </mc:Choice>
              <mc:Fallback>
                <p:oleObj name="Equation" r:id="rId2" imgW="1384300" imgH="914400" progId="Equation.DSMT4">
                  <p:embed/>
                  <p:pic>
                    <p:nvPicPr>
                      <p:cNvPr id="3072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985963" cy="1308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6" name="Object 52"/>
          <p:cNvGraphicFramePr>
            <a:graphicFrameLocks noChangeAspect="1"/>
          </p:cNvGraphicFramePr>
          <p:nvPr/>
        </p:nvGraphicFramePr>
        <p:xfrm>
          <a:off x="914400" y="5324475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431800" progId="Equation.DSMT4">
                  <p:embed/>
                </p:oleObj>
              </mc:Choice>
              <mc:Fallback>
                <p:oleObj name="Equation" r:id="rId4" imgW="736600" imgH="431800" progId="Equation.DSMT4">
                  <p:embed/>
                  <p:pic>
                    <p:nvPicPr>
                      <p:cNvPr id="12395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24475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7" name="Object 53"/>
          <p:cNvGraphicFramePr>
            <a:graphicFrameLocks noChangeAspect="1"/>
          </p:cNvGraphicFramePr>
          <p:nvPr/>
        </p:nvGraphicFramePr>
        <p:xfrm>
          <a:off x="4267200" y="2590800"/>
          <a:ext cx="12033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393529" progId="Equation.DSMT4">
                  <p:embed/>
                </p:oleObj>
              </mc:Choice>
              <mc:Fallback>
                <p:oleObj name="Equation" r:id="rId6" imgW="837836" imgH="393529" progId="Equation.DSMT4">
                  <p:embed/>
                  <p:pic>
                    <p:nvPicPr>
                      <p:cNvPr id="12395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203325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58" name="Object 54"/>
          <p:cNvGraphicFramePr>
            <a:graphicFrameLocks noChangeAspect="1"/>
          </p:cNvGraphicFramePr>
          <p:nvPr/>
        </p:nvGraphicFramePr>
        <p:xfrm>
          <a:off x="4267200" y="3276600"/>
          <a:ext cx="2625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393700" progId="Equation.DSMT4">
                  <p:embed/>
                </p:oleObj>
              </mc:Choice>
              <mc:Fallback>
                <p:oleObj name="Equation" r:id="rId8" imgW="1828800" imgH="393700" progId="Equation.DSMT4">
                  <p:embed/>
                  <p:pic>
                    <p:nvPicPr>
                      <p:cNvPr id="12395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6600"/>
                        <a:ext cx="2625725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4175125" y="39624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se </a:t>
            </a:r>
            <a:r>
              <a:rPr lang="pt-BR" altLang="pt-BR" sz="1600" i="1" dirty="0">
                <a:latin typeface="Times New Roman" pitchFamily="18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for muito grande:</a:t>
            </a:r>
          </a:p>
        </p:txBody>
      </p:sp>
      <p:graphicFrame>
        <p:nvGraphicFramePr>
          <p:cNvPr id="123960" name="Object 56"/>
          <p:cNvGraphicFramePr>
            <a:graphicFrameLocks noChangeAspect="1"/>
          </p:cNvGraphicFramePr>
          <p:nvPr/>
        </p:nvGraphicFramePr>
        <p:xfrm>
          <a:off x="4724400" y="4354513"/>
          <a:ext cx="7842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863" imgH="393529" progId="Equation.DSMT4">
                  <p:embed/>
                </p:oleObj>
              </mc:Choice>
              <mc:Fallback>
                <p:oleObj name="Equation" r:id="rId10" imgW="545863" imgH="393529" progId="Equation.DSMT4">
                  <p:embed/>
                  <p:pic>
                    <p:nvPicPr>
                      <p:cNvPr id="12396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54513"/>
                        <a:ext cx="784225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61" name="Text Box 57"/>
          <p:cNvSpPr txBox="1">
            <a:spLocks noChangeArrowheads="1"/>
          </p:cNvSpPr>
          <p:nvPr/>
        </p:nvSpPr>
        <p:spPr bwMode="auto">
          <a:xfrm>
            <a:off x="5514975" y="4459288"/>
            <a:ext cx="2690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(probabilidade de sucesso)</a:t>
            </a:r>
          </a:p>
        </p:txBody>
      </p:sp>
      <p:graphicFrame>
        <p:nvGraphicFramePr>
          <p:cNvPr id="123962" name="Object 58"/>
          <p:cNvGraphicFramePr>
            <a:graphicFrameLocks noChangeAspect="1"/>
          </p:cNvGraphicFramePr>
          <p:nvPr/>
        </p:nvGraphicFramePr>
        <p:xfrm>
          <a:off x="4724400" y="4964113"/>
          <a:ext cx="1130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87058" imgH="393529" progId="Equation.DSMT4">
                  <p:embed/>
                </p:oleObj>
              </mc:Choice>
              <mc:Fallback>
                <p:oleObj name="Equation" r:id="rId12" imgW="787058" imgH="393529" progId="Equation.DSMT4">
                  <p:embed/>
                  <p:pic>
                    <p:nvPicPr>
                      <p:cNvPr id="12396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964113"/>
                        <a:ext cx="113030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63" name="Text Box 59"/>
          <p:cNvSpPr txBox="1">
            <a:spLocks noChangeArrowheads="1"/>
          </p:cNvSpPr>
          <p:nvPr/>
        </p:nvSpPr>
        <p:spPr bwMode="auto">
          <a:xfrm>
            <a:off x="5853113" y="5068888"/>
            <a:ext cx="264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(probabilidade de fracasso)</a:t>
            </a:r>
          </a:p>
        </p:txBody>
      </p:sp>
      <p:graphicFrame>
        <p:nvGraphicFramePr>
          <p:cNvPr id="123964" name="Object 60"/>
          <p:cNvGraphicFramePr>
            <a:graphicFrameLocks noChangeAspect="1"/>
          </p:cNvGraphicFramePr>
          <p:nvPr/>
        </p:nvGraphicFramePr>
        <p:xfrm>
          <a:off x="4724400" y="5573713"/>
          <a:ext cx="10398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23586" imgH="393529" progId="Equation.DSMT4">
                  <p:embed/>
                </p:oleObj>
              </mc:Choice>
              <mc:Fallback>
                <p:oleObj name="Equation" r:id="rId14" imgW="723586" imgH="393529" progId="Equation.DSMT4">
                  <p:embed/>
                  <p:pic>
                    <p:nvPicPr>
                      <p:cNvPr id="123964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573713"/>
                        <a:ext cx="1039813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66" name="Text Box 62"/>
          <p:cNvSpPr txBox="1">
            <a:spLocks noChangeArrowheads="1"/>
          </p:cNvSpPr>
          <p:nvPr/>
        </p:nvSpPr>
        <p:spPr bwMode="auto">
          <a:xfrm>
            <a:off x="4724400" y="6248400"/>
            <a:ext cx="286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Hipergeométrica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</a:t>
            </a:r>
            <a:r>
              <a:rPr lang="pt-BR" altLang="pt-BR" sz="1600" dirty="0">
                <a:latin typeface="Tahoma" panose="020B0604030504040204" pitchFamily="34" charset="0"/>
              </a:rPr>
              <a:t>Binomial</a:t>
            </a:r>
          </a:p>
        </p:txBody>
      </p:sp>
      <p:graphicFrame>
        <p:nvGraphicFramePr>
          <p:cNvPr id="123967" name="Object 63"/>
          <p:cNvGraphicFramePr>
            <a:graphicFrameLocks noChangeAspect="1"/>
          </p:cNvGraphicFramePr>
          <p:nvPr/>
        </p:nvGraphicFramePr>
        <p:xfrm>
          <a:off x="5965825" y="5699125"/>
          <a:ext cx="2717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300" imgH="203200" progId="Equation.DSMT4">
                  <p:embed/>
                </p:oleObj>
              </mc:Choice>
              <mc:Fallback>
                <p:oleObj name="Equation" r:id="rId16" imgW="1892300" imgH="203200" progId="Equation.DSMT4">
                  <p:embed/>
                  <p:pic>
                    <p:nvPicPr>
                      <p:cNvPr id="123967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5699125"/>
                        <a:ext cx="2717800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11D21-F4C6-43E9-A075-1EB66592441E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9" grpId="0" autoUpdateAnimBg="0"/>
      <p:bldP spid="123961" grpId="0" autoUpdateAnimBg="0"/>
      <p:bldP spid="123963" grpId="0" autoUpdateAnimBg="0"/>
      <p:bldP spid="12396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847725" y="50768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 ?</a:t>
            </a:r>
          </a:p>
        </p:txBody>
      </p:sp>
      <p:graphicFrame>
        <p:nvGraphicFramePr>
          <p:cNvPr id="96281" name="Object 25"/>
          <p:cNvGraphicFramePr>
            <a:graphicFrameLocks noChangeAspect="1"/>
          </p:cNvGraphicFramePr>
          <p:nvPr/>
        </p:nvGraphicFramePr>
        <p:xfrm>
          <a:off x="1447800" y="4953000"/>
          <a:ext cx="200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962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953000"/>
                        <a:ext cx="200025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38200" y="3344863"/>
            <a:ext cx="8001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pt-BR" altLang="pt-BR" sz="160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pt-BR" altLang="pt-BR" sz="1600" i="1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pt-BR" altLang="pt-BR" sz="1600">
                <a:solidFill>
                  <a:schemeClr val="bg1"/>
                </a:solidFill>
                <a:latin typeface="Times New Roman" pitchFamily="18" charset="0"/>
              </a:rPr>
              <a:t> = 1) =</a:t>
            </a:r>
            <a:r>
              <a:rPr lang="pt-BR" altLang="pt-BR" sz="1600">
                <a:latin typeface="Times New Roman" pitchFamily="18" charset="0"/>
              </a:rPr>
              <a:t>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2)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3)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4)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5)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P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 = 6) = 1/6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Discreta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de </a:t>
            </a:r>
            <a:r>
              <a:rPr lang="pt-BR" altLang="pt-BR" sz="16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a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8001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Lança-se um dado e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como o valor obtido neste dado.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3, 4, 5, 6}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</a:t>
            </a:r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1416050" y="4953000"/>
          <a:ext cx="2905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962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953000"/>
                        <a:ext cx="2905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838200" y="5705475"/>
          <a:ext cx="10525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431800" progId="Equation.DSMT4">
                  <p:embed/>
                </p:oleObj>
              </mc:Choice>
              <mc:Fallback>
                <p:oleObj name="Equation" r:id="rId6" imgW="736600" imgH="431800" progId="Equation.DSMT4">
                  <p:embed/>
                  <p:pic>
                    <p:nvPicPr>
                      <p:cNvPr id="962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705475"/>
                        <a:ext cx="105251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3116263" y="2727325"/>
          <a:ext cx="1978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431800" progId="Equation.DSMT4">
                  <p:embed/>
                </p:oleObj>
              </mc:Choice>
              <mc:Fallback>
                <p:oleObj name="Equation" r:id="rId8" imgW="1384300" imgH="431800" progId="Equation.DSMT4">
                  <p:embed/>
                  <p:pic>
                    <p:nvPicPr>
                      <p:cNvPr id="96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727325"/>
                        <a:ext cx="1978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167188" y="2803525"/>
            <a:ext cx="1520825" cy="641350"/>
            <a:chOff x="2640" y="1776"/>
            <a:chExt cx="958" cy="404"/>
          </a:xfrm>
        </p:grpSpPr>
        <p:sp>
          <p:nvSpPr>
            <p:cNvPr id="4119" name="Oval 11"/>
            <p:cNvSpPr>
              <a:spLocks noChangeArrowheads="1"/>
            </p:cNvSpPr>
            <p:nvPr/>
          </p:nvSpPr>
          <p:spPr bwMode="auto">
            <a:xfrm>
              <a:off x="2640" y="1776"/>
              <a:ext cx="672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120" name="Object 13"/>
            <p:cNvGraphicFramePr>
              <a:graphicFrameLocks noChangeAspect="1"/>
            </p:cNvGraphicFramePr>
            <p:nvPr/>
          </p:nvGraphicFramePr>
          <p:xfrm>
            <a:off x="3312" y="1824"/>
            <a:ext cx="28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7225" imgH="393359" progId="Equation.DSMT4">
                    <p:embed/>
                  </p:oleObj>
                </mc:Choice>
                <mc:Fallback>
                  <p:oleObj name="Equation" r:id="rId10" imgW="317225" imgH="393359" progId="Equation.DSMT4">
                    <p:embed/>
                    <p:pic>
                      <p:nvPicPr>
                        <p:cNvPr id="412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824"/>
                          <a:ext cx="286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6271" name="Object 15"/>
          <p:cNvGraphicFramePr>
            <a:graphicFrameLocks noChangeAspect="1"/>
          </p:cNvGraphicFramePr>
          <p:nvPr/>
        </p:nvGraphicFramePr>
        <p:xfrm>
          <a:off x="3116263" y="3348038"/>
          <a:ext cx="1416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170" imgH="431613" progId="Equation.DSMT4">
                  <p:embed/>
                </p:oleObj>
              </mc:Choice>
              <mc:Fallback>
                <p:oleObj name="Equation" r:id="rId12" imgW="990170" imgH="431613" progId="Equation.DSMT4">
                  <p:embed/>
                  <p:pic>
                    <p:nvPicPr>
                      <p:cNvPr id="962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348038"/>
                        <a:ext cx="14160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014788" y="3352800"/>
            <a:ext cx="1620837" cy="841375"/>
            <a:chOff x="2544" y="2112"/>
            <a:chExt cx="1021" cy="530"/>
          </a:xfrm>
        </p:grpSpPr>
        <p:sp>
          <p:nvSpPr>
            <p:cNvPr id="4117" name="Oval 16"/>
            <p:cNvSpPr>
              <a:spLocks noChangeArrowheads="1"/>
            </p:cNvSpPr>
            <p:nvPr/>
          </p:nvSpPr>
          <p:spPr bwMode="auto">
            <a:xfrm>
              <a:off x="2544" y="2112"/>
              <a:ext cx="336" cy="43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118" name="Object 17"/>
            <p:cNvGraphicFramePr>
              <a:graphicFrameLocks noChangeAspect="1"/>
            </p:cNvGraphicFramePr>
            <p:nvPr/>
          </p:nvGraphicFramePr>
          <p:xfrm>
            <a:off x="2890" y="2286"/>
            <a:ext cx="675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748975" imgH="393529" progId="Equation.DSMT4">
                    <p:embed/>
                  </p:oleObj>
                </mc:Choice>
                <mc:Fallback>
                  <p:oleObj name="Equation" r:id="rId14" imgW="748975" imgH="393529" progId="Equation.DSMT4">
                    <p:embed/>
                    <p:pic>
                      <p:nvPicPr>
                        <p:cNvPr id="41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2286"/>
                          <a:ext cx="675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6275" name="Object 19"/>
          <p:cNvGraphicFramePr>
            <a:graphicFrameLocks noChangeAspect="1"/>
          </p:cNvGraphicFramePr>
          <p:nvPr/>
        </p:nvGraphicFramePr>
        <p:xfrm>
          <a:off x="3116263" y="4006850"/>
          <a:ext cx="1870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532" imgH="393529" progId="Equation.DSMT4">
                  <p:embed/>
                </p:oleObj>
              </mc:Choice>
              <mc:Fallback>
                <p:oleObj name="Equation" r:id="rId16" imgW="1307532" imgH="393529" progId="Equation.DSMT4">
                  <p:embed/>
                  <p:pic>
                    <p:nvPicPr>
                      <p:cNvPr id="962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006850"/>
                        <a:ext cx="18700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86200" y="4078288"/>
            <a:ext cx="433388" cy="417512"/>
            <a:chOff x="2448" y="2569"/>
            <a:chExt cx="273" cy="263"/>
          </a:xfrm>
        </p:grpSpPr>
        <p:sp>
          <p:nvSpPr>
            <p:cNvPr id="4115" name="Line 20"/>
            <p:cNvSpPr>
              <a:spLocks noChangeShapeType="1"/>
            </p:cNvSpPr>
            <p:nvPr/>
          </p:nvSpPr>
          <p:spPr bwMode="auto">
            <a:xfrm flipH="1">
              <a:off x="2448" y="2736"/>
              <a:ext cx="144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116" name="Line 21"/>
            <p:cNvSpPr>
              <a:spLocks noChangeShapeType="1"/>
            </p:cNvSpPr>
            <p:nvPr/>
          </p:nvSpPr>
          <p:spPr bwMode="auto">
            <a:xfrm flipH="1">
              <a:off x="2577" y="2569"/>
              <a:ext cx="144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96279" name="Object 23"/>
          <p:cNvGraphicFramePr>
            <a:graphicFrameLocks noChangeAspect="1"/>
          </p:cNvGraphicFramePr>
          <p:nvPr/>
        </p:nvGraphicFramePr>
        <p:xfrm>
          <a:off x="3116263" y="4724400"/>
          <a:ext cx="12890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393529" progId="Equation.DSMT4">
                  <p:embed/>
                </p:oleObj>
              </mc:Choice>
              <mc:Fallback>
                <p:oleObj name="Equation" r:id="rId18" imgW="901309" imgH="393529" progId="Equation.DSMT4">
                  <p:embed/>
                  <p:pic>
                    <p:nvPicPr>
                      <p:cNvPr id="962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4724400"/>
                        <a:ext cx="12890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3048000" y="4648200"/>
            <a:ext cx="1447800" cy="685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7492-FDD9-404B-AF01-82BF365CBFDA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utoUpdateAnimBg="0"/>
      <p:bldP spid="96261" grpId="0" build="p" autoUpdateAnimBg="0"/>
      <p:bldP spid="96260" grpId="0" build="p" autoUpdateAnimBg="0"/>
      <p:bldP spid="9628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Hipergeométrica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6629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3 bolas da urna (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sem reposição</a:t>
            </a:r>
            <a:r>
              <a:rPr lang="pt-BR" altLang="pt-BR" sz="1600" dirty="0">
                <a:latin typeface="Tahoma" panose="020B0604030504040204" pitchFamily="34" charset="0"/>
              </a:rPr>
              <a:t>).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3 escolhidas.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2688" y="3264"/>
            <a:chExt cx="576" cy="816"/>
          </a:xfrm>
        </p:grpSpPr>
        <p:sp>
          <p:nvSpPr>
            <p:cNvPr id="31762" name="Freeform 5"/>
            <p:cNvSpPr>
              <a:spLocks/>
            </p:cNvSpPr>
            <p:nvPr/>
          </p:nvSpPr>
          <p:spPr bwMode="auto">
            <a:xfrm>
              <a:off x="2688" y="3264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763" name="Oval 6"/>
            <p:cNvSpPr>
              <a:spLocks noChangeArrowheads="1"/>
            </p:cNvSpPr>
            <p:nvPr/>
          </p:nvSpPr>
          <p:spPr bwMode="auto">
            <a:xfrm>
              <a:off x="2784" y="336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4" name="Oval 7"/>
            <p:cNvSpPr>
              <a:spLocks noChangeArrowheads="1"/>
            </p:cNvSpPr>
            <p:nvPr/>
          </p:nvSpPr>
          <p:spPr bwMode="auto">
            <a:xfrm>
              <a:off x="3024" y="348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5" name="Oval 8"/>
            <p:cNvSpPr>
              <a:spLocks noChangeArrowheads="1"/>
            </p:cNvSpPr>
            <p:nvPr/>
          </p:nvSpPr>
          <p:spPr bwMode="auto">
            <a:xfrm>
              <a:off x="2784" y="3840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6" name="Oval 9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7" name="Oval 10"/>
            <p:cNvSpPr>
              <a:spLocks noChangeArrowheads="1"/>
            </p:cNvSpPr>
            <p:nvPr/>
          </p:nvSpPr>
          <p:spPr bwMode="auto">
            <a:xfrm>
              <a:off x="3024" y="3696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8" name="Oval 11"/>
            <p:cNvSpPr>
              <a:spLocks noChangeArrowheads="1"/>
            </p:cNvSpPr>
            <p:nvPr/>
          </p:nvSpPr>
          <p:spPr bwMode="auto">
            <a:xfrm>
              <a:off x="3024" y="3264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1769" name="Oval 12"/>
            <p:cNvSpPr>
              <a:spLocks noChangeArrowheads="1"/>
            </p:cNvSpPr>
            <p:nvPr/>
          </p:nvSpPr>
          <p:spPr bwMode="auto">
            <a:xfrm>
              <a:off x="3024" y="391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31749" name="Object 14"/>
          <p:cNvGraphicFramePr>
            <a:graphicFrameLocks noChangeAspect="1"/>
          </p:cNvGraphicFramePr>
          <p:nvPr/>
        </p:nvGraphicFramePr>
        <p:xfrm>
          <a:off x="2166938" y="2652713"/>
          <a:ext cx="198755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914400" progId="Equation.DSMT4">
                  <p:embed/>
                </p:oleObj>
              </mc:Choice>
              <mc:Fallback>
                <p:oleObj name="Equation" r:id="rId2" imgW="1384300" imgH="914400" progId="Equation.DSMT4">
                  <p:embed/>
                  <p:pic>
                    <p:nvPicPr>
                      <p:cNvPr id="3174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2652713"/>
                        <a:ext cx="1987550" cy="1308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3" name="Object 15"/>
          <p:cNvGraphicFramePr>
            <a:graphicFrameLocks noChangeAspect="1"/>
          </p:cNvGraphicFramePr>
          <p:nvPr/>
        </p:nvGraphicFramePr>
        <p:xfrm>
          <a:off x="2166938" y="4132263"/>
          <a:ext cx="11985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393529" progId="Equation.DSMT4">
                  <p:embed/>
                </p:oleObj>
              </mc:Choice>
              <mc:Fallback>
                <p:oleObj name="Equation" r:id="rId4" imgW="837836" imgH="393529" progId="Equation.DSMT4">
                  <p:embed/>
                  <p:pic>
                    <p:nvPicPr>
                      <p:cNvPr id="1249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132263"/>
                        <a:ext cx="119856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4" name="Object 16"/>
          <p:cNvGraphicFramePr>
            <a:graphicFrameLocks noChangeAspect="1"/>
          </p:cNvGraphicFramePr>
          <p:nvPr/>
        </p:nvGraphicFramePr>
        <p:xfrm>
          <a:off x="2166938" y="4827588"/>
          <a:ext cx="26146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393700" progId="Equation.DSMT4">
                  <p:embed/>
                </p:oleObj>
              </mc:Choice>
              <mc:Fallback>
                <p:oleObj name="Equation" r:id="rId6" imgW="1828800" imgH="393700" progId="Equation.DSMT4">
                  <p:embed/>
                  <p:pic>
                    <p:nvPicPr>
                      <p:cNvPr id="1249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827588"/>
                        <a:ext cx="26146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838200" y="2971800"/>
            <a:ext cx="914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M</a:t>
            </a:r>
            <a:r>
              <a:rPr lang="pt-BR" altLang="pt-BR" sz="1600">
                <a:latin typeface="Times New Roman" pitchFamily="18" charset="0"/>
              </a:rPr>
              <a:t> =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K</a:t>
            </a:r>
            <a:r>
              <a:rPr lang="pt-BR" altLang="pt-BR" sz="1600">
                <a:latin typeface="Times New Roman" pitchFamily="18" charset="0"/>
              </a:rPr>
              <a:t>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>
                <a:latin typeface="Times New Roman" pitchFamily="18" charset="0"/>
              </a:rPr>
              <a:t> = 3</a:t>
            </a:r>
          </a:p>
        </p:txBody>
      </p:sp>
      <p:graphicFrame>
        <p:nvGraphicFramePr>
          <p:cNvPr id="124946" name="Object 18"/>
          <p:cNvGraphicFramePr>
            <a:graphicFrameLocks noChangeAspect="1"/>
          </p:cNvGraphicFramePr>
          <p:nvPr/>
        </p:nvGraphicFramePr>
        <p:xfrm>
          <a:off x="4135438" y="2655888"/>
          <a:ext cx="1274762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9000" imgH="914400" progId="Equation.DSMT4">
                  <p:embed/>
                </p:oleObj>
              </mc:Choice>
              <mc:Fallback>
                <p:oleObj name="Equation" r:id="rId8" imgW="889000" imgH="914400" progId="Equation.DSMT4">
                  <p:embed/>
                  <p:pic>
                    <p:nvPicPr>
                      <p:cNvPr id="1249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655888"/>
                        <a:ext cx="1274762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7" name="Object 19"/>
          <p:cNvGraphicFramePr>
            <a:graphicFrameLocks noChangeAspect="1"/>
          </p:cNvGraphicFramePr>
          <p:nvPr/>
        </p:nvGraphicFramePr>
        <p:xfrm>
          <a:off x="3354388" y="4132263"/>
          <a:ext cx="12176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531" imgH="393529" progId="Equation.DSMT4">
                  <p:embed/>
                </p:oleObj>
              </mc:Choice>
              <mc:Fallback>
                <p:oleObj name="Equation" r:id="rId10" imgW="850531" imgH="393529" progId="Equation.DSMT4">
                  <p:embed/>
                  <p:pic>
                    <p:nvPicPr>
                      <p:cNvPr id="1249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4132263"/>
                        <a:ext cx="12176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48" name="Object 20"/>
          <p:cNvGraphicFramePr>
            <a:graphicFrameLocks noChangeAspect="1"/>
          </p:cNvGraphicFramePr>
          <p:nvPr/>
        </p:nvGraphicFramePr>
        <p:xfrm>
          <a:off x="4772025" y="4829175"/>
          <a:ext cx="2163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393700" progId="Equation.DSMT4">
                  <p:embed/>
                </p:oleObj>
              </mc:Choice>
              <mc:Fallback>
                <p:oleObj name="Equation" r:id="rId12" imgW="1511300" imgH="393700" progId="Equation.DSMT4">
                  <p:embed/>
                  <p:pic>
                    <p:nvPicPr>
                      <p:cNvPr id="1249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4829175"/>
                        <a:ext cx="2163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5600700" y="3063875"/>
            <a:ext cx="1752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i="1">
                <a:latin typeface="Times New Roman" pitchFamily="18" charset="0"/>
              </a:rPr>
              <a:t>X</a:t>
            </a:r>
            <a:r>
              <a:rPr lang="pt-BR" altLang="pt-BR" sz="1700">
                <a:latin typeface="Times New Roman" pitchFamily="18" charset="0"/>
              </a:rPr>
              <a:t>: {?, ..., </a:t>
            </a:r>
            <a:r>
              <a:rPr lang="pt-BR" altLang="pt-BR" sz="1700">
                <a:latin typeface="Times New Roman" pitchFamily="18" charset="0"/>
                <a:sym typeface="Symbol" pitchFamily="18" charset="2"/>
              </a:rPr>
              <a:t>?</a:t>
            </a:r>
            <a:r>
              <a:rPr lang="pt-BR" altLang="pt-BR" sz="1700">
                <a:latin typeface="Times New Roman" pitchFamily="18" charset="0"/>
              </a:rPr>
              <a:t>}</a:t>
            </a:r>
          </a:p>
        </p:txBody>
      </p:sp>
      <p:graphicFrame>
        <p:nvGraphicFramePr>
          <p:cNvPr id="124949" name="Object 21"/>
          <p:cNvGraphicFramePr>
            <a:graphicFrameLocks noChangeAspect="1"/>
          </p:cNvGraphicFramePr>
          <p:nvPr/>
        </p:nvGraphicFramePr>
        <p:xfrm>
          <a:off x="5638800" y="3124200"/>
          <a:ext cx="33686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49500" imgH="203200" progId="Equation.DSMT4">
                  <p:embed/>
                </p:oleObj>
              </mc:Choice>
              <mc:Fallback>
                <p:oleObj name="Equation" r:id="rId14" imgW="2349500" imgH="203200" progId="Equation.DSMT4">
                  <p:embed/>
                  <p:pic>
                    <p:nvPicPr>
                      <p:cNvPr id="1249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3368675" cy="290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3"/>
          <p:cNvGrpSpPr>
            <a:grpSpLocks/>
          </p:cNvGrpSpPr>
          <p:nvPr/>
        </p:nvGrpSpPr>
        <p:grpSpPr bwMode="auto">
          <a:xfrm>
            <a:off x="5594350" y="3000375"/>
            <a:ext cx="3335338" cy="500063"/>
            <a:chOff x="5593648" y="3000372"/>
            <a:chExt cx="3336070" cy="500066"/>
          </a:xfrm>
        </p:grpSpPr>
        <p:sp>
          <p:nvSpPr>
            <p:cNvPr id="23" name="Retângulo 22"/>
            <p:cNvSpPr/>
            <p:nvPr/>
          </p:nvSpPr>
          <p:spPr>
            <a:xfrm>
              <a:off x="5642872" y="3000372"/>
              <a:ext cx="3286846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1761" name="Text Box 35"/>
            <p:cNvSpPr txBox="1">
              <a:spLocks noChangeArrowheads="1"/>
            </p:cNvSpPr>
            <p:nvPr/>
          </p:nvSpPr>
          <p:spPr bwMode="auto">
            <a:xfrm>
              <a:off x="5593648" y="3086285"/>
              <a:ext cx="1752600" cy="336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X</a:t>
              </a:r>
              <a:r>
                <a:rPr lang="pt-BR" altLang="pt-BR" sz="1600">
                  <a:latin typeface="Times New Roman" pitchFamily="18" charset="0"/>
                </a:rPr>
                <a:t>: {1, 2, 3}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A4EE-0B43-47BD-9F35-3BAE0F490975}" type="slidenum">
              <a:rPr lang="pt-BR"/>
              <a:pPr>
                <a:defRPr/>
              </a:pPr>
              <a:t>40</a:t>
            </a:fld>
            <a:endParaRPr lang="pt-BR"/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4656898" y="4252912"/>
            <a:ext cx="1724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(mesmo que Binomial)</a:t>
            </a: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4127500" y="5379265"/>
            <a:ext cx="31309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  <a:latin typeface="Tahoma" panose="020B0604030504040204" pitchFamily="34" charset="0"/>
              </a:rPr>
              <a:t>(variância da  Binomial * fator de correção)</a:t>
            </a:r>
          </a:p>
        </p:txBody>
      </p:sp>
      <p:sp>
        <p:nvSpPr>
          <p:cNvPr id="28" name="Elipse 27"/>
          <p:cNvSpPr/>
          <p:nvPr/>
        </p:nvSpPr>
        <p:spPr>
          <a:xfrm>
            <a:off x="5410200" y="4822053"/>
            <a:ext cx="215900" cy="612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0" grpId="0" autoUpdateAnimBg="0"/>
      <p:bldP spid="26" grpId="0"/>
      <p:bldP spid="27" grpId="0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307498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Hipergeométrica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41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64115" y="2564904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555493" y="2467394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207829" y="4666033"/>
            <a:ext cx="779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  <p:graphicFrame>
        <p:nvGraphicFramePr>
          <p:cNvPr id="3" name="Object 15">
            <a:extLst>
              <a:ext uri="{FF2B5EF4-FFF2-40B4-BE49-F238E27FC236}">
                <a16:creationId xmlns:a16="http://schemas.microsoft.com/office/drawing/2014/main" id="{31873169-546C-0361-FCEF-68CE20FAA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63052"/>
              </p:ext>
            </p:extLst>
          </p:nvPr>
        </p:nvGraphicFramePr>
        <p:xfrm>
          <a:off x="6499883" y="4637466"/>
          <a:ext cx="11985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7836" imgH="393529" progId="Equation.DSMT4">
                  <p:embed/>
                </p:oleObj>
              </mc:Choice>
              <mc:Fallback>
                <p:oleObj name="Equation" r:id="rId5" imgW="837836" imgH="393529" progId="Equation.DSMT4">
                  <p:embed/>
                  <p:pic>
                    <p:nvPicPr>
                      <p:cNvPr id="3" name="Object 15">
                        <a:extLst>
                          <a:ext uri="{FF2B5EF4-FFF2-40B4-BE49-F238E27FC236}">
                            <a16:creationId xmlns:a16="http://schemas.microsoft.com/office/drawing/2014/main" id="{31873169-546C-0361-FCEF-68CE20FAA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883" y="4637466"/>
                        <a:ext cx="119856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8A629D27-26B1-966A-56BD-22BBA7D03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894795"/>
              </p:ext>
            </p:extLst>
          </p:nvPr>
        </p:nvGraphicFramePr>
        <p:xfrm>
          <a:off x="6499883" y="5332791"/>
          <a:ext cx="26146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393700" progId="Equation.DSMT4">
                  <p:embed/>
                </p:oleObj>
              </mc:Choice>
              <mc:Fallback>
                <p:oleObj name="Equation" r:id="rId7" imgW="1828800" imgH="393700" progId="Equation.DSMT4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8A629D27-26B1-966A-56BD-22BBA7D03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883" y="5332791"/>
                        <a:ext cx="26146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62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8D207-EA41-3EA1-2366-6B3AD389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165761FC-F671-0200-DB3C-8366A4AD2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de Poisson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7490A04-A66D-B461-A360-E94CA1DD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numa série temporal diária de dados de chuva observou-se 10 falhas (dados ausentes) em 100 dias de observação, ou seja, 0,1 falha por dia. Deseja-se calcular a probabilidade de que nos próximos 20 dias ocorram 0, 1, 2,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 falhas.</a:t>
            </a:r>
          </a:p>
        </p:txBody>
      </p:sp>
      <p:sp>
        <p:nvSpPr>
          <p:cNvPr id="126010" name="Text Box 58">
            <a:extLst>
              <a:ext uri="{FF2B5EF4-FFF2-40B4-BE49-F238E27FC236}">
                <a16:creationId xmlns:a16="http://schemas.microsoft.com/office/drawing/2014/main" id="{148F44C1-1AD9-F96B-FC95-A2ECB69DB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51100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que a qualquer instante, uma falha é tão provável de ocorrer como em qualquer outro instante e assim, a probabilidade permanece constante. </a:t>
            </a:r>
          </a:p>
        </p:txBody>
      </p:sp>
      <p:sp>
        <p:nvSpPr>
          <p:cNvPr id="126029" name="Text Box 77">
            <a:extLst>
              <a:ext uri="{FF2B5EF4-FFF2-40B4-BE49-F238E27FC236}">
                <a16:creationId xmlns:a16="http://schemas.microsoft.com/office/drawing/2014/main" id="{A865A627-8212-7807-3AE6-D4DDC720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81350"/>
            <a:ext cx="411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Pode-se considerar cada intervalo como uma Bernoulli, sendo sucesso obter uma falha e fracasso obter um dado correto.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Sendo assim, quanto vale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 =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(sucesso)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030" name="Object 78">
                <a:extLst>
                  <a:ext uri="{FF2B5EF4-FFF2-40B4-BE49-F238E27FC236}">
                    <a16:creationId xmlns:a16="http://schemas.microsoft.com/office/drawing/2014/main" id="{9CF4D924-09F4-A83C-20C9-CC2BBDCAD943}"/>
                  </a:ext>
                </a:extLst>
              </p:cNvPr>
              <p:cNvSpPr txBox="1"/>
              <p:nvPr/>
            </p:nvSpPr>
            <p:spPr bwMode="auto">
              <a:xfrm>
                <a:off x="789560" y="4710315"/>
                <a:ext cx="853480" cy="29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6030" name="Object 78">
                <a:extLst>
                  <a:ext uri="{FF2B5EF4-FFF2-40B4-BE49-F238E27FC236}">
                    <a16:creationId xmlns:a16="http://schemas.microsoft.com/office/drawing/2014/main" id="{9CF4D924-09F4-A83C-20C9-CC2BBDCAD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60" y="4710315"/>
                <a:ext cx="853480" cy="292100"/>
              </a:xfrm>
              <a:prstGeom prst="rect">
                <a:avLst/>
              </a:prstGeom>
              <a:blipFill>
                <a:blip r:embed="rId2"/>
                <a:stretch>
                  <a:fillRect b="-2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033" name="Text Box 81">
            <a:extLst>
              <a:ext uri="{FF2B5EF4-FFF2-40B4-BE49-F238E27FC236}">
                <a16:creationId xmlns:a16="http://schemas.microsoft.com/office/drawing/2014/main" id="{01CE044D-14BA-9D8B-86E7-D07D2038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999038"/>
            <a:ext cx="20938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10 e </a:t>
            </a:r>
            <a:r>
              <a:rPr lang="pt-BR" altLang="pt-BR" sz="1600" i="1" dirty="0" err="1">
                <a:latin typeface="Times New Roman" pitchFamily="18" charset="0"/>
              </a:rPr>
              <a:t>np</a:t>
            </a:r>
            <a:r>
              <a:rPr lang="pt-BR" altLang="pt-BR" sz="1600" dirty="0">
                <a:latin typeface="Times New Roman" pitchFamily="18" charset="0"/>
              </a:rPr>
              <a:t> = 2,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</a:t>
            </a:r>
            <a:r>
              <a:rPr lang="pt-BR" altLang="pt-BR" sz="1600" i="1" dirty="0">
                <a:latin typeface="Times New Roman" pitchFamily="18" charset="0"/>
              </a:rPr>
              <a:t> p</a:t>
            </a:r>
            <a:r>
              <a:rPr lang="pt-BR" altLang="pt-BR" sz="1600" dirty="0">
                <a:latin typeface="Times New Roman" pitchFamily="18" charset="0"/>
              </a:rPr>
              <a:t> = 0,2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034" name="Object 82">
                <a:extLst>
                  <a:ext uri="{FF2B5EF4-FFF2-40B4-BE49-F238E27FC236}">
                    <a16:creationId xmlns:a16="http://schemas.microsoft.com/office/drawing/2014/main" id="{FB735D7D-8817-FCD2-144A-DDC6253EE42B}"/>
                  </a:ext>
                </a:extLst>
              </p:cNvPr>
              <p:cNvSpPr txBox="1"/>
              <p:nvPr/>
            </p:nvSpPr>
            <p:spPr bwMode="auto">
              <a:xfrm>
                <a:off x="838200" y="5967412"/>
                <a:ext cx="853480" cy="293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126034" name="Object 82">
                <a:extLst>
                  <a:ext uri="{FF2B5EF4-FFF2-40B4-BE49-F238E27FC236}">
                    <a16:creationId xmlns:a16="http://schemas.microsoft.com/office/drawing/2014/main" id="{FB735D7D-8817-FCD2-144A-DDC6253EE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967412"/>
                <a:ext cx="853480" cy="293688"/>
              </a:xfrm>
              <a:prstGeom prst="rect">
                <a:avLst/>
              </a:prstGeom>
              <a:blipFill>
                <a:blip r:embed="rId3"/>
                <a:stretch>
                  <a:fillRect l="-714" b="-2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035" name="Object 83">
                <a:extLst>
                  <a:ext uri="{FF2B5EF4-FFF2-40B4-BE49-F238E27FC236}">
                    <a16:creationId xmlns:a16="http://schemas.microsoft.com/office/drawing/2014/main" id="{BB01583A-B6FC-334B-009F-E40ECE94F6DB}"/>
                  </a:ext>
                </a:extLst>
              </p:cNvPr>
              <p:cNvSpPr txBox="1"/>
              <p:nvPr/>
            </p:nvSpPr>
            <p:spPr bwMode="auto">
              <a:xfrm>
                <a:off x="1523305" y="5876925"/>
                <a:ext cx="2760663" cy="474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6035" name="Object 83">
                <a:extLst>
                  <a:ext uri="{FF2B5EF4-FFF2-40B4-BE49-F238E27FC236}">
                    <a16:creationId xmlns:a16="http://schemas.microsoft.com/office/drawing/2014/main" id="{BB01583A-B6FC-334B-009F-E40ECE94F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305" y="5876925"/>
                <a:ext cx="2760663" cy="474663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036" name="Text Box 84">
            <a:extLst>
              <a:ext uri="{FF2B5EF4-FFF2-40B4-BE49-F238E27FC236}">
                <a16:creationId xmlns:a16="http://schemas.microsoft.com/office/drawing/2014/main" id="{0787BBE6-C247-37CA-15AC-7B422D7D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401568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Problema</a:t>
            </a:r>
            <a:r>
              <a:rPr lang="pt-BR" altLang="pt-BR" sz="1600" dirty="0">
                <a:latin typeface="Tahoma" panose="020B0604030504040204" pitchFamily="34" charset="0"/>
              </a:rPr>
              <a:t>: não considera a possibilidade de 2 ou mais falhas dentro do mesmo intervalo!</a:t>
            </a:r>
          </a:p>
        </p:txBody>
      </p:sp>
      <p:sp>
        <p:nvSpPr>
          <p:cNvPr id="126037" name="Rectangle 85">
            <a:extLst>
              <a:ext uri="{FF2B5EF4-FFF2-40B4-BE49-F238E27FC236}">
                <a16:creationId xmlns:a16="http://schemas.microsoft.com/office/drawing/2014/main" id="{76CC96ED-78E4-FD2E-BE94-3EC01DEC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4677360"/>
            <a:ext cx="4509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é o número de falhas ocorridas em 20 dias)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BAFE4E6-3C69-35D3-DE99-850D77DC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201D5-C980-4A37-B594-1A15A1E6AFA9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57EB040-E16E-BC68-7E7D-A466E0189450}"/>
              </a:ext>
            </a:extLst>
          </p:cNvPr>
          <p:cNvGrpSpPr/>
          <p:nvPr/>
        </p:nvGrpSpPr>
        <p:grpSpPr>
          <a:xfrm>
            <a:off x="773113" y="3470275"/>
            <a:ext cx="3760787" cy="568325"/>
            <a:chOff x="773113" y="3470275"/>
            <a:chExt cx="3760787" cy="568325"/>
          </a:xfrm>
        </p:grpSpPr>
        <p:sp>
          <p:nvSpPr>
            <p:cNvPr id="32790" name="Line 59">
              <a:extLst>
                <a:ext uri="{FF2B5EF4-FFF2-40B4-BE49-F238E27FC236}">
                  <a16:creationId xmlns:a16="http://schemas.microsoft.com/office/drawing/2014/main" id="{118A60E0-6851-DCE4-37D3-9D50BCEF4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799" name="Line 68">
              <a:extLst>
                <a:ext uri="{FF2B5EF4-FFF2-40B4-BE49-F238E27FC236}">
                  <a16:creationId xmlns:a16="http://schemas.microsoft.com/office/drawing/2014/main" id="{3F4701EB-8111-47D3-E21F-1D74B2044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789" name="Line 70">
              <a:extLst>
                <a:ext uri="{FF2B5EF4-FFF2-40B4-BE49-F238E27FC236}">
                  <a16:creationId xmlns:a16="http://schemas.microsoft.com/office/drawing/2014/main" id="{A540CD48-8279-BFF3-573F-5A04B4338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9243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2784" name="Text Box 71">
              <a:extLst>
                <a:ext uri="{FF2B5EF4-FFF2-40B4-BE49-F238E27FC236}">
                  <a16:creationId xmlns:a16="http://schemas.microsoft.com/office/drawing/2014/main" id="{8B3390CA-2FBA-7913-504D-BE160989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3" y="3470275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2787" name="Text Box 75">
              <a:extLst>
                <a:ext uri="{FF2B5EF4-FFF2-40B4-BE49-F238E27FC236}">
                  <a16:creationId xmlns:a16="http://schemas.microsoft.com/office/drawing/2014/main" id="{4C570464-6AD2-8699-BF9A-65220B1A4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931" y="3470275"/>
              <a:ext cx="7729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</a:rPr>
                <a:t>20 dias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76C4C9-3251-936C-2238-E3DD9E5B7BBF}"/>
              </a:ext>
            </a:extLst>
          </p:cNvPr>
          <p:cNvSpPr txBox="1"/>
          <p:nvPr/>
        </p:nvSpPr>
        <p:spPr>
          <a:xfrm>
            <a:off x="1547076" y="4687088"/>
            <a:ext cx="2073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600" dirty="0">
                <a:latin typeface="Times New Roman" pitchFamily="18" charset="0"/>
              </a:rPr>
              <a:t>0,1 * 20 = 2</a:t>
            </a:r>
            <a:endParaRPr lang="pt-BR" dirty="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EF98FB42-DAFE-337B-DA3E-7DBB46B8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74" y="4117805"/>
            <a:ext cx="365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dividindo arbitrariamente o período em 10 partes...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D30E594-BEA8-DC9F-7B16-9B4853814A30}"/>
              </a:ext>
            </a:extLst>
          </p:cNvPr>
          <p:cNvGrpSpPr/>
          <p:nvPr/>
        </p:nvGrpSpPr>
        <p:grpSpPr>
          <a:xfrm>
            <a:off x="914401" y="3810000"/>
            <a:ext cx="3048000" cy="228600"/>
            <a:chOff x="914401" y="3810000"/>
            <a:chExt cx="3048000" cy="228600"/>
          </a:xfrm>
        </p:grpSpPr>
        <p:sp>
          <p:nvSpPr>
            <p:cNvPr id="14" name="Line 60">
              <a:extLst>
                <a:ext uri="{FF2B5EF4-FFF2-40B4-BE49-F238E27FC236}">
                  <a16:creationId xmlns:a16="http://schemas.microsoft.com/office/drawing/2014/main" id="{10DC954E-981E-8FF0-C5DC-FEBF401FB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61">
              <a:extLst>
                <a:ext uri="{FF2B5EF4-FFF2-40B4-BE49-F238E27FC236}">
                  <a16:creationId xmlns:a16="http://schemas.microsoft.com/office/drawing/2014/main" id="{E3D7B644-AD99-EFA6-1A2B-37F225DDB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6" name="Line 62">
              <a:extLst>
                <a:ext uri="{FF2B5EF4-FFF2-40B4-BE49-F238E27FC236}">
                  <a16:creationId xmlns:a16="http://schemas.microsoft.com/office/drawing/2014/main" id="{B08DEDF3-DE38-15E3-0166-E29210D20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63">
              <a:extLst>
                <a:ext uri="{FF2B5EF4-FFF2-40B4-BE49-F238E27FC236}">
                  <a16:creationId xmlns:a16="http://schemas.microsoft.com/office/drawing/2014/main" id="{D3B18F01-EA00-76A1-21F8-A8E68B4B6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6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64">
              <a:extLst>
                <a:ext uri="{FF2B5EF4-FFF2-40B4-BE49-F238E27FC236}">
                  <a16:creationId xmlns:a16="http://schemas.microsoft.com/office/drawing/2014/main" id="{FA06D9D5-7FAC-7F59-5D8C-E545D0AC4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65">
              <a:extLst>
                <a:ext uri="{FF2B5EF4-FFF2-40B4-BE49-F238E27FC236}">
                  <a16:creationId xmlns:a16="http://schemas.microsoft.com/office/drawing/2014/main" id="{74B7A14D-8AA3-1769-9344-45AA9EB0F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32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66">
              <a:extLst>
                <a:ext uri="{FF2B5EF4-FFF2-40B4-BE49-F238E27FC236}">
                  <a16:creationId xmlns:a16="http://schemas.microsoft.com/office/drawing/2014/main" id="{8E50645D-73C8-5C3B-D5E2-B03273F57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67">
              <a:extLst>
                <a:ext uri="{FF2B5EF4-FFF2-40B4-BE49-F238E27FC236}">
                  <a16:creationId xmlns:a16="http://schemas.microsoft.com/office/drawing/2014/main" id="{CC94A85F-1CB8-1E4E-19EB-D6A85BCA1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70">
              <a:extLst>
                <a:ext uri="{FF2B5EF4-FFF2-40B4-BE49-F238E27FC236}">
                  <a16:creationId xmlns:a16="http://schemas.microsoft.com/office/drawing/2014/main" id="{50C8AFC9-1EB3-2DEC-0C9B-98A7A2892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9243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DD21B579-7756-47CA-B258-005E61E13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76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2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10" grpId="0" autoUpdateAnimBg="0"/>
      <p:bldP spid="126029" grpId="0" build="p" autoUpdateAnimBg="0"/>
      <p:bldP spid="126030" grpId="0"/>
      <p:bldP spid="126033" grpId="0" build="p" autoUpdateAnimBg="0"/>
      <p:bldP spid="126034" grpId="0"/>
      <p:bldP spid="126035" grpId="0"/>
      <p:bldP spid="126036" grpId="0" autoUpdateAnimBg="0"/>
      <p:bldP spid="126037" grpId="0" autoUpdateAnimBg="0"/>
      <p:bldP spid="10" grpId="0"/>
      <p:bldP spid="1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BE65F-CB14-020C-69F7-46EF4B91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93695191-7FD0-EAFE-EE00-F57367164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de Poisson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BF47506-35DB-A0B5-1BA1-778D9486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B07A-BEF9-462A-BBE0-1602E1F0C8CD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DB961AE-D884-308B-0391-90BCFE8A8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numa série temporal diária de dados de chuva observou-se 10 falhas (dados ausentes) em 100 dias de observação, ou seja, 0,1 falha por dia. Deseja-se calcular a probabilidade de que nos próximos 20 dias ocorram 0, 1, 2,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 falhas.</a:t>
            </a:r>
          </a:p>
        </p:txBody>
      </p:sp>
      <p:sp>
        <p:nvSpPr>
          <p:cNvPr id="4" name="Text Box 58">
            <a:extLst>
              <a:ext uri="{FF2B5EF4-FFF2-40B4-BE49-F238E27FC236}">
                <a16:creationId xmlns:a16="http://schemas.microsoft.com/office/drawing/2014/main" id="{F1FBCBCE-F7D5-5D29-DB72-7CF99118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51100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que a qualquer instante, uma falha é tão provável de ocorrer como em qualquer outro instante e assim, a probabilidade permanece constante.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AE851B46-8D64-DAD9-5E39-577C1269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74" y="4117805"/>
            <a:ext cx="365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dividindo arbitrariamente o período em 40 partes...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D19B78C6-4F99-5147-E82F-46E7E14B8653}"/>
              </a:ext>
            </a:extLst>
          </p:cNvPr>
          <p:cNvGrpSpPr/>
          <p:nvPr/>
        </p:nvGrpSpPr>
        <p:grpSpPr>
          <a:xfrm>
            <a:off x="773113" y="3470275"/>
            <a:ext cx="3760787" cy="568325"/>
            <a:chOff x="773113" y="3470275"/>
            <a:chExt cx="3760787" cy="568325"/>
          </a:xfrm>
        </p:grpSpPr>
        <p:sp>
          <p:nvSpPr>
            <p:cNvPr id="6" name="Line 59">
              <a:extLst>
                <a:ext uri="{FF2B5EF4-FFF2-40B4-BE49-F238E27FC236}">
                  <a16:creationId xmlns:a16="http://schemas.microsoft.com/office/drawing/2014/main" id="{9C5916C2-3AB0-2074-5F1E-CA13553B7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7" name="Line 68">
              <a:extLst>
                <a:ext uri="{FF2B5EF4-FFF2-40B4-BE49-F238E27FC236}">
                  <a16:creationId xmlns:a16="http://schemas.microsoft.com/office/drawing/2014/main" id="{11DE02CB-C613-FD2C-7AC0-569131BE8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8" name="Line 70">
              <a:extLst>
                <a:ext uri="{FF2B5EF4-FFF2-40B4-BE49-F238E27FC236}">
                  <a16:creationId xmlns:a16="http://schemas.microsoft.com/office/drawing/2014/main" id="{ED3D1682-196E-61F1-6DDD-F5627C1BD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9243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9" name="Text Box 71">
              <a:extLst>
                <a:ext uri="{FF2B5EF4-FFF2-40B4-BE49-F238E27FC236}">
                  <a16:creationId xmlns:a16="http://schemas.microsoft.com/office/drawing/2014/main" id="{856B81E4-8077-DD64-E5FB-2CC5E130A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3" y="3470275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" name="Text Box 75">
              <a:extLst>
                <a:ext uri="{FF2B5EF4-FFF2-40B4-BE49-F238E27FC236}">
                  <a16:creationId xmlns:a16="http://schemas.microsoft.com/office/drawing/2014/main" id="{41A237A4-C584-CDB2-2519-0ECD6A4CB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931" y="3470275"/>
              <a:ext cx="7729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</a:rPr>
                <a:t>20 dias</a:t>
              </a:r>
            </a:p>
          </p:txBody>
        </p: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18E642E8-C15F-A256-70AC-8B71EA02803A}"/>
                </a:ext>
              </a:extLst>
            </p:cNvPr>
            <p:cNvGrpSpPr/>
            <p:nvPr/>
          </p:nvGrpSpPr>
          <p:grpSpPr>
            <a:xfrm>
              <a:off x="990601" y="3810000"/>
              <a:ext cx="2895600" cy="228600"/>
              <a:chOff x="5656312" y="4282216"/>
              <a:chExt cx="2895600" cy="228600"/>
            </a:xfrm>
          </p:grpSpPr>
          <p:sp>
            <p:nvSpPr>
              <p:cNvPr id="13" name="Line 60">
                <a:extLst>
                  <a:ext uri="{FF2B5EF4-FFF2-40B4-BE49-F238E27FC236}">
                    <a16:creationId xmlns:a16="http://schemas.microsoft.com/office/drawing/2014/main" id="{EBA743E7-FF53-0D0C-A174-915EF9765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4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4" name="Line 61">
                <a:extLst>
                  <a:ext uri="{FF2B5EF4-FFF2-40B4-BE49-F238E27FC236}">
                    <a16:creationId xmlns:a16="http://schemas.microsoft.com/office/drawing/2014/main" id="{17954552-1F94-D792-5E87-4CD7B3EA7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9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5" name="Line 62">
                <a:extLst>
                  <a:ext uri="{FF2B5EF4-FFF2-40B4-BE49-F238E27FC236}">
                    <a16:creationId xmlns:a16="http://schemas.microsoft.com/office/drawing/2014/main" id="{2E04D85A-9FCF-5F44-2B03-AA054B86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4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Line 63">
                <a:extLst>
                  <a:ext uri="{FF2B5EF4-FFF2-40B4-BE49-F238E27FC236}">
                    <a16:creationId xmlns:a16="http://schemas.microsoft.com/office/drawing/2014/main" id="{B548F203-EA1C-BE7F-4885-32B61F6D1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9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7" name="Line 64">
                <a:extLst>
                  <a:ext uri="{FF2B5EF4-FFF2-40B4-BE49-F238E27FC236}">
                    <a16:creationId xmlns:a16="http://schemas.microsoft.com/office/drawing/2014/main" id="{A732A15F-7A20-28F9-84D0-E8A6DC3E6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4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Line 65">
                <a:extLst>
                  <a:ext uri="{FF2B5EF4-FFF2-40B4-BE49-F238E27FC236}">
                    <a16:creationId xmlns:a16="http://schemas.microsoft.com/office/drawing/2014/main" id="{FEB07C1A-0766-42D1-D364-8BE74DA37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8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9" name="Line 66">
                <a:extLst>
                  <a:ext uri="{FF2B5EF4-FFF2-40B4-BE49-F238E27FC236}">
                    <a16:creationId xmlns:a16="http://schemas.microsoft.com/office/drawing/2014/main" id="{231B2BBA-6E1B-3AE0-81FB-96AEF2536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3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0" name="Line 67">
                <a:extLst>
                  <a:ext uri="{FF2B5EF4-FFF2-40B4-BE49-F238E27FC236}">
                    <a16:creationId xmlns:a16="http://schemas.microsoft.com/office/drawing/2014/main" id="{8F55B89E-E4E1-C931-3D29-A168FF086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8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2" name="Line 67">
                <a:extLst>
                  <a:ext uri="{FF2B5EF4-FFF2-40B4-BE49-F238E27FC236}">
                    <a16:creationId xmlns:a16="http://schemas.microsoft.com/office/drawing/2014/main" id="{77EE0BDA-AC3B-8995-113E-0888DEA00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3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5" name="Line 60">
                <a:extLst>
                  <a:ext uri="{FF2B5EF4-FFF2-40B4-BE49-F238E27FC236}">
                    <a16:creationId xmlns:a16="http://schemas.microsoft.com/office/drawing/2014/main" id="{FB5026F5-16D8-EE4A-32B0-A5D827343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7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6" name="Line 61">
                <a:extLst>
                  <a:ext uri="{FF2B5EF4-FFF2-40B4-BE49-F238E27FC236}">
                    <a16:creationId xmlns:a16="http://schemas.microsoft.com/office/drawing/2014/main" id="{46A97F9B-C94F-56CC-498D-B9B6FFE90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2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7" name="Line 62">
                <a:extLst>
                  <a:ext uri="{FF2B5EF4-FFF2-40B4-BE49-F238E27FC236}">
                    <a16:creationId xmlns:a16="http://schemas.microsoft.com/office/drawing/2014/main" id="{8FAF2833-0FDF-4F31-73FB-B869D19A7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6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8" name="Line 63">
                <a:extLst>
                  <a:ext uri="{FF2B5EF4-FFF2-40B4-BE49-F238E27FC236}">
                    <a16:creationId xmlns:a16="http://schemas.microsoft.com/office/drawing/2014/main" id="{2204DC0F-B134-0114-87A8-344981E21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1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64">
                <a:extLst>
                  <a:ext uri="{FF2B5EF4-FFF2-40B4-BE49-F238E27FC236}">
                    <a16:creationId xmlns:a16="http://schemas.microsoft.com/office/drawing/2014/main" id="{6B912594-B71C-4B64-8055-846E2C155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56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65">
                <a:extLst>
                  <a:ext uri="{FF2B5EF4-FFF2-40B4-BE49-F238E27FC236}">
                    <a16:creationId xmlns:a16="http://schemas.microsoft.com/office/drawing/2014/main" id="{438A8FCC-A1F6-AEE2-20EF-81E14214C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61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66">
                <a:extLst>
                  <a:ext uri="{FF2B5EF4-FFF2-40B4-BE49-F238E27FC236}">
                    <a16:creationId xmlns:a16="http://schemas.microsoft.com/office/drawing/2014/main" id="{455D3760-B046-6AFD-EB08-120EF8407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6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67">
                <a:extLst>
                  <a:ext uri="{FF2B5EF4-FFF2-40B4-BE49-F238E27FC236}">
                    <a16:creationId xmlns:a16="http://schemas.microsoft.com/office/drawing/2014/main" id="{9092B995-920F-1631-AF17-B43438D86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0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67">
                <a:extLst>
                  <a:ext uri="{FF2B5EF4-FFF2-40B4-BE49-F238E27FC236}">
                    <a16:creationId xmlns:a16="http://schemas.microsoft.com/office/drawing/2014/main" id="{E0A5DFD5-C6C8-B686-8AB3-B79C099D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5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60">
                <a:extLst>
                  <a:ext uri="{FF2B5EF4-FFF2-40B4-BE49-F238E27FC236}">
                    <a16:creationId xmlns:a16="http://schemas.microsoft.com/office/drawing/2014/main" id="{48539AA3-5828-EB43-5292-590D38788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32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60">
                <a:extLst>
                  <a:ext uri="{FF2B5EF4-FFF2-40B4-BE49-F238E27FC236}">
                    <a16:creationId xmlns:a16="http://schemas.microsoft.com/office/drawing/2014/main" id="{1FBB71CE-B2E2-9F9F-6ED2-97129F23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1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61">
                <a:extLst>
                  <a:ext uri="{FF2B5EF4-FFF2-40B4-BE49-F238E27FC236}">
                    <a16:creationId xmlns:a16="http://schemas.microsoft.com/office/drawing/2014/main" id="{AF33B6C9-F07A-07C5-0BA6-4AB29E5C2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5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62">
                <a:extLst>
                  <a:ext uri="{FF2B5EF4-FFF2-40B4-BE49-F238E27FC236}">
                    <a16:creationId xmlns:a16="http://schemas.microsoft.com/office/drawing/2014/main" id="{4A148D0E-2BE0-D986-B3CD-8FE194CA8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0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63">
                <a:extLst>
                  <a:ext uri="{FF2B5EF4-FFF2-40B4-BE49-F238E27FC236}">
                    <a16:creationId xmlns:a16="http://schemas.microsoft.com/office/drawing/2014/main" id="{60A87C38-B00B-F1CB-7339-7B2FF8D5B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5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64">
                <a:extLst>
                  <a:ext uri="{FF2B5EF4-FFF2-40B4-BE49-F238E27FC236}">
                    <a16:creationId xmlns:a16="http://schemas.microsoft.com/office/drawing/2014/main" id="{A9A823F4-BDBF-5F31-709A-A471E7DEB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65">
                <a:extLst>
                  <a:ext uri="{FF2B5EF4-FFF2-40B4-BE49-F238E27FC236}">
                    <a16:creationId xmlns:a16="http://schemas.microsoft.com/office/drawing/2014/main" id="{4CB64114-FE95-C1F0-8535-E0EC4564E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5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66">
                <a:extLst>
                  <a:ext uri="{FF2B5EF4-FFF2-40B4-BE49-F238E27FC236}">
                    <a16:creationId xmlns:a16="http://schemas.microsoft.com/office/drawing/2014/main" id="{F4032FF1-456D-128C-0624-57FB85EEC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9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67">
                <a:extLst>
                  <a:ext uri="{FF2B5EF4-FFF2-40B4-BE49-F238E27FC236}">
                    <a16:creationId xmlns:a16="http://schemas.microsoft.com/office/drawing/2014/main" id="{017B76A9-ED3A-CCA1-E17A-B4A638485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4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67">
                <a:extLst>
                  <a:ext uri="{FF2B5EF4-FFF2-40B4-BE49-F238E27FC236}">
                    <a16:creationId xmlns:a16="http://schemas.microsoft.com/office/drawing/2014/main" id="{9E6D246F-54A1-57EF-F889-3CE85C05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9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60">
                <a:extLst>
                  <a:ext uri="{FF2B5EF4-FFF2-40B4-BE49-F238E27FC236}">
                    <a16:creationId xmlns:a16="http://schemas.microsoft.com/office/drawing/2014/main" id="{D09B1B39-CB1B-9B7F-5250-B6714DA23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6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60">
                <a:extLst>
                  <a:ext uri="{FF2B5EF4-FFF2-40B4-BE49-F238E27FC236}">
                    <a16:creationId xmlns:a16="http://schemas.microsoft.com/office/drawing/2014/main" id="{4A9B63D9-0434-DBF0-1676-E0E12B469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3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Line 61">
                <a:extLst>
                  <a:ext uri="{FF2B5EF4-FFF2-40B4-BE49-F238E27FC236}">
                    <a16:creationId xmlns:a16="http://schemas.microsoft.com/office/drawing/2014/main" id="{BF7FADED-96AA-8967-11E9-1C351E153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8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Line 62">
                <a:extLst>
                  <a:ext uri="{FF2B5EF4-FFF2-40B4-BE49-F238E27FC236}">
                    <a16:creationId xmlns:a16="http://schemas.microsoft.com/office/drawing/2014/main" id="{5F4BD698-29F5-2526-824A-12FECDE5A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3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Line 63">
                <a:extLst>
                  <a:ext uri="{FF2B5EF4-FFF2-40B4-BE49-F238E27FC236}">
                    <a16:creationId xmlns:a16="http://schemas.microsoft.com/office/drawing/2014/main" id="{5B80966F-741D-CC67-4DE9-B4912E2AF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Line 64">
                <a:extLst>
                  <a:ext uri="{FF2B5EF4-FFF2-40B4-BE49-F238E27FC236}">
                    <a16:creationId xmlns:a16="http://schemas.microsoft.com/office/drawing/2014/main" id="{019F483F-384D-55FA-71AD-824CFFF18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2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Line 65">
                <a:extLst>
                  <a:ext uri="{FF2B5EF4-FFF2-40B4-BE49-F238E27FC236}">
                    <a16:creationId xmlns:a16="http://schemas.microsoft.com/office/drawing/2014/main" id="{395177A0-21D8-848B-0C84-6EAB4F46C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75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Line 66">
                <a:extLst>
                  <a:ext uri="{FF2B5EF4-FFF2-40B4-BE49-F238E27FC236}">
                    <a16:creationId xmlns:a16="http://schemas.microsoft.com/office/drawing/2014/main" id="{A2660225-FD7C-7334-C024-BB8D2795A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23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6" name="Line 67">
                <a:extLst>
                  <a:ext uri="{FF2B5EF4-FFF2-40B4-BE49-F238E27FC236}">
                    <a16:creationId xmlns:a16="http://schemas.microsoft.com/office/drawing/2014/main" id="{A1D267EA-1870-CB5B-9A0A-98BC3C7EE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71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9BF68A3E-CB20-4F19-B101-10746AC28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19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Line 60">
                <a:extLst>
                  <a:ext uri="{FF2B5EF4-FFF2-40B4-BE49-F238E27FC236}">
                    <a16:creationId xmlns:a16="http://schemas.microsoft.com/office/drawing/2014/main" id="{781211B5-0061-D617-0F18-720736DE4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8712" y="4282216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62" name="Text Box 81">
            <a:extLst>
              <a:ext uri="{FF2B5EF4-FFF2-40B4-BE49-F238E27FC236}">
                <a16:creationId xmlns:a16="http://schemas.microsoft.com/office/drawing/2014/main" id="{EC3EE6C5-D7B1-19AC-10FD-0AFE3B12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999038"/>
            <a:ext cx="2089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imes New Roman" pitchFamily="18" charset="0"/>
              </a:rPr>
              <a:t> = 40 e </a:t>
            </a:r>
            <a:r>
              <a:rPr lang="pt-BR" altLang="pt-BR" sz="1600" i="1" dirty="0" err="1">
                <a:latin typeface="Times New Roman" pitchFamily="18" charset="0"/>
              </a:rPr>
              <a:t>np</a:t>
            </a:r>
            <a:r>
              <a:rPr lang="pt-BR" altLang="pt-BR" sz="1600" dirty="0">
                <a:latin typeface="Times New Roman" pitchFamily="18" charset="0"/>
              </a:rPr>
              <a:t> = 2,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</a:t>
            </a:r>
            <a:r>
              <a:rPr lang="pt-BR" altLang="pt-BR" sz="1600" i="1" dirty="0">
                <a:latin typeface="Times New Roman" pitchFamily="18" charset="0"/>
              </a:rPr>
              <a:t> p</a:t>
            </a:r>
            <a:r>
              <a:rPr lang="pt-BR" altLang="pt-BR" sz="1600" dirty="0">
                <a:latin typeface="Times New Roman" pitchFamily="18" charset="0"/>
              </a:rPr>
              <a:t> = 0,05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" name="Object 82">
                <a:extLst>
                  <a:ext uri="{FF2B5EF4-FFF2-40B4-BE49-F238E27FC236}">
                    <a16:creationId xmlns:a16="http://schemas.microsoft.com/office/drawing/2014/main" id="{F79F7637-ECA3-031E-513A-690CF3513CA5}"/>
                  </a:ext>
                </a:extLst>
              </p:cNvPr>
              <p:cNvSpPr txBox="1"/>
              <p:nvPr/>
            </p:nvSpPr>
            <p:spPr bwMode="auto">
              <a:xfrm>
                <a:off x="838200" y="5967412"/>
                <a:ext cx="746125" cy="293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pt-BR" sz="1000" dirty="0"/>
              </a:p>
            </p:txBody>
          </p:sp>
        </mc:Choice>
        <mc:Fallback xmlns="">
          <p:sp>
            <p:nvSpPr>
              <p:cNvPr id="126976" name="Object 82">
                <a:extLst>
                  <a:ext uri="{FF2B5EF4-FFF2-40B4-BE49-F238E27FC236}">
                    <a16:creationId xmlns:a16="http://schemas.microsoft.com/office/drawing/2014/main" id="{F79F7637-ECA3-031E-513A-690CF351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967412"/>
                <a:ext cx="746125" cy="293688"/>
              </a:xfrm>
              <a:prstGeom prst="rect">
                <a:avLst/>
              </a:prstGeom>
              <a:blipFill>
                <a:blip r:embed="rId2"/>
                <a:stretch>
                  <a:fillRect b="-14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977" name="Object 83">
                <a:extLst>
                  <a:ext uri="{FF2B5EF4-FFF2-40B4-BE49-F238E27FC236}">
                    <a16:creationId xmlns:a16="http://schemas.microsoft.com/office/drawing/2014/main" id="{13A76487-1301-962D-A9AC-8E02328A0251}"/>
                  </a:ext>
                </a:extLst>
              </p:cNvPr>
              <p:cNvSpPr txBox="1"/>
              <p:nvPr/>
            </p:nvSpPr>
            <p:spPr bwMode="auto">
              <a:xfrm>
                <a:off x="1451297" y="5876925"/>
                <a:ext cx="2760663" cy="474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6977" name="Object 83">
                <a:extLst>
                  <a:ext uri="{FF2B5EF4-FFF2-40B4-BE49-F238E27FC236}">
                    <a16:creationId xmlns:a16="http://schemas.microsoft.com/office/drawing/2014/main" id="{13A76487-1301-962D-A9AC-8E02328A0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1297" y="5876925"/>
                <a:ext cx="2760663" cy="474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79" name="Text Box 84">
            <a:extLst>
              <a:ext uri="{FF2B5EF4-FFF2-40B4-BE49-F238E27FC236}">
                <a16:creationId xmlns:a16="http://schemas.microsoft.com/office/drawing/2014/main" id="{554E2DE6-10D4-AB6F-4E66-0385B66C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401568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Problema</a:t>
            </a:r>
            <a:r>
              <a:rPr lang="pt-BR" altLang="pt-BR" sz="1600" dirty="0">
                <a:latin typeface="Tahoma" panose="020B0604030504040204" pitchFamily="34" charset="0"/>
              </a:rPr>
              <a:t>: não considera a possibilidade de 2 ou mais falhas dentro do mesmo intervalo!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0" name="Object 78">
                <a:extLst>
                  <a:ext uri="{FF2B5EF4-FFF2-40B4-BE49-F238E27FC236}">
                    <a16:creationId xmlns:a16="http://schemas.microsoft.com/office/drawing/2014/main" id="{AB3F82A6-F35E-5785-EED0-18B4EEB9334E}"/>
                  </a:ext>
                </a:extLst>
              </p:cNvPr>
              <p:cNvSpPr txBox="1"/>
              <p:nvPr/>
            </p:nvSpPr>
            <p:spPr bwMode="auto">
              <a:xfrm>
                <a:off x="789559" y="4710315"/>
                <a:ext cx="1420241" cy="29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6980" name="Object 78">
                <a:extLst>
                  <a:ext uri="{FF2B5EF4-FFF2-40B4-BE49-F238E27FC236}">
                    <a16:creationId xmlns:a16="http://schemas.microsoft.com/office/drawing/2014/main" id="{AB3F82A6-F35E-5785-EED0-18B4EEB9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59" y="4710315"/>
                <a:ext cx="1420241" cy="292100"/>
              </a:xfrm>
              <a:prstGeom prst="rect">
                <a:avLst/>
              </a:prstGeom>
              <a:blipFill>
                <a:blip r:embed="rId4"/>
                <a:stretch>
                  <a:fillRect b="-2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564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utoUpdateAnimBg="0"/>
      <p:bldP spid="126976" grpId="0"/>
      <p:bldP spid="126977" grpId="0"/>
      <p:bldP spid="126979" grpId="0" autoUpdateAnimBg="0"/>
      <p:bldP spid="12698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DE0E-6EEC-72A3-AAC2-3C0EAB1C9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EC7AB0FD-2781-9EED-525E-FE6C3DF84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de Poisson</a:t>
            </a: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CD01AF5D-9730-D0A9-88AA-7CB81FA8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999038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8" name="Object 8">
                <a:extLst>
                  <a:ext uri="{FF2B5EF4-FFF2-40B4-BE49-F238E27FC236}">
                    <a16:creationId xmlns:a16="http://schemas.microsoft.com/office/drawing/2014/main" id="{E0F3512E-2619-3372-5BF5-AA4A38D16ECE}"/>
                  </a:ext>
                </a:extLst>
              </p:cNvPr>
              <p:cNvSpPr txBox="1"/>
              <p:nvPr/>
            </p:nvSpPr>
            <p:spPr bwMode="auto">
              <a:xfrm>
                <a:off x="838200" y="5828431"/>
                <a:ext cx="2922731" cy="69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28008" name="Object 8">
                <a:extLst>
                  <a:ext uri="{FF2B5EF4-FFF2-40B4-BE49-F238E27FC236}">
                    <a16:creationId xmlns:a16="http://schemas.microsoft.com/office/drawing/2014/main" id="{E0F3512E-2619-3372-5BF5-AA4A38D16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828431"/>
                <a:ext cx="2922731" cy="696913"/>
              </a:xfrm>
              <a:prstGeom prst="rect">
                <a:avLst/>
              </a:prstGeom>
              <a:blipFill>
                <a:blip r:embed="rId2"/>
                <a:stretch>
                  <a:fillRect l="-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009" name="Text Box 9">
            <a:extLst>
              <a:ext uri="{FF2B5EF4-FFF2-40B4-BE49-F238E27FC236}">
                <a16:creationId xmlns:a16="http://schemas.microsoft.com/office/drawing/2014/main" id="{CC438E29-D0A1-13F7-73D7-F1CF14083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56138"/>
            <a:ext cx="4130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 , então </a:t>
            </a:r>
            <a:r>
              <a:rPr lang="pt-BR" altLang="pt-BR" sz="1600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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0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e </a:t>
            </a:r>
            <a:r>
              <a:rPr lang="pt-BR" altLang="pt-BR" sz="1600" i="1" dirty="0">
                <a:latin typeface="Times New Roman" pitchFamily="18" charset="0"/>
                <a:sym typeface="Symbol" pitchFamily="18" charset="2"/>
              </a:rPr>
              <a:t>f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pt-BR" altLang="pt-BR" sz="16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)</a:t>
            </a: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 tende para:</a:t>
            </a: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6F57EAF9-0EB9-D1CA-6BD3-423DDAE2E59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075109"/>
            <a:ext cx="3048000" cy="482599"/>
            <a:chOff x="576" y="2567"/>
            <a:chExt cx="1920" cy="304"/>
          </a:xfrm>
        </p:grpSpPr>
        <p:sp>
          <p:nvSpPr>
            <p:cNvPr id="34834" name="AutoShape 37">
              <a:extLst>
                <a:ext uri="{FF2B5EF4-FFF2-40B4-BE49-F238E27FC236}">
                  <a16:creationId xmlns:a16="http://schemas.microsoft.com/office/drawing/2014/main" id="{CB02971E-DD3E-A705-2CEE-DB278769974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475" y="1668"/>
              <a:ext cx="121" cy="1920"/>
            </a:xfrm>
            <a:prstGeom prst="leftBrace">
              <a:avLst>
                <a:gd name="adj1" fmla="val 13223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4835" name="Text Box 38">
              <a:extLst>
                <a:ext uri="{FF2B5EF4-FFF2-40B4-BE49-F238E27FC236}">
                  <a16:creationId xmlns:a16="http://schemas.microsoft.com/office/drawing/2014/main" id="{716CCB27-B10B-1222-EA8E-16725F473B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" y="2658"/>
              <a:ext cx="7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itchFamily="18" charset="0"/>
                </a:rPr>
                <a:t>n</a:t>
              </a:r>
              <a:r>
                <a:rPr lang="pt-BR" altLang="pt-BR" sz="1600" dirty="0">
                  <a:latin typeface="Tahoma" panose="020B0604030504040204" pitchFamily="34" charset="0"/>
                </a:rPr>
                <a:t> intervalos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042" name="Object 42">
                <a:extLst>
                  <a:ext uri="{FF2B5EF4-FFF2-40B4-BE49-F238E27FC236}">
                    <a16:creationId xmlns:a16="http://schemas.microsoft.com/office/drawing/2014/main" id="{A206737A-3DAD-23AF-7D24-5AFC4F4A7B7E}"/>
                  </a:ext>
                </a:extLst>
              </p:cNvPr>
              <p:cNvSpPr txBox="1"/>
              <p:nvPr/>
            </p:nvSpPr>
            <p:spPr bwMode="auto">
              <a:xfrm>
                <a:off x="830263" y="5310534"/>
                <a:ext cx="789409" cy="566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8042" name="Object 42">
                <a:extLst>
                  <a:ext uri="{FF2B5EF4-FFF2-40B4-BE49-F238E27FC236}">
                    <a16:creationId xmlns:a16="http://schemas.microsoft.com/office/drawing/2014/main" id="{A206737A-3DAD-23AF-7D24-5AFC4F4A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263" y="5310534"/>
                <a:ext cx="789409" cy="566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043" name="Object 43">
                <a:extLst>
                  <a:ext uri="{FF2B5EF4-FFF2-40B4-BE49-F238E27FC236}">
                    <a16:creationId xmlns:a16="http://schemas.microsoft.com/office/drawing/2014/main" id="{778F74DA-FAAB-9B96-4E1D-7E2B913445F0}"/>
                  </a:ext>
                </a:extLst>
              </p:cNvPr>
              <p:cNvSpPr txBox="1"/>
              <p:nvPr/>
            </p:nvSpPr>
            <p:spPr bwMode="auto">
              <a:xfrm>
                <a:off x="4644008" y="5151438"/>
                <a:ext cx="1431925" cy="604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8043" name="Object 43">
                <a:extLst>
                  <a:ext uri="{FF2B5EF4-FFF2-40B4-BE49-F238E27FC236}">
                    <a16:creationId xmlns:a16="http://schemas.microsoft.com/office/drawing/2014/main" id="{778F74DA-FAAB-9B96-4E1D-7E2B91344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5151438"/>
                <a:ext cx="1431925" cy="604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8044" name="Object 44">
            <a:extLst>
              <a:ext uri="{FF2B5EF4-FFF2-40B4-BE49-F238E27FC236}">
                <a16:creationId xmlns:a16="http://schemas.microsoft.com/office/drawing/2014/main" id="{7F5DF759-6ED1-CEC5-1446-3CB4E099E2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6022975"/>
          <a:ext cx="86995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203112" progId="Equation.DSMT4">
                  <p:embed/>
                </p:oleObj>
              </mc:Choice>
              <mc:Fallback>
                <p:oleObj name="Equation" r:id="rId5" imgW="609336" imgH="203112" progId="Equation.DSMT4">
                  <p:embed/>
                  <p:pic>
                    <p:nvPicPr>
                      <p:cNvPr id="128044" name="Object 44">
                        <a:extLst>
                          <a:ext uri="{FF2B5EF4-FFF2-40B4-BE49-F238E27FC236}">
                            <a16:creationId xmlns:a16="http://schemas.microsoft.com/office/drawing/2014/main" id="{7F5DF759-6ED1-CEC5-1446-3CB4E099E2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22975"/>
                        <a:ext cx="86995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45" name="Object 45">
            <a:extLst>
              <a:ext uri="{FF2B5EF4-FFF2-40B4-BE49-F238E27FC236}">
                <a16:creationId xmlns:a16="http://schemas.microsoft.com/office/drawing/2014/main" id="{B311ABF6-2EE1-FE97-5DB8-C5A9D0F83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5563" y="6019800"/>
          <a:ext cx="10144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0891" imgH="203112" progId="Equation.DSMT4">
                  <p:embed/>
                </p:oleObj>
              </mc:Choice>
              <mc:Fallback>
                <p:oleObj name="Equation" r:id="rId7" imgW="710891" imgH="203112" progId="Equation.DSMT4">
                  <p:embed/>
                  <p:pic>
                    <p:nvPicPr>
                      <p:cNvPr id="128045" name="Object 45">
                        <a:extLst>
                          <a:ext uri="{FF2B5EF4-FFF2-40B4-BE49-F238E27FC236}">
                            <a16:creationId xmlns:a16="http://schemas.microsoft.com/office/drawing/2014/main" id="{B311ABF6-2EE1-FE97-5DB8-C5A9D0F83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6019800"/>
                        <a:ext cx="10144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46" name="Text Box 46">
            <a:extLst>
              <a:ext uri="{FF2B5EF4-FFF2-40B4-BE49-F238E27FC236}">
                <a16:creationId xmlns:a16="http://schemas.microsoft.com/office/drawing/2014/main" id="{5DC26EF5-8100-BEB3-7725-C8DF4F71D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322888"/>
            <a:ext cx="2393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</a:t>
            </a: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distribuição de Poisson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5DE8590-ABD7-B34E-44E3-63D9F90D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5EB40-7552-47D5-B768-0630B16D50B2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89D9C8B-1AEB-D2B4-F6CE-EC745BA4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Suponha que numa série temporal diária de dados de chuva observou-se 10 falhas (dados ausentes) em 100 dias de observação, ou seja, 0,1 falha por dia. Deseja-se calcular a probabilidade de que nos próximos 20 dias ocorram 0, 1, 2, </a:t>
            </a:r>
            <a:r>
              <a:rPr lang="pt-BR" altLang="pt-BR" sz="1600" dirty="0" err="1">
                <a:latin typeface="Tahoma" panose="020B0604030504040204" pitchFamily="34" charset="0"/>
              </a:rPr>
              <a:t>etc</a:t>
            </a:r>
            <a:r>
              <a:rPr lang="pt-BR" altLang="pt-BR" sz="1600" dirty="0">
                <a:latin typeface="Tahoma" panose="020B0604030504040204" pitchFamily="34" charset="0"/>
              </a:rPr>
              <a:t> falhas.</a:t>
            </a:r>
          </a:p>
        </p:txBody>
      </p:sp>
      <p:sp>
        <p:nvSpPr>
          <p:cNvPr id="5" name="Text Box 58">
            <a:extLst>
              <a:ext uri="{FF2B5EF4-FFF2-40B4-BE49-F238E27FC236}">
                <a16:creationId xmlns:a16="http://schemas.microsoft.com/office/drawing/2014/main" id="{2D4626C4-C71D-C1A2-CC92-ECC2ABFD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51100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que a qualquer instante, uma falha é tão provável de ocorrer como em qualquer outro instante e assim, a probabilidade permanece constante. </a:t>
            </a:r>
          </a:p>
        </p:txBody>
      </p: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6417C111-6EE2-633A-9972-312ECED62DDF}"/>
              </a:ext>
            </a:extLst>
          </p:cNvPr>
          <p:cNvGrpSpPr/>
          <p:nvPr/>
        </p:nvGrpSpPr>
        <p:grpSpPr>
          <a:xfrm>
            <a:off x="773113" y="3470275"/>
            <a:ext cx="3760787" cy="568325"/>
            <a:chOff x="773113" y="3470275"/>
            <a:chExt cx="3760787" cy="568325"/>
          </a:xfrm>
        </p:grpSpPr>
        <p:sp>
          <p:nvSpPr>
            <p:cNvPr id="53" name="Line 59">
              <a:extLst>
                <a:ext uri="{FF2B5EF4-FFF2-40B4-BE49-F238E27FC236}">
                  <a16:creationId xmlns:a16="http://schemas.microsoft.com/office/drawing/2014/main" id="{9461801C-BD02-B7C7-75CC-A70F9590E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4" name="Line 68">
              <a:extLst>
                <a:ext uri="{FF2B5EF4-FFF2-40B4-BE49-F238E27FC236}">
                  <a16:creationId xmlns:a16="http://schemas.microsoft.com/office/drawing/2014/main" id="{91BF3BE2-8358-1E28-2811-CB0E5208A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2401" y="3810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5" name="Line 70">
              <a:extLst>
                <a:ext uri="{FF2B5EF4-FFF2-40B4-BE49-F238E27FC236}">
                  <a16:creationId xmlns:a16="http://schemas.microsoft.com/office/drawing/2014/main" id="{A6CB1377-ACB1-5895-7EB1-8376DAC42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1" y="39243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6" name="Text Box 71">
              <a:extLst>
                <a:ext uri="{FF2B5EF4-FFF2-40B4-BE49-F238E27FC236}">
                  <a16:creationId xmlns:a16="http://schemas.microsoft.com/office/drawing/2014/main" id="{6B772CA1-BFF5-5B49-69E3-CCAE61650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113" y="3470275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7" name="Text Box 75">
              <a:extLst>
                <a:ext uri="{FF2B5EF4-FFF2-40B4-BE49-F238E27FC236}">
                  <a16:creationId xmlns:a16="http://schemas.microsoft.com/office/drawing/2014/main" id="{6988F29F-5CDA-A107-2E5F-710CE6001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0931" y="3470275"/>
              <a:ext cx="7729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</a:rPr>
                <a:t>20 dias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78">
                <a:extLst>
                  <a:ext uri="{FF2B5EF4-FFF2-40B4-BE49-F238E27FC236}">
                    <a16:creationId xmlns:a16="http://schemas.microsoft.com/office/drawing/2014/main" id="{30E503BC-F4DA-ED0D-0347-E693309CEECD}"/>
                  </a:ext>
                </a:extLst>
              </p:cNvPr>
              <p:cNvSpPr txBox="1"/>
              <p:nvPr/>
            </p:nvSpPr>
            <p:spPr bwMode="auto">
              <a:xfrm>
                <a:off x="789559" y="4710315"/>
                <a:ext cx="3494407" cy="29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Object 78">
                <a:extLst>
                  <a:ext uri="{FF2B5EF4-FFF2-40B4-BE49-F238E27FC236}">
                    <a16:creationId xmlns:a16="http://schemas.microsoft.com/office/drawing/2014/main" id="{30E503BC-F4DA-ED0D-0347-E693309CE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559" y="4710315"/>
                <a:ext cx="3494407" cy="292100"/>
              </a:xfrm>
              <a:prstGeom prst="rect">
                <a:avLst/>
              </a:prstGeom>
              <a:blipFill>
                <a:blip r:embed="rId9"/>
                <a:stretch>
                  <a:fillRect b="-2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8" grpId="0"/>
      <p:bldP spid="128009" grpId="0" autoUpdateAnimBg="0"/>
      <p:bldP spid="128042" grpId="0"/>
      <p:bldP spid="128043" grpId="0"/>
      <p:bldP spid="128046" grpId="0" autoUpdateAnimBg="0"/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Resumo Distribuições Discretas</a:t>
            </a:r>
          </a:p>
        </p:txBody>
      </p:sp>
      <p:pic>
        <p:nvPicPr>
          <p:cNvPr id="36867" name="Picture 82" descr="DistribuicoesDiscretasRes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333500"/>
            <a:ext cx="7099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01600" y="2514600"/>
            <a:ext cx="889000" cy="914400"/>
            <a:chOff x="64" y="1584"/>
            <a:chExt cx="560" cy="576"/>
          </a:xfrm>
        </p:grpSpPr>
        <p:sp>
          <p:nvSpPr>
            <p:cNvPr id="36879" name="AutoShape 83"/>
            <p:cNvSpPr>
              <a:spLocks noChangeArrowheads="1"/>
            </p:cNvSpPr>
            <p:nvPr/>
          </p:nvSpPr>
          <p:spPr bwMode="auto">
            <a:xfrm flipV="1">
              <a:off x="432" y="1584"/>
              <a:ext cx="192" cy="576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80" name="Text Box 84"/>
            <p:cNvSpPr txBox="1">
              <a:spLocks noChangeArrowheads="1"/>
            </p:cNvSpPr>
            <p:nvPr/>
          </p:nvSpPr>
          <p:spPr bwMode="auto">
            <a:xfrm>
              <a:off x="64" y="1719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n</a:t>
              </a:r>
              <a:r>
                <a:rPr lang="pt-BR" altLang="pt-BR" sz="1600">
                  <a:latin typeface="Times New Roman" pitchFamily="18" charset="0"/>
                </a:rPr>
                <a:t> = 1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23825" y="3857625"/>
            <a:ext cx="866775" cy="914400"/>
            <a:chOff x="78" y="1584"/>
            <a:chExt cx="546" cy="576"/>
          </a:xfrm>
        </p:grpSpPr>
        <p:sp>
          <p:nvSpPr>
            <p:cNvPr id="36877" name="AutoShape 87"/>
            <p:cNvSpPr>
              <a:spLocks noChangeArrowheads="1"/>
            </p:cNvSpPr>
            <p:nvPr/>
          </p:nvSpPr>
          <p:spPr bwMode="auto">
            <a:xfrm flipV="1">
              <a:off x="432" y="1584"/>
              <a:ext cx="192" cy="576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78" name="Text Box 88"/>
            <p:cNvSpPr txBox="1">
              <a:spLocks noChangeArrowheads="1"/>
            </p:cNvSpPr>
            <p:nvPr/>
          </p:nvSpPr>
          <p:spPr bwMode="auto">
            <a:xfrm>
              <a:off x="78" y="1719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r</a:t>
              </a:r>
              <a:r>
                <a:rPr lang="pt-BR" altLang="pt-BR" sz="1600">
                  <a:latin typeface="Times New Roman" pitchFamily="18" charset="0"/>
                </a:rPr>
                <a:t> = 1</a:t>
              </a:r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066800" y="1752600"/>
            <a:ext cx="1150938" cy="4676775"/>
            <a:chOff x="672" y="1104"/>
            <a:chExt cx="725" cy="2946"/>
          </a:xfrm>
        </p:grpSpPr>
        <p:sp>
          <p:nvSpPr>
            <p:cNvPr id="36872" name="Rectangle 89"/>
            <p:cNvSpPr>
              <a:spLocks noChangeArrowheads="1"/>
            </p:cNvSpPr>
            <p:nvPr/>
          </p:nvSpPr>
          <p:spPr bwMode="auto">
            <a:xfrm>
              <a:off x="672" y="1104"/>
              <a:ext cx="404" cy="1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73" name="Rectangle 90"/>
            <p:cNvSpPr>
              <a:spLocks noChangeArrowheads="1"/>
            </p:cNvSpPr>
            <p:nvPr/>
          </p:nvSpPr>
          <p:spPr bwMode="auto">
            <a:xfrm>
              <a:off x="672" y="1968"/>
              <a:ext cx="355" cy="1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74" name="Rectangle 91"/>
            <p:cNvSpPr>
              <a:spLocks noChangeArrowheads="1"/>
            </p:cNvSpPr>
            <p:nvPr/>
          </p:nvSpPr>
          <p:spPr bwMode="auto">
            <a:xfrm>
              <a:off x="672" y="2826"/>
              <a:ext cx="725" cy="1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75" name="Rectangle 92"/>
            <p:cNvSpPr>
              <a:spLocks noChangeArrowheads="1"/>
            </p:cNvSpPr>
            <p:nvPr/>
          </p:nvSpPr>
          <p:spPr bwMode="auto">
            <a:xfrm>
              <a:off x="672" y="3342"/>
              <a:ext cx="685" cy="1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6876" name="Rectangle 93"/>
            <p:cNvSpPr>
              <a:spLocks noChangeArrowheads="1"/>
            </p:cNvSpPr>
            <p:nvPr/>
          </p:nvSpPr>
          <p:spPr bwMode="auto">
            <a:xfrm>
              <a:off x="672" y="3858"/>
              <a:ext cx="319" cy="1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6CFF3-F343-409A-94CD-30C3684595E1}" type="slidenum">
              <a:rPr lang="pt-BR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>
            <a:grpSpLocks/>
          </p:cNvGrpSpPr>
          <p:nvPr/>
        </p:nvGrpSpPr>
        <p:grpSpPr bwMode="auto">
          <a:xfrm>
            <a:off x="5689600" y="2414588"/>
            <a:ext cx="2787650" cy="1268412"/>
            <a:chOff x="5580959" y="5105449"/>
            <a:chExt cx="2787948" cy="1268214"/>
          </a:xfrm>
        </p:grpSpPr>
        <p:sp>
          <p:nvSpPr>
            <p:cNvPr id="8" name="Retângulo 7"/>
            <p:cNvSpPr/>
            <p:nvPr/>
          </p:nvSpPr>
          <p:spPr>
            <a:xfrm>
              <a:off x="5580959" y="5611782"/>
              <a:ext cx="1386036" cy="761881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37913" name="Objeto 36"/>
            <p:cNvGraphicFramePr>
              <a:graphicFrameLocks noChangeAspect="1"/>
            </p:cNvGraphicFramePr>
            <p:nvPr/>
          </p:nvGraphicFramePr>
          <p:xfrm>
            <a:off x="6881420" y="5105449"/>
            <a:ext cx="14874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40948" imgH="203112" progId="Equation.DSMT4">
                    <p:embed/>
                  </p:oleObj>
                </mc:Choice>
                <mc:Fallback>
                  <p:oleObj name="Equation" r:id="rId2" imgW="1040948" imgH="203112" progId="Equation.DSMT4">
                    <p:embed/>
                    <p:pic>
                      <p:nvPicPr>
                        <p:cNvPr id="37913" name="Objeto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420" y="5105449"/>
                          <a:ext cx="14874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Conector de seta reta 9"/>
            <p:cNvCxnSpPr/>
            <p:nvPr/>
          </p:nvCxnSpPr>
          <p:spPr>
            <a:xfrm flipV="1">
              <a:off x="6266832" y="5349886"/>
              <a:ext cx="647769" cy="642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(Contínua)</a:t>
            </a:r>
          </a:p>
        </p:txBody>
      </p:sp>
      <p:graphicFrame>
        <p:nvGraphicFramePr>
          <p:cNvPr id="18440" name="Object 15"/>
          <p:cNvGraphicFramePr>
            <a:graphicFrameLocks noChangeAspect="1"/>
          </p:cNvGraphicFramePr>
          <p:nvPr/>
        </p:nvGraphicFramePr>
        <p:xfrm>
          <a:off x="1116013" y="3997325"/>
          <a:ext cx="8731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203112" progId="Equation.DSMT4">
                  <p:embed/>
                </p:oleObj>
              </mc:Choice>
              <mc:Fallback>
                <p:oleObj name="Equation" r:id="rId4" imgW="609336" imgH="203112" progId="Equation.DSMT4">
                  <p:embed/>
                  <p:pic>
                    <p:nvPicPr>
                      <p:cNvPr id="184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97325"/>
                        <a:ext cx="8731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21"/>
          <p:cNvGraphicFramePr>
            <a:graphicFrameLocks noChangeAspect="1"/>
          </p:cNvGraphicFramePr>
          <p:nvPr/>
        </p:nvGraphicFramePr>
        <p:xfrm>
          <a:off x="1116013" y="4662488"/>
          <a:ext cx="10382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03112" progId="Equation.DSMT4">
                  <p:embed/>
                </p:oleObj>
              </mc:Choice>
              <mc:Fallback>
                <p:oleObj name="Equation" r:id="rId6" imgW="723586" imgH="203112" progId="Equation.DSMT4">
                  <p:embed/>
                  <p:pic>
                    <p:nvPicPr>
                      <p:cNvPr id="184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62488"/>
                        <a:ext cx="10382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79E1B-4123-4AA2-BEEC-4F29C2975B72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37895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Uniforme no intervalo 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t-BR" altLang="pt-BR" sz="1600" dirty="0">
                <a:latin typeface="Tahoma" panose="020B0604030504040204" pitchFamily="34" charset="0"/>
              </a:rPr>
              <a:t>  se sua função densidade de probabilidade for dada por: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052513" y="2314575"/>
            <a:ext cx="2816350" cy="944563"/>
            <a:chOff x="1052513" y="2314575"/>
            <a:chExt cx="2816307" cy="944563"/>
          </a:xfrm>
        </p:grpSpPr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2411392" y="2462213"/>
              <a:ext cx="1173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imes New Roman" charset="0"/>
                </a:rPr>
                <a:t>a </a:t>
              </a:r>
              <a:r>
                <a:rPr lang="pt-BR" altLang="pt-BR" sz="1600" dirty="0">
                  <a:latin typeface="Times New Roman" charset="0"/>
                </a:rPr>
                <a:t>≤</a:t>
              </a:r>
              <a:r>
                <a:rPr lang="pt-BR" altLang="pt-BR" sz="1600" i="1" dirty="0">
                  <a:latin typeface="Times New Roman" charset="0"/>
                </a:rPr>
                <a:t> x </a:t>
              </a:r>
              <a:r>
                <a:rPr lang="pt-BR" altLang="pt-BR" sz="1600" dirty="0">
                  <a:latin typeface="Times New Roman" charset="0"/>
                </a:rPr>
                <a:t>≤ </a:t>
              </a:r>
              <a:r>
                <a:rPr lang="pt-BR" altLang="pt-BR" sz="1600" i="1" dirty="0">
                  <a:latin typeface="Times New Roman" charset="0"/>
                </a:rPr>
                <a:t>b</a:t>
              </a:r>
            </a:p>
          </p:txBody>
        </p:sp>
        <p:graphicFrame>
          <p:nvGraphicFramePr>
            <p:cNvPr id="37910" name="Object 13"/>
            <p:cNvGraphicFramePr>
              <a:graphicFrameLocks noChangeAspect="1"/>
            </p:cNvGraphicFramePr>
            <p:nvPr/>
          </p:nvGraphicFramePr>
          <p:xfrm>
            <a:off x="1052513" y="2314575"/>
            <a:ext cx="1309687" cy="94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14400" imgH="660400" progId="Equation.DSMT4">
                    <p:embed/>
                  </p:oleObj>
                </mc:Choice>
                <mc:Fallback>
                  <p:oleObj name="Equation" r:id="rId8" imgW="914400" imgH="660400" progId="Equation.DSMT4">
                    <p:embed/>
                    <p:pic>
                      <p:nvPicPr>
                        <p:cNvPr id="3791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513" y="2314575"/>
                          <a:ext cx="1309687" cy="944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411392" y="2898775"/>
              <a:ext cx="14574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600" dirty="0">
                  <a:latin typeface="Tahoma" panose="020B0604030504040204" pitchFamily="34" charset="0"/>
                </a:rPr>
                <a:t>caso contrário</a:t>
              </a:r>
              <a:endParaRPr lang="pt-BR" altLang="pt-BR" sz="1600" i="1" dirty="0">
                <a:latin typeface="Times New Roman" charset="0"/>
              </a:endParaRP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4789488" y="2322513"/>
            <a:ext cx="2951162" cy="1682750"/>
            <a:chOff x="4789189" y="2322314"/>
            <a:chExt cx="2951163" cy="1682750"/>
          </a:xfrm>
        </p:grpSpPr>
        <p:grpSp>
          <p:nvGrpSpPr>
            <p:cNvPr id="37898" name="Grupo 4"/>
            <p:cNvGrpSpPr>
              <a:grpSpLocks/>
            </p:cNvGrpSpPr>
            <p:nvPr/>
          </p:nvGrpSpPr>
          <p:grpSpPr bwMode="auto">
            <a:xfrm>
              <a:off x="4789189" y="2322314"/>
              <a:ext cx="2951163" cy="1682750"/>
              <a:chOff x="5386198" y="2189346"/>
              <a:chExt cx="2951163" cy="1682750"/>
            </a:xfrm>
          </p:grpSpPr>
          <p:grpSp>
            <p:nvGrpSpPr>
              <p:cNvPr id="37901" name="Group 23"/>
              <p:cNvGrpSpPr>
                <a:grpSpLocks/>
              </p:cNvGrpSpPr>
              <p:nvPr/>
            </p:nvGrpSpPr>
            <p:grpSpPr bwMode="auto">
              <a:xfrm>
                <a:off x="5386198" y="2189346"/>
                <a:ext cx="2951163" cy="1682750"/>
                <a:chOff x="1830" y="1063"/>
                <a:chExt cx="1859" cy="1060"/>
              </a:xfrm>
            </p:grpSpPr>
            <p:sp>
              <p:nvSpPr>
                <p:cNvPr id="37906" name="Freeform 4"/>
                <p:cNvSpPr>
                  <a:spLocks/>
                </p:cNvSpPr>
                <p:nvPr/>
              </p:nvSpPr>
              <p:spPr bwMode="auto">
                <a:xfrm>
                  <a:off x="2113" y="1104"/>
                  <a:ext cx="1488" cy="816"/>
                </a:xfrm>
                <a:custGeom>
                  <a:avLst/>
                  <a:gdLst>
                    <a:gd name="T0" fmla="*/ 0 w 1488"/>
                    <a:gd name="T1" fmla="*/ 0 h 816"/>
                    <a:gd name="T2" fmla="*/ 0 w 1488"/>
                    <a:gd name="T3" fmla="*/ 816 h 816"/>
                    <a:gd name="T4" fmla="*/ 1488 w 1488"/>
                    <a:gd name="T5" fmla="*/ 816 h 816"/>
                    <a:gd name="T6" fmla="*/ 0 60000 65536"/>
                    <a:gd name="T7" fmla="*/ 0 60000 65536"/>
                    <a:gd name="T8" fmla="*/ 0 60000 65536"/>
                    <a:gd name="T9" fmla="*/ 0 w 1488"/>
                    <a:gd name="T10" fmla="*/ 0 h 816"/>
                    <a:gd name="T11" fmla="*/ 1488 w 1488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8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488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90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0" y="1063"/>
                  <a:ext cx="2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f</a:t>
                  </a:r>
                  <a:r>
                    <a:rPr lang="pt-BR" altLang="pt-BR" sz="1600">
                      <a:latin typeface="Times New Roman" pitchFamily="18" charset="0"/>
                    </a:rPr>
                    <a:t>(</a:t>
                  </a: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  <a:r>
                    <a:rPr lang="pt-BR" altLang="pt-BR" sz="1600"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3790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95" y="1911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37902" name="Group 7"/>
              <p:cNvGrpSpPr>
                <a:grpSpLocks/>
              </p:cNvGrpSpPr>
              <p:nvPr/>
            </p:nvGrpSpPr>
            <p:grpSpPr bwMode="auto">
              <a:xfrm>
                <a:off x="6143436" y="3459346"/>
                <a:ext cx="1654175" cy="350837"/>
                <a:chOff x="1250" y="1863"/>
                <a:chExt cx="1042" cy="221"/>
              </a:xfrm>
            </p:grpSpPr>
            <p:sp>
              <p:nvSpPr>
                <p:cNvPr id="379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50" y="1863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379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2" y="1872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b</a:t>
                  </a:r>
                </a:p>
              </p:txBody>
            </p:sp>
          </p:grpSp>
          <p:sp>
            <p:nvSpPr>
              <p:cNvPr id="37903" name="Rectangle 10"/>
              <p:cNvSpPr>
                <a:spLocks noChangeArrowheads="1"/>
              </p:cNvSpPr>
              <p:nvPr/>
            </p:nvSpPr>
            <p:spPr bwMode="auto">
              <a:xfrm>
                <a:off x="6292661" y="2787833"/>
                <a:ext cx="13716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37899" name="Objeto 53"/>
            <p:cNvGraphicFramePr>
              <a:graphicFrameLocks noChangeAspect="1"/>
            </p:cNvGraphicFramePr>
            <p:nvPr/>
          </p:nvGraphicFramePr>
          <p:xfrm>
            <a:off x="4851470" y="2724150"/>
            <a:ext cx="355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55292" imgH="393359" progId="Equation.DSMT4">
                    <p:embed/>
                  </p:oleObj>
                </mc:Choice>
                <mc:Fallback>
                  <p:oleObj name="Equation" r:id="rId10" imgW="355292" imgH="393359" progId="Equation.DSMT4">
                    <p:embed/>
                    <p:pic>
                      <p:nvPicPr>
                        <p:cNvPr id="37899" name="Objeto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1470" y="2724150"/>
                          <a:ext cx="3556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Conector reto 54"/>
            <p:cNvCxnSpPr/>
            <p:nvPr/>
          </p:nvCxnSpPr>
          <p:spPr>
            <a:xfrm flipH="1">
              <a:off x="5238451" y="2920801"/>
              <a:ext cx="4508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(Contínua)</a:t>
            </a:r>
          </a:p>
        </p:txBody>
      </p:sp>
      <p:grpSp>
        <p:nvGrpSpPr>
          <p:cNvPr id="38915" name="Group 36"/>
          <p:cNvGrpSpPr>
            <a:grpSpLocks/>
          </p:cNvGrpSpPr>
          <p:nvPr/>
        </p:nvGrpSpPr>
        <p:grpSpPr bwMode="auto">
          <a:xfrm>
            <a:off x="1227138" y="1687513"/>
            <a:ext cx="2951162" cy="1682750"/>
            <a:chOff x="773" y="1063"/>
            <a:chExt cx="1859" cy="1060"/>
          </a:xfrm>
        </p:grpSpPr>
        <p:sp>
          <p:nvSpPr>
            <p:cNvPr id="38933" name="Freeform 4"/>
            <p:cNvSpPr>
              <a:spLocks/>
            </p:cNvSpPr>
            <p:nvPr/>
          </p:nvSpPr>
          <p:spPr bwMode="auto">
            <a:xfrm>
              <a:off x="1056" y="1104"/>
              <a:ext cx="1488" cy="816"/>
            </a:xfrm>
            <a:custGeom>
              <a:avLst/>
              <a:gdLst>
                <a:gd name="T0" fmla="*/ 0 w 1488"/>
                <a:gd name="T1" fmla="*/ 0 h 816"/>
                <a:gd name="T2" fmla="*/ 0 w 1488"/>
                <a:gd name="T3" fmla="*/ 816 h 816"/>
                <a:gd name="T4" fmla="*/ 1488 w 1488"/>
                <a:gd name="T5" fmla="*/ 816 h 816"/>
                <a:gd name="T6" fmla="*/ 0 60000 65536"/>
                <a:gd name="T7" fmla="*/ 0 60000 65536"/>
                <a:gd name="T8" fmla="*/ 0 60000 65536"/>
                <a:gd name="T9" fmla="*/ 0 w 1488"/>
                <a:gd name="T10" fmla="*/ 0 h 816"/>
                <a:gd name="T11" fmla="*/ 1488 w 148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816">
                  <a:moveTo>
                    <a:pt x="0" y="0"/>
                  </a:moveTo>
                  <a:lnTo>
                    <a:pt x="0" y="816"/>
                  </a:lnTo>
                  <a:lnTo>
                    <a:pt x="1488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8934" name="Text Box 5"/>
            <p:cNvSpPr txBox="1">
              <a:spLocks noChangeArrowheads="1"/>
            </p:cNvSpPr>
            <p:nvPr/>
          </p:nvSpPr>
          <p:spPr bwMode="auto">
            <a:xfrm>
              <a:off x="773" y="1063"/>
              <a:ext cx="2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f</a:t>
              </a:r>
              <a:r>
                <a:rPr lang="pt-BR" altLang="pt-BR" sz="1600">
                  <a:latin typeface="Times New Roman" pitchFamily="18" charset="0"/>
                </a:rPr>
                <a:t>(</a:t>
              </a:r>
              <a:r>
                <a:rPr lang="pt-BR" altLang="pt-BR" sz="1600" i="1">
                  <a:latin typeface="Times New Roman" pitchFamily="18" charset="0"/>
                </a:rPr>
                <a:t>x</a:t>
              </a:r>
              <a:r>
                <a:rPr lang="pt-BR" altLang="pt-BR" sz="16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8935" name="Text Box 6"/>
            <p:cNvSpPr txBox="1">
              <a:spLocks noChangeArrowheads="1"/>
            </p:cNvSpPr>
            <p:nvPr/>
          </p:nvSpPr>
          <p:spPr bwMode="auto">
            <a:xfrm>
              <a:off x="2438" y="1911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1984375" y="2957513"/>
            <a:ext cx="1654175" cy="350837"/>
            <a:chOff x="1250" y="1863"/>
            <a:chExt cx="1042" cy="221"/>
          </a:xfrm>
        </p:grpSpPr>
        <p:sp>
          <p:nvSpPr>
            <p:cNvPr id="38931" name="Text Box 8"/>
            <p:cNvSpPr txBox="1">
              <a:spLocks noChangeArrowheads="1"/>
            </p:cNvSpPr>
            <p:nvPr/>
          </p:nvSpPr>
          <p:spPr bwMode="auto">
            <a:xfrm>
              <a:off x="1250" y="186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8932" name="Text Box 9"/>
            <p:cNvSpPr txBox="1">
              <a:spLocks noChangeArrowheads="1"/>
            </p:cNvSpPr>
            <p:nvPr/>
          </p:nvSpPr>
          <p:spPr bwMode="auto">
            <a:xfrm>
              <a:off x="2112" y="187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2133600" y="22860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4733925" y="2133600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a </a:t>
            </a:r>
            <a:r>
              <a:rPr lang="pt-BR" altLang="pt-BR" sz="1600">
                <a:latin typeface="Times New Roman" pitchFamily="18" charset="0"/>
              </a:rPr>
              <a:t>≤</a:t>
            </a:r>
            <a:r>
              <a:rPr lang="pt-BR" altLang="pt-BR" sz="1600" i="1">
                <a:latin typeface="Times New Roman" pitchFamily="18" charset="0"/>
              </a:rPr>
              <a:t> x </a:t>
            </a:r>
            <a:r>
              <a:rPr lang="pt-BR" altLang="pt-BR" sz="1600">
                <a:latin typeface="Times New Roman" pitchFamily="18" charset="0"/>
              </a:rPr>
              <a:t>≤ </a:t>
            </a:r>
            <a:r>
              <a:rPr lang="pt-BR" altLang="pt-BR" sz="1600" i="1">
                <a:latin typeface="Times New Roman" pitchFamily="18" charset="0"/>
              </a:rPr>
              <a:t>b</a:t>
            </a:r>
          </a:p>
        </p:txBody>
      </p:sp>
      <p:graphicFrame>
        <p:nvGraphicFramePr>
          <p:cNvPr id="38919" name="Object 24"/>
          <p:cNvGraphicFramePr>
            <a:graphicFrameLocks noChangeAspect="1"/>
          </p:cNvGraphicFramePr>
          <p:nvPr/>
        </p:nvGraphicFramePr>
        <p:xfrm>
          <a:off x="1660525" y="3581400"/>
          <a:ext cx="11826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DSMT4">
                  <p:embed/>
                </p:oleObj>
              </mc:Choice>
              <mc:Fallback>
                <p:oleObj name="Equation" r:id="rId2" imgW="825500" imgH="393700" progId="Equation.DSMT4">
                  <p:embed/>
                  <p:pic>
                    <p:nvPicPr>
                      <p:cNvPr id="389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581400"/>
                        <a:ext cx="11826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4" name="Object 26"/>
          <p:cNvGraphicFramePr>
            <a:graphicFrameLocks noChangeAspect="1"/>
          </p:cNvGraphicFramePr>
          <p:nvPr/>
        </p:nvGraphicFramePr>
        <p:xfrm>
          <a:off x="4114800" y="3429000"/>
          <a:ext cx="16192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29810" imgH="482391" progId="Equation.DSMT4">
                  <p:embed/>
                </p:oleObj>
              </mc:Choice>
              <mc:Fallback>
                <p:oleObj name="Equation" r:id="rId4" imgW="1129810" imgH="482391" progId="Equation.DSMT4">
                  <p:embed/>
                  <p:pic>
                    <p:nvPicPr>
                      <p:cNvPr id="993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16192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5" name="Object 27"/>
          <p:cNvGraphicFramePr>
            <a:graphicFrameLocks noChangeAspect="1"/>
          </p:cNvGraphicFramePr>
          <p:nvPr/>
        </p:nvGraphicFramePr>
        <p:xfrm>
          <a:off x="4141788" y="4114800"/>
          <a:ext cx="28384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993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4114800"/>
                        <a:ext cx="28384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6" name="Object 28"/>
          <p:cNvGraphicFramePr>
            <a:graphicFrameLocks noChangeAspect="1"/>
          </p:cNvGraphicFramePr>
          <p:nvPr/>
        </p:nvGraphicFramePr>
        <p:xfrm>
          <a:off x="4114800" y="4800600"/>
          <a:ext cx="32194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900" imgH="508000" progId="Equation.DSMT4">
                  <p:embed/>
                </p:oleObj>
              </mc:Choice>
              <mc:Fallback>
                <p:oleObj name="Equation" r:id="rId8" imgW="2247900" imgH="508000" progId="Equation.DSMT4">
                  <p:embed/>
                  <p:pic>
                    <p:nvPicPr>
                      <p:cNvPr id="993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00600"/>
                        <a:ext cx="32194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7" name="Object 29"/>
          <p:cNvGraphicFramePr>
            <a:graphicFrameLocks noChangeAspect="1"/>
          </p:cNvGraphicFramePr>
          <p:nvPr/>
        </p:nvGraphicFramePr>
        <p:xfrm>
          <a:off x="4114800" y="5611813"/>
          <a:ext cx="2947988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444500" progId="Equation.DSMT4">
                  <p:embed/>
                </p:oleObj>
              </mc:Choice>
              <mc:Fallback>
                <p:oleObj name="Equation" r:id="rId10" imgW="2057400" imgH="444500" progId="Equation.DSMT4">
                  <p:embed/>
                  <p:pic>
                    <p:nvPicPr>
                      <p:cNvPr id="9935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611813"/>
                        <a:ext cx="2947988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861050" y="5680075"/>
            <a:ext cx="909638" cy="512763"/>
            <a:chOff x="3637" y="3578"/>
            <a:chExt cx="573" cy="323"/>
          </a:xfrm>
        </p:grpSpPr>
        <p:sp>
          <p:nvSpPr>
            <p:cNvPr id="38929" name="Line 30"/>
            <p:cNvSpPr>
              <a:spLocks noChangeShapeType="1"/>
            </p:cNvSpPr>
            <p:nvPr/>
          </p:nvSpPr>
          <p:spPr bwMode="auto">
            <a:xfrm flipH="1">
              <a:off x="3637" y="3578"/>
              <a:ext cx="33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8930" name="Line 31"/>
            <p:cNvSpPr>
              <a:spLocks noChangeShapeType="1"/>
            </p:cNvSpPr>
            <p:nvPr/>
          </p:nvSpPr>
          <p:spPr bwMode="auto">
            <a:xfrm flipH="1">
              <a:off x="3874" y="3757"/>
              <a:ext cx="33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99361" name="Object 33"/>
          <p:cNvGraphicFramePr>
            <a:graphicFrameLocks noChangeAspect="1"/>
          </p:cNvGraphicFramePr>
          <p:nvPr/>
        </p:nvGraphicFramePr>
        <p:xfrm>
          <a:off x="7062788" y="5648325"/>
          <a:ext cx="7096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9936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5648325"/>
                        <a:ext cx="70961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7239000" y="5638800"/>
            <a:ext cx="533400" cy="609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1130-8015-4016-BCFF-202A0733C204}" type="slidenum">
              <a:rPr lang="pt-BR"/>
              <a:pPr>
                <a:defRPr/>
              </a:pPr>
              <a:t>47</a:t>
            </a:fld>
            <a:endParaRPr lang="pt-BR"/>
          </a:p>
        </p:txBody>
      </p:sp>
      <p:graphicFrame>
        <p:nvGraphicFramePr>
          <p:cNvPr id="38928" name="Objeto 26"/>
          <p:cNvGraphicFramePr>
            <a:graphicFrameLocks noChangeAspect="1"/>
          </p:cNvGraphicFramePr>
          <p:nvPr/>
        </p:nvGraphicFramePr>
        <p:xfrm>
          <a:off x="1660525" y="4554538"/>
          <a:ext cx="8731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203112" progId="Equation.DSMT4">
                  <p:embed/>
                </p:oleObj>
              </mc:Choice>
              <mc:Fallback>
                <p:oleObj name="Equation" r:id="rId14" imgW="609336" imgH="203112" progId="Equation.DSMT4">
                  <p:embed/>
                  <p:pic>
                    <p:nvPicPr>
                      <p:cNvPr id="38928" name="Objeto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554538"/>
                        <a:ext cx="8731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(Contínua)</a:t>
            </a:r>
          </a:p>
        </p:txBody>
      </p:sp>
      <p:grpSp>
        <p:nvGrpSpPr>
          <p:cNvPr id="39939" name="Group 26"/>
          <p:cNvGrpSpPr>
            <a:grpSpLocks/>
          </p:cNvGrpSpPr>
          <p:nvPr/>
        </p:nvGrpSpPr>
        <p:grpSpPr bwMode="auto">
          <a:xfrm>
            <a:off x="1227138" y="1687513"/>
            <a:ext cx="2951162" cy="1682750"/>
            <a:chOff x="773" y="1063"/>
            <a:chExt cx="1859" cy="1060"/>
          </a:xfrm>
        </p:grpSpPr>
        <p:sp>
          <p:nvSpPr>
            <p:cNvPr id="39954" name="Freeform 4"/>
            <p:cNvSpPr>
              <a:spLocks/>
            </p:cNvSpPr>
            <p:nvPr/>
          </p:nvSpPr>
          <p:spPr bwMode="auto">
            <a:xfrm>
              <a:off x="1056" y="1104"/>
              <a:ext cx="1488" cy="816"/>
            </a:xfrm>
            <a:custGeom>
              <a:avLst/>
              <a:gdLst>
                <a:gd name="T0" fmla="*/ 0 w 1488"/>
                <a:gd name="T1" fmla="*/ 0 h 816"/>
                <a:gd name="T2" fmla="*/ 0 w 1488"/>
                <a:gd name="T3" fmla="*/ 816 h 816"/>
                <a:gd name="T4" fmla="*/ 1488 w 1488"/>
                <a:gd name="T5" fmla="*/ 816 h 816"/>
                <a:gd name="T6" fmla="*/ 0 60000 65536"/>
                <a:gd name="T7" fmla="*/ 0 60000 65536"/>
                <a:gd name="T8" fmla="*/ 0 60000 65536"/>
                <a:gd name="T9" fmla="*/ 0 w 1488"/>
                <a:gd name="T10" fmla="*/ 0 h 816"/>
                <a:gd name="T11" fmla="*/ 1488 w 148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816">
                  <a:moveTo>
                    <a:pt x="0" y="0"/>
                  </a:moveTo>
                  <a:lnTo>
                    <a:pt x="0" y="816"/>
                  </a:lnTo>
                  <a:lnTo>
                    <a:pt x="1488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9955" name="Text Box 5"/>
            <p:cNvSpPr txBox="1">
              <a:spLocks noChangeArrowheads="1"/>
            </p:cNvSpPr>
            <p:nvPr/>
          </p:nvSpPr>
          <p:spPr bwMode="auto">
            <a:xfrm>
              <a:off x="773" y="1063"/>
              <a:ext cx="2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f</a:t>
              </a:r>
              <a:r>
                <a:rPr lang="pt-BR" altLang="pt-BR" sz="1600">
                  <a:latin typeface="Times New Roman" pitchFamily="18" charset="0"/>
                </a:rPr>
                <a:t>(</a:t>
              </a:r>
              <a:r>
                <a:rPr lang="pt-BR" altLang="pt-BR" sz="1600" i="1">
                  <a:latin typeface="Times New Roman" pitchFamily="18" charset="0"/>
                </a:rPr>
                <a:t>x</a:t>
              </a:r>
              <a:r>
                <a:rPr lang="pt-BR" altLang="pt-BR" sz="16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9956" name="Text Box 6"/>
            <p:cNvSpPr txBox="1">
              <a:spLocks noChangeArrowheads="1"/>
            </p:cNvSpPr>
            <p:nvPr/>
          </p:nvSpPr>
          <p:spPr bwMode="auto">
            <a:xfrm>
              <a:off x="2438" y="1911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1984375" y="2957513"/>
            <a:ext cx="1654175" cy="350837"/>
            <a:chOff x="1250" y="1863"/>
            <a:chExt cx="1042" cy="221"/>
          </a:xfrm>
        </p:grpSpPr>
        <p:sp>
          <p:nvSpPr>
            <p:cNvPr id="39952" name="Text Box 8"/>
            <p:cNvSpPr txBox="1">
              <a:spLocks noChangeArrowheads="1"/>
            </p:cNvSpPr>
            <p:nvPr/>
          </p:nvSpPr>
          <p:spPr bwMode="auto">
            <a:xfrm>
              <a:off x="1250" y="186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9953" name="Text Box 9"/>
            <p:cNvSpPr txBox="1">
              <a:spLocks noChangeArrowheads="1"/>
            </p:cNvSpPr>
            <p:nvPr/>
          </p:nvSpPr>
          <p:spPr bwMode="auto">
            <a:xfrm>
              <a:off x="2112" y="187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2133600" y="22860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4733925" y="2133600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a </a:t>
            </a:r>
            <a:r>
              <a:rPr lang="pt-BR" altLang="pt-BR" sz="1600">
                <a:latin typeface="Times New Roman" pitchFamily="18" charset="0"/>
              </a:rPr>
              <a:t>≤</a:t>
            </a:r>
            <a:r>
              <a:rPr lang="pt-BR" altLang="pt-BR" sz="1600" i="1">
                <a:latin typeface="Times New Roman" pitchFamily="18" charset="0"/>
              </a:rPr>
              <a:t> x </a:t>
            </a:r>
            <a:r>
              <a:rPr lang="pt-BR" altLang="pt-BR" sz="1600">
                <a:latin typeface="Times New Roman" pitchFamily="18" charset="0"/>
              </a:rPr>
              <a:t>≤ </a:t>
            </a:r>
            <a:r>
              <a:rPr lang="pt-BR" altLang="pt-BR" sz="1600" i="1">
                <a:latin typeface="Times New Roman" pitchFamily="18" charset="0"/>
              </a:rPr>
              <a:t>b</a:t>
            </a:r>
          </a:p>
        </p:txBody>
      </p:sp>
      <p:graphicFrame>
        <p:nvGraphicFramePr>
          <p:cNvPr id="39943" name="Object 13"/>
          <p:cNvGraphicFramePr>
            <a:graphicFrameLocks noChangeAspect="1"/>
          </p:cNvGraphicFramePr>
          <p:nvPr/>
        </p:nvGraphicFramePr>
        <p:xfrm>
          <a:off x="1660525" y="3581400"/>
          <a:ext cx="11826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DSMT4">
                  <p:embed/>
                </p:oleObj>
              </mc:Choice>
              <mc:Fallback>
                <p:oleObj name="Equation" r:id="rId2" imgW="825500" imgH="393700" progId="Equation.DSMT4">
                  <p:embed/>
                  <p:pic>
                    <p:nvPicPr>
                      <p:cNvPr id="3994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581400"/>
                        <a:ext cx="11826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4164013" y="3932238"/>
          <a:ext cx="18383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82600" progId="Equation.DSMT4">
                  <p:embed/>
                </p:oleObj>
              </mc:Choice>
              <mc:Fallback>
                <p:oleObj name="Equation" r:id="rId4" imgW="1282700" imgH="482600" progId="Equation.DSMT4">
                  <p:embed/>
                  <p:pic>
                    <p:nvPicPr>
                      <p:cNvPr id="1003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932238"/>
                        <a:ext cx="18383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4181475" y="4632325"/>
          <a:ext cx="31115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700" imgH="482600" progId="Equation.DSMT4">
                  <p:embed/>
                </p:oleObj>
              </mc:Choice>
              <mc:Fallback>
                <p:oleObj name="Equation" r:id="rId6" imgW="2171700" imgH="482600" progId="Equation.DSMT4">
                  <p:embed/>
                  <p:pic>
                    <p:nvPicPr>
                      <p:cNvPr id="1003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4632325"/>
                        <a:ext cx="31115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4164013" y="5332413"/>
          <a:ext cx="32750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08000" progId="Equation.DSMT4">
                  <p:embed/>
                </p:oleObj>
              </mc:Choice>
              <mc:Fallback>
                <p:oleObj name="Equation" r:id="rId8" imgW="2286000" imgH="508000" progId="Equation.DSMT4">
                  <p:embed/>
                  <p:pic>
                    <p:nvPicPr>
                      <p:cNvPr id="1003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332413"/>
                        <a:ext cx="32750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4164013" y="6069013"/>
          <a:ext cx="16017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115" imgH="444307" progId="Equation.DSMT4">
                  <p:embed/>
                </p:oleObj>
              </mc:Choice>
              <mc:Fallback>
                <p:oleObj name="Equation" r:id="rId10" imgW="1117115" imgH="444307" progId="Equation.DSMT4">
                  <p:embed/>
                  <p:pic>
                    <p:nvPicPr>
                      <p:cNvPr id="1003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6069013"/>
                        <a:ext cx="1601787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22"/>
          <p:cNvGraphicFramePr>
            <a:graphicFrameLocks noChangeAspect="1"/>
          </p:cNvGraphicFramePr>
          <p:nvPr/>
        </p:nvGraphicFramePr>
        <p:xfrm>
          <a:off x="1660525" y="4419600"/>
          <a:ext cx="12557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5920" imgH="393529" progId="Equation.DSMT4">
                  <p:embed/>
                </p:oleObj>
              </mc:Choice>
              <mc:Fallback>
                <p:oleObj name="Equation" r:id="rId12" imgW="875920" imgH="393529" progId="Equation.DSMT4">
                  <p:embed/>
                  <p:pic>
                    <p:nvPicPr>
                      <p:cNvPr id="3994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419600"/>
                        <a:ext cx="12557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24"/>
          <p:cNvGraphicFramePr>
            <a:graphicFrameLocks noChangeAspect="1"/>
          </p:cNvGraphicFramePr>
          <p:nvPr/>
        </p:nvGraphicFramePr>
        <p:xfrm>
          <a:off x="4164013" y="3597275"/>
          <a:ext cx="24336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01800" imgH="228600" progId="Equation.DSMT4">
                  <p:embed/>
                </p:oleObj>
              </mc:Choice>
              <mc:Fallback>
                <p:oleObj name="Equation" r:id="rId14" imgW="1701800" imgH="228600" progId="Equation.DSMT4">
                  <p:embed/>
                  <p:pic>
                    <p:nvPicPr>
                      <p:cNvPr id="3994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597275"/>
                        <a:ext cx="24336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68FD9-2303-49F2-8893-43FC6BE5E568}" type="slidenum">
              <a:rPr lang="pt-BR"/>
              <a:pPr>
                <a:defRPr/>
              </a:pPr>
              <a:t>48</a:t>
            </a:fld>
            <a:endParaRPr lang="pt-BR"/>
          </a:p>
        </p:txBody>
      </p:sp>
      <p:graphicFrame>
        <p:nvGraphicFramePr>
          <p:cNvPr id="39951" name="Objeto 2"/>
          <p:cNvGraphicFramePr>
            <a:graphicFrameLocks noChangeAspect="1"/>
          </p:cNvGraphicFramePr>
          <p:nvPr/>
        </p:nvGraphicFramePr>
        <p:xfrm>
          <a:off x="1660525" y="5226050"/>
          <a:ext cx="10382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586" imgH="203112" progId="Equation.DSMT4">
                  <p:embed/>
                </p:oleObj>
              </mc:Choice>
              <mc:Fallback>
                <p:oleObj name="Equation" r:id="rId16" imgW="723586" imgH="203112" progId="Equation.DSMT4">
                  <p:embed/>
                  <p:pic>
                    <p:nvPicPr>
                      <p:cNvPr id="39951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226050"/>
                        <a:ext cx="10382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(Contínua)</a:t>
            </a:r>
          </a:p>
        </p:txBody>
      </p:sp>
      <p:grpSp>
        <p:nvGrpSpPr>
          <p:cNvPr id="40963" name="Group 32"/>
          <p:cNvGrpSpPr>
            <a:grpSpLocks/>
          </p:cNvGrpSpPr>
          <p:nvPr/>
        </p:nvGrpSpPr>
        <p:grpSpPr bwMode="auto">
          <a:xfrm>
            <a:off x="1227138" y="1687513"/>
            <a:ext cx="2951162" cy="1682750"/>
            <a:chOff x="773" y="1063"/>
            <a:chExt cx="1859" cy="1060"/>
          </a:xfrm>
        </p:grpSpPr>
        <p:sp>
          <p:nvSpPr>
            <p:cNvPr id="40984" name="Freeform 4"/>
            <p:cNvSpPr>
              <a:spLocks/>
            </p:cNvSpPr>
            <p:nvPr/>
          </p:nvSpPr>
          <p:spPr bwMode="auto">
            <a:xfrm>
              <a:off x="1056" y="1104"/>
              <a:ext cx="1488" cy="816"/>
            </a:xfrm>
            <a:custGeom>
              <a:avLst/>
              <a:gdLst>
                <a:gd name="T0" fmla="*/ 0 w 1488"/>
                <a:gd name="T1" fmla="*/ 0 h 816"/>
                <a:gd name="T2" fmla="*/ 0 w 1488"/>
                <a:gd name="T3" fmla="*/ 816 h 816"/>
                <a:gd name="T4" fmla="*/ 1488 w 1488"/>
                <a:gd name="T5" fmla="*/ 816 h 816"/>
                <a:gd name="T6" fmla="*/ 0 60000 65536"/>
                <a:gd name="T7" fmla="*/ 0 60000 65536"/>
                <a:gd name="T8" fmla="*/ 0 60000 65536"/>
                <a:gd name="T9" fmla="*/ 0 w 1488"/>
                <a:gd name="T10" fmla="*/ 0 h 816"/>
                <a:gd name="T11" fmla="*/ 1488 w 148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816">
                  <a:moveTo>
                    <a:pt x="0" y="0"/>
                  </a:moveTo>
                  <a:lnTo>
                    <a:pt x="0" y="816"/>
                  </a:lnTo>
                  <a:lnTo>
                    <a:pt x="1488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0985" name="Text Box 5"/>
            <p:cNvSpPr txBox="1">
              <a:spLocks noChangeArrowheads="1"/>
            </p:cNvSpPr>
            <p:nvPr/>
          </p:nvSpPr>
          <p:spPr bwMode="auto">
            <a:xfrm>
              <a:off x="773" y="1063"/>
              <a:ext cx="2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f</a:t>
              </a:r>
              <a:r>
                <a:rPr lang="pt-BR" altLang="pt-BR" sz="1600">
                  <a:latin typeface="Times New Roman" pitchFamily="18" charset="0"/>
                </a:rPr>
                <a:t>(</a:t>
              </a:r>
              <a:r>
                <a:rPr lang="pt-BR" altLang="pt-BR" sz="1600" i="1">
                  <a:latin typeface="Times New Roman" pitchFamily="18" charset="0"/>
                </a:rPr>
                <a:t>x</a:t>
              </a:r>
              <a:r>
                <a:rPr lang="pt-BR" altLang="pt-BR" sz="16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0986" name="Text Box 6"/>
            <p:cNvSpPr txBox="1">
              <a:spLocks noChangeArrowheads="1"/>
            </p:cNvSpPr>
            <p:nvPr/>
          </p:nvSpPr>
          <p:spPr bwMode="auto">
            <a:xfrm>
              <a:off x="2438" y="1911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1984375" y="2957513"/>
            <a:ext cx="1654175" cy="350837"/>
            <a:chOff x="1250" y="1863"/>
            <a:chExt cx="1042" cy="221"/>
          </a:xfrm>
        </p:grpSpPr>
        <p:sp>
          <p:nvSpPr>
            <p:cNvPr id="40982" name="Text Box 8"/>
            <p:cNvSpPr txBox="1">
              <a:spLocks noChangeArrowheads="1"/>
            </p:cNvSpPr>
            <p:nvPr/>
          </p:nvSpPr>
          <p:spPr bwMode="auto">
            <a:xfrm>
              <a:off x="1250" y="186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0983" name="Text Box 9"/>
            <p:cNvSpPr txBox="1">
              <a:spLocks noChangeArrowheads="1"/>
            </p:cNvSpPr>
            <p:nvPr/>
          </p:nvSpPr>
          <p:spPr bwMode="auto">
            <a:xfrm>
              <a:off x="2112" y="1872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2133600" y="2286000"/>
            <a:ext cx="137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4733925" y="2133600"/>
            <a:ext cx="91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a </a:t>
            </a:r>
            <a:r>
              <a:rPr lang="pt-BR" altLang="pt-BR" sz="1600">
                <a:latin typeface="Times New Roman" pitchFamily="18" charset="0"/>
              </a:rPr>
              <a:t>≤</a:t>
            </a:r>
            <a:r>
              <a:rPr lang="pt-BR" altLang="pt-BR" sz="1600" i="1">
                <a:latin typeface="Times New Roman" pitchFamily="18" charset="0"/>
              </a:rPr>
              <a:t> x </a:t>
            </a:r>
            <a:r>
              <a:rPr lang="pt-BR" altLang="pt-BR" sz="1600">
                <a:latin typeface="Times New Roman" pitchFamily="18" charset="0"/>
              </a:rPr>
              <a:t>≤ </a:t>
            </a:r>
            <a:r>
              <a:rPr lang="pt-BR" altLang="pt-BR" sz="1600" i="1">
                <a:latin typeface="Times New Roman" pitchFamily="18" charset="0"/>
              </a:rPr>
              <a:t>b</a:t>
            </a:r>
          </a:p>
        </p:txBody>
      </p:sp>
      <p:graphicFrame>
        <p:nvGraphicFramePr>
          <p:cNvPr id="40967" name="Object 13"/>
          <p:cNvGraphicFramePr>
            <a:graphicFrameLocks noChangeAspect="1"/>
          </p:cNvGraphicFramePr>
          <p:nvPr/>
        </p:nvGraphicFramePr>
        <p:xfrm>
          <a:off x="1660525" y="3581400"/>
          <a:ext cx="11826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DSMT4">
                  <p:embed/>
                </p:oleObj>
              </mc:Choice>
              <mc:Fallback>
                <p:oleObj name="Equation" r:id="rId2" imgW="825500" imgH="393700" progId="Equation.DSMT4">
                  <p:embed/>
                  <p:pic>
                    <p:nvPicPr>
                      <p:cNvPr id="4096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581400"/>
                        <a:ext cx="11826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4"/>
          <p:cNvGraphicFramePr>
            <a:graphicFrameLocks noChangeAspect="1"/>
          </p:cNvGraphicFramePr>
          <p:nvPr/>
        </p:nvGraphicFramePr>
        <p:xfrm>
          <a:off x="4164013" y="3970338"/>
          <a:ext cx="25654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44500" progId="Equation.DSMT4">
                  <p:embed/>
                </p:oleObj>
              </mc:Choice>
              <mc:Fallback>
                <p:oleObj name="Equation" r:id="rId4" imgW="1790700" imgH="444500" progId="Equation.DSMT4">
                  <p:embed/>
                  <p:pic>
                    <p:nvPicPr>
                      <p:cNvPr id="4096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970338"/>
                        <a:ext cx="25654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8"/>
          <p:cNvGraphicFramePr>
            <a:graphicFrameLocks noChangeAspect="1"/>
          </p:cNvGraphicFramePr>
          <p:nvPr/>
        </p:nvGraphicFramePr>
        <p:xfrm>
          <a:off x="1660525" y="4419600"/>
          <a:ext cx="125571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393529" progId="Equation.DSMT4">
                  <p:embed/>
                </p:oleObj>
              </mc:Choice>
              <mc:Fallback>
                <p:oleObj name="Equation" r:id="rId6" imgW="875920" imgH="393529" progId="Equation.DSMT4">
                  <p:embed/>
                  <p:pic>
                    <p:nvPicPr>
                      <p:cNvPr id="4096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4419600"/>
                        <a:ext cx="125571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9"/>
          <p:cNvGraphicFramePr>
            <a:graphicFrameLocks noChangeAspect="1"/>
          </p:cNvGraphicFramePr>
          <p:nvPr/>
        </p:nvGraphicFramePr>
        <p:xfrm>
          <a:off x="4164013" y="3597275"/>
          <a:ext cx="24336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800" imgH="228600" progId="Equation.DSMT4">
                  <p:embed/>
                </p:oleObj>
              </mc:Choice>
              <mc:Fallback>
                <p:oleObj name="Equation" r:id="rId8" imgW="1701800" imgH="228600" progId="Equation.DSMT4">
                  <p:embed/>
                  <p:pic>
                    <p:nvPicPr>
                      <p:cNvPr id="4097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3597275"/>
                        <a:ext cx="24336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6" name="Object 20"/>
          <p:cNvGraphicFramePr>
            <a:graphicFrameLocks noChangeAspect="1"/>
          </p:cNvGraphicFramePr>
          <p:nvPr/>
        </p:nvGraphicFramePr>
        <p:xfrm>
          <a:off x="4164013" y="4652963"/>
          <a:ext cx="34020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4900" imgH="444500" progId="Equation.DSMT4">
                  <p:embed/>
                </p:oleObj>
              </mc:Choice>
              <mc:Fallback>
                <p:oleObj name="Equation" r:id="rId10" imgW="2374900" imgH="444500" progId="Equation.DSMT4">
                  <p:embed/>
                  <p:pic>
                    <p:nvPicPr>
                      <p:cNvPr id="1013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4652963"/>
                        <a:ext cx="3402012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7" name="Object 21"/>
          <p:cNvGraphicFramePr>
            <a:graphicFrameLocks noChangeAspect="1"/>
          </p:cNvGraphicFramePr>
          <p:nvPr/>
        </p:nvGraphicFramePr>
        <p:xfrm>
          <a:off x="4164013" y="5335588"/>
          <a:ext cx="40036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4000" imgH="444500" progId="Equation.DSMT4">
                  <p:embed/>
                </p:oleObj>
              </mc:Choice>
              <mc:Fallback>
                <p:oleObj name="Equation" r:id="rId12" imgW="2794000" imgH="444500" progId="Equation.DSMT4">
                  <p:embed/>
                  <p:pic>
                    <p:nvPicPr>
                      <p:cNvPr id="10139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5335588"/>
                        <a:ext cx="400367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8" name="Object 22"/>
          <p:cNvGraphicFramePr>
            <a:graphicFrameLocks noChangeAspect="1"/>
          </p:cNvGraphicFramePr>
          <p:nvPr/>
        </p:nvGraphicFramePr>
        <p:xfrm>
          <a:off x="4164013" y="6019800"/>
          <a:ext cx="27844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3100" imgH="444500" progId="Equation.DSMT4">
                  <p:embed/>
                </p:oleObj>
              </mc:Choice>
              <mc:Fallback>
                <p:oleObj name="Equation" r:id="rId14" imgW="1943100" imgH="444500" progId="Equation.DSMT4">
                  <p:embed/>
                  <p:pic>
                    <p:nvPicPr>
                      <p:cNvPr id="10139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6019800"/>
                        <a:ext cx="27844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9" name="Object 23"/>
          <p:cNvGraphicFramePr>
            <a:graphicFrameLocks noChangeAspect="1"/>
          </p:cNvGraphicFramePr>
          <p:nvPr/>
        </p:nvGraphicFramePr>
        <p:xfrm>
          <a:off x="6934200" y="6019800"/>
          <a:ext cx="10556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444307" progId="Equation.DSMT4">
                  <p:embed/>
                </p:oleObj>
              </mc:Choice>
              <mc:Fallback>
                <p:oleObj name="Equation" r:id="rId16" imgW="736280" imgH="444307" progId="Equation.DSMT4">
                  <p:embed/>
                  <p:pic>
                    <p:nvPicPr>
                      <p:cNvPr id="10139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19800"/>
                        <a:ext cx="10556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24"/>
          <p:cNvGraphicFramePr>
            <a:graphicFrameLocks noChangeAspect="1"/>
          </p:cNvGraphicFramePr>
          <p:nvPr/>
        </p:nvGraphicFramePr>
        <p:xfrm>
          <a:off x="7978775" y="6037263"/>
          <a:ext cx="946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400" imgH="419100" progId="Equation.DSMT4">
                  <p:embed/>
                </p:oleObj>
              </mc:Choice>
              <mc:Fallback>
                <p:oleObj name="Equation" r:id="rId18" imgW="660400" imgH="419100" progId="Equation.DSMT4">
                  <p:embed/>
                  <p:pic>
                    <p:nvPicPr>
                      <p:cNvPr id="10140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75" y="6037263"/>
                        <a:ext cx="946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8153400" y="5943600"/>
            <a:ext cx="762000" cy="762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391400" y="6088063"/>
            <a:ext cx="533400" cy="525462"/>
            <a:chOff x="4656" y="3835"/>
            <a:chExt cx="336" cy="331"/>
          </a:xfrm>
        </p:grpSpPr>
        <p:sp>
          <p:nvSpPr>
            <p:cNvPr id="40980" name="Line 28"/>
            <p:cNvSpPr>
              <a:spLocks noChangeShapeType="1"/>
            </p:cNvSpPr>
            <p:nvPr/>
          </p:nvSpPr>
          <p:spPr bwMode="auto">
            <a:xfrm flipH="1">
              <a:off x="4656" y="4022"/>
              <a:ext cx="336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0981" name="Line 27"/>
            <p:cNvSpPr>
              <a:spLocks noChangeShapeType="1"/>
            </p:cNvSpPr>
            <p:nvPr/>
          </p:nvSpPr>
          <p:spPr bwMode="auto">
            <a:xfrm flipH="1">
              <a:off x="4896" y="3835"/>
              <a:ext cx="85" cy="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BA49E-9B4D-4E14-B19C-8B2007D2450A}" type="slidenum">
              <a:rPr lang="pt-BR"/>
              <a:pPr>
                <a:defRPr/>
              </a:pPr>
              <a:t>49</a:t>
            </a:fld>
            <a:endParaRPr lang="pt-BR"/>
          </a:p>
        </p:txBody>
      </p:sp>
      <p:graphicFrame>
        <p:nvGraphicFramePr>
          <p:cNvPr id="40979" name="Objeto 2"/>
          <p:cNvGraphicFramePr>
            <a:graphicFrameLocks noChangeAspect="1"/>
          </p:cNvGraphicFramePr>
          <p:nvPr/>
        </p:nvGraphicFramePr>
        <p:xfrm>
          <a:off x="1660525" y="5226050"/>
          <a:ext cx="10382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586" imgH="203112" progId="Equation.DSMT4">
                  <p:embed/>
                </p:oleObj>
              </mc:Choice>
              <mc:Fallback>
                <p:oleObj name="Equation" r:id="rId20" imgW="723586" imgH="203112" progId="Equation.DSMT4">
                  <p:embed/>
                  <p:pic>
                    <p:nvPicPr>
                      <p:cNvPr id="40979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5226050"/>
                        <a:ext cx="10382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Discreta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8200" y="2362200"/>
            <a:ext cx="8001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Lança-se um dado e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como o valor obtido neste dado.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3, 4, 5, 6}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2)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3)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4)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5)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6) = 1/6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38200" y="50768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</a:t>
            </a:r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1416050" y="4953000"/>
          <a:ext cx="2905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DSMT4">
                  <p:embed/>
                </p:oleObj>
              </mc:Choice>
              <mc:Fallback>
                <p:oleObj name="Equation" r:id="rId2" imgW="203112" imgH="393529" progId="Equation.DSMT4">
                  <p:embed/>
                  <p:pic>
                    <p:nvPicPr>
                      <p:cNvPr id="51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953000"/>
                        <a:ext cx="2905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3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28600" progId="Equation.DSMT4">
                  <p:embed/>
                </p:oleObj>
              </mc:Choice>
              <mc:Fallback>
                <p:oleObj name="Equation" r:id="rId4" imgW="1701800" imgH="228600" progId="Equation.DSMT4">
                  <p:embed/>
                  <p:pic>
                    <p:nvPicPr>
                      <p:cNvPr id="512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06" name="Object 26"/>
          <p:cNvGraphicFramePr>
            <a:graphicFrameLocks noChangeAspect="1"/>
          </p:cNvGraphicFramePr>
          <p:nvPr/>
        </p:nvGraphicFramePr>
        <p:xfrm>
          <a:off x="3124200" y="3286125"/>
          <a:ext cx="21605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431800" progId="Equation.DSMT4">
                  <p:embed/>
                </p:oleObj>
              </mc:Choice>
              <mc:Fallback>
                <p:oleObj name="Equation" r:id="rId6" imgW="1511300" imgH="431800" progId="Equation.DSMT4">
                  <p:embed/>
                  <p:pic>
                    <p:nvPicPr>
                      <p:cNvPr id="973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86125"/>
                        <a:ext cx="21605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10063" y="3367088"/>
            <a:ext cx="1520825" cy="641350"/>
            <a:chOff x="2640" y="1776"/>
            <a:chExt cx="958" cy="404"/>
          </a:xfrm>
        </p:grpSpPr>
        <p:sp>
          <p:nvSpPr>
            <p:cNvPr id="5141" name="Oval 28"/>
            <p:cNvSpPr>
              <a:spLocks noChangeArrowheads="1"/>
            </p:cNvSpPr>
            <p:nvPr/>
          </p:nvSpPr>
          <p:spPr bwMode="auto">
            <a:xfrm>
              <a:off x="2640" y="1776"/>
              <a:ext cx="672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142" name="Object 29"/>
            <p:cNvGraphicFramePr>
              <a:graphicFrameLocks noChangeAspect="1"/>
            </p:cNvGraphicFramePr>
            <p:nvPr/>
          </p:nvGraphicFramePr>
          <p:xfrm>
            <a:off x="3312" y="1824"/>
            <a:ext cx="28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7225" imgH="393359" progId="Equation.DSMT4">
                    <p:embed/>
                  </p:oleObj>
                </mc:Choice>
                <mc:Fallback>
                  <p:oleObj name="Equation" r:id="rId8" imgW="317225" imgH="393359" progId="Equation.DSMT4">
                    <p:embed/>
                    <p:pic>
                      <p:nvPicPr>
                        <p:cNvPr id="5142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824"/>
                          <a:ext cx="286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7310" name="Object 30"/>
          <p:cNvGraphicFramePr>
            <a:graphicFrameLocks noChangeAspect="1"/>
          </p:cNvGraphicFramePr>
          <p:nvPr/>
        </p:nvGraphicFramePr>
        <p:xfrm>
          <a:off x="3124200" y="3911600"/>
          <a:ext cx="1597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431800" progId="Equation.DSMT4">
                  <p:embed/>
                </p:oleObj>
              </mc:Choice>
              <mc:Fallback>
                <p:oleObj name="Equation" r:id="rId10" imgW="1117600" imgH="431800" progId="Equation.DSMT4">
                  <p:embed/>
                  <p:pic>
                    <p:nvPicPr>
                      <p:cNvPr id="973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11600"/>
                        <a:ext cx="1597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138613" y="3884613"/>
            <a:ext cx="2346325" cy="841375"/>
            <a:chOff x="2554" y="2403"/>
            <a:chExt cx="1478" cy="530"/>
          </a:xfrm>
        </p:grpSpPr>
        <p:sp>
          <p:nvSpPr>
            <p:cNvPr id="5139" name="Oval 32"/>
            <p:cNvSpPr>
              <a:spLocks noChangeArrowheads="1"/>
            </p:cNvSpPr>
            <p:nvPr/>
          </p:nvSpPr>
          <p:spPr bwMode="auto">
            <a:xfrm>
              <a:off x="2554" y="2403"/>
              <a:ext cx="336" cy="43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5140" name="Object 33"/>
            <p:cNvGraphicFramePr>
              <a:graphicFrameLocks noChangeAspect="1"/>
            </p:cNvGraphicFramePr>
            <p:nvPr/>
          </p:nvGraphicFramePr>
          <p:xfrm>
            <a:off x="2899" y="2577"/>
            <a:ext cx="1133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56755" imgH="393529" progId="Equation.DSMT4">
                    <p:embed/>
                  </p:oleObj>
                </mc:Choice>
                <mc:Fallback>
                  <p:oleObj name="Equation" r:id="rId12" imgW="1256755" imgH="393529" progId="Equation.DSMT4">
                    <p:embed/>
                    <p:pic>
                      <p:nvPicPr>
                        <p:cNvPr id="514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" y="2577"/>
                          <a:ext cx="1133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7316" name="Object 36"/>
          <p:cNvGraphicFramePr>
            <a:graphicFrameLocks noChangeAspect="1"/>
          </p:cNvGraphicFramePr>
          <p:nvPr/>
        </p:nvGraphicFramePr>
        <p:xfrm>
          <a:off x="3124200" y="4684713"/>
          <a:ext cx="2686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600" imgH="393700" progId="Equation.DSMT4">
                  <p:embed/>
                </p:oleObj>
              </mc:Choice>
              <mc:Fallback>
                <p:oleObj name="Equation" r:id="rId14" imgW="1879600" imgH="393700" progId="Equation.DSMT4">
                  <p:embed/>
                  <p:pic>
                    <p:nvPicPr>
                      <p:cNvPr id="973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84713"/>
                        <a:ext cx="2686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73513" y="4765675"/>
            <a:ext cx="433387" cy="417513"/>
            <a:chOff x="2448" y="2569"/>
            <a:chExt cx="273" cy="263"/>
          </a:xfrm>
        </p:grpSpPr>
        <p:sp>
          <p:nvSpPr>
            <p:cNvPr id="5137" name="Line 38"/>
            <p:cNvSpPr>
              <a:spLocks noChangeShapeType="1"/>
            </p:cNvSpPr>
            <p:nvPr/>
          </p:nvSpPr>
          <p:spPr bwMode="auto">
            <a:xfrm flipH="1">
              <a:off x="2448" y="2736"/>
              <a:ext cx="144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5138" name="Line 39"/>
            <p:cNvSpPr>
              <a:spLocks noChangeShapeType="1"/>
            </p:cNvSpPr>
            <p:nvPr/>
          </p:nvSpPr>
          <p:spPr bwMode="auto">
            <a:xfrm flipH="1">
              <a:off x="2577" y="2569"/>
              <a:ext cx="144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97320" name="Object 40"/>
          <p:cNvGraphicFramePr>
            <a:graphicFrameLocks noChangeAspect="1"/>
          </p:cNvGraphicFramePr>
          <p:nvPr/>
        </p:nvGraphicFramePr>
        <p:xfrm>
          <a:off x="3124200" y="5343525"/>
          <a:ext cx="2249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74800" imgH="393700" progId="Equation.DSMT4">
                  <p:embed/>
                </p:oleObj>
              </mc:Choice>
              <mc:Fallback>
                <p:oleObj name="Equation" r:id="rId16" imgW="1574800" imgH="393700" progId="Equation.DSMT4">
                  <p:embed/>
                  <p:pic>
                    <p:nvPicPr>
                      <p:cNvPr id="973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343525"/>
                        <a:ext cx="2249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41"/>
          <p:cNvGraphicFramePr>
            <a:graphicFrameLocks noChangeAspect="1"/>
          </p:cNvGraphicFramePr>
          <p:nvPr/>
        </p:nvGraphicFramePr>
        <p:xfrm>
          <a:off x="838200" y="5683250"/>
          <a:ext cx="12890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393529" progId="Equation.DSMT4">
                  <p:embed/>
                </p:oleObj>
              </mc:Choice>
              <mc:Fallback>
                <p:oleObj name="Equation" r:id="rId18" imgW="901309" imgH="393529" progId="Equation.DSMT4">
                  <p:embed/>
                  <p:pic>
                    <p:nvPicPr>
                      <p:cNvPr id="5134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83250"/>
                        <a:ext cx="12890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de </a:t>
            </a:r>
            <a:r>
              <a:rPr lang="pt-BR" altLang="pt-BR" sz="16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a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52152-266E-4B7D-9E7D-CABB101FC7AB}" type="slidenum">
              <a:rPr lang="pt-BR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upo 13"/>
          <p:cNvGrpSpPr>
            <a:grpSpLocks/>
          </p:cNvGrpSpPr>
          <p:nvPr/>
        </p:nvGrpSpPr>
        <p:grpSpPr bwMode="auto">
          <a:xfrm>
            <a:off x="5689600" y="2414588"/>
            <a:ext cx="2787650" cy="1268412"/>
            <a:chOff x="5580959" y="5105449"/>
            <a:chExt cx="2787948" cy="1268214"/>
          </a:xfrm>
        </p:grpSpPr>
        <p:sp>
          <p:nvSpPr>
            <p:cNvPr id="8" name="Retângulo 7"/>
            <p:cNvSpPr/>
            <p:nvPr/>
          </p:nvSpPr>
          <p:spPr>
            <a:xfrm>
              <a:off x="5580959" y="5611782"/>
              <a:ext cx="1386036" cy="761881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2032" name="Objeto 36"/>
            <p:cNvGraphicFramePr>
              <a:graphicFrameLocks noChangeAspect="1"/>
            </p:cNvGraphicFramePr>
            <p:nvPr/>
          </p:nvGraphicFramePr>
          <p:xfrm>
            <a:off x="6881420" y="5105449"/>
            <a:ext cx="14874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040948" imgH="203112" progId="Equation.DSMT4">
                    <p:embed/>
                  </p:oleObj>
                </mc:Choice>
                <mc:Fallback>
                  <p:oleObj name="Equation" r:id="rId2" imgW="1040948" imgH="203112" progId="Equation.DSMT4">
                    <p:embed/>
                    <p:pic>
                      <p:nvPicPr>
                        <p:cNvPr id="42032" name="Objeto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1420" y="5105449"/>
                          <a:ext cx="14874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Conector de seta reta 9"/>
            <p:cNvCxnSpPr/>
            <p:nvPr/>
          </p:nvCxnSpPr>
          <p:spPr>
            <a:xfrm flipV="1">
              <a:off x="6266832" y="5349886"/>
              <a:ext cx="647769" cy="642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(Contínua)</a:t>
            </a:r>
          </a:p>
        </p:txBody>
      </p:sp>
      <p:graphicFrame>
        <p:nvGraphicFramePr>
          <p:cNvPr id="41988" name="Object 15"/>
          <p:cNvGraphicFramePr>
            <a:graphicFrameLocks noChangeAspect="1"/>
          </p:cNvGraphicFramePr>
          <p:nvPr/>
        </p:nvGraphicFramePr>
        <p:xfrm>
          <a:off x="1116013" y="3860800"/>
          <a:ext cx="12557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5920" imgH="393529" progId="Equation.DSMT4">
                  <p:embed/>
                </p:oleObj>
              </mc:Choice>
              <mc:Fallback>
                <p:oleObj name="Equation" r:id="rId4" imgW="875920" imgH="393529" progId="Equation.DSMT4">
                  <p:embed/>
                  <p:pic>
                    <p:nvPicPr>
                      <p:cNvPr id="4198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60800"/>
                        <a:ext cx="125571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21"/>
          <p:cNvGraphicFramePr>
            <a:graphicFrameLocks noChangeAspect="1"/>
          </p:cNvGraphicFramePr>
          <p:nvPr/>
        </p:nvGraphicFramePr>
        <p:xfrm>
          <a:off x="1116013" y="4508500"/>
          <a:ext cx="16557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19100" progId="Equation.DSMT4">
                  <p:embed/>
                </p:oleObj>
              </mc:Choice>
              <mc:Fallback>
                <p:oleObj name="Equation" r:id="rId6" imgW="1155700" imgH="419100" progId="Equation.DSMT4">
                  <p:embed/>
                  <p:pic>
                    <p:nvPicPr>
                      <p:cNvPr id="419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508500"/>
                        <a:ext cx="16557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B798B-05FD-4DEB-82AD-CEDA4B07A4A6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41991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Uniforme no intervalo 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t-BR" altLang="pt-BR" sz="1600" dirty="0">
                <a:latin typeface="Tahoma" panose="020B0604030504040204" pitchFamily="34" charset="0"/>
              </a:rPr>
              <a:t>  se sua função densidade de probabilidade for dada por:</a:t>
            </a:r>
          </a:p>
        </p:txBody>
      </p:sp>
      <p:grpSp>
        <p:nvGrpSpPr>
          <p:cNvPr id="41992" name="Grupo 5"/>
          <p:cNvGrpSpPr>
            <a:grpSpLocks/>
          </p:cNvGrpSpPr>
          <p:nvPr/>
        </p:nvGrpSpPr>
        <p:grpSpPr bwMode="auto">
          <a:xfrm>
            <a:off x="1052513" y="2314575"/>
            <a:ext cx="2816350" cy="944563"/>
            <a:chOff x="1052513" y="2314575"/>
            <a:chExt cx="2816307" cy="944563"/>
          </a:xfrm>
        </p:grpSpPr>
        <p:sp>
          <p:nvSpPr>
            <p:cNvPr id="18438" name="Text Box 12"/>
            <p:cNvSpPr txBox="1">
              <a:spLocks noChangeArrowheads="1"/>
            </p:cNvSpPr>
            <p:nvPr/>
          </p:nvSpPr>
          <p:spPr bwMode="auto">
            <a:xfrm>
              <a:off x="2411392" y="2462213"/>
              <a:ext cx="11737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600" dirty="0">
                  <a:latin typeface="Tahoma" panose="020B0604030504040204" pitchFamily="34" charset="0"/>
                </a:rPr>
                <a:t>se </a:t>
              </a:r>
              <a:r>
                <a:rPr lang="pt-BR" altLang="pt-BR" sz="1600" i="1" dirty="0">
                  <a:latin typeface="Times New Roman" charset="0"/>
                </a:rPr>
                <a:t>a </a:t>
              </a:r>
              <a:r>
                <a:rPr lang="pt-BR" altLang="pt-BR" sz="1600" dirty="0">
                  <a:latin typeface="Times New Roman" charset="0"/>
                </a:rPr>
                <a:t>≤</a:t>
              </a:r>
              <a:r>
                <a:rPr lang="pt-BR" altLang="pt-BR" sz="1600" i="1" dirty="0">
                  <a:latin typeface="Times New Roman" charset="0"/>
                </a:rPr>
                <a:t> x </a:t>
              </a:r>
              <a:r>
                <a:rPr lang="pt-BR" altLang="pt-BR" sz="1600" dirty="0">
                  <a:latin typeface="Times New Roman" charset="0"/>
                </a:rPr>
                <a:t>≤ </a:t>
              </a:r>
              <a:r>
                <a:rPr lang="pt-BR" altLang="pt-BR" sz="1600" i="1" dirty="0">
                  <a:latin typeface="Times New Roman" charset="0"/>
                </a:rPr>
                <a:t>b</a:t>
              </a:r>
            </a:p>
          </p:txBody>
        </p:sp>
        <p:graphicFrame>
          <p:nvGraphicFramePr>
            <p:cNvPr id="42029" name="Object 13"/>
            <p:cNvGraphicFramePr>
              <a:graphicFrameLocks noChangeAspect="1"/>
            </p:cNvGraphicFramePr>
            <p:nvPr/>
          </p:nvGraphicFramePr>
          <p:xfrm>
            <a:off x="1052513" y="2314575"/>
            <a:ext cx="1309687" cy="94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914400" imgH="660400" progId="Equation.DSMT4">
                    <p:embed/>
                  </p:oleObj>
                </mc:Choice>
                <mc:Fallback>
                  <p:oleObj name="Equation" r:id="rId8" imgW="914400" imgH="660400" progId="Equation.DSMT4">
                    <p:embed/>
                    <p:pic>
                      <p:nvPicPr>
                        <p:cNvPr id="42029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2513" y="2314575"/>
                          <a:ext cx="1309687" cy="944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2411392" y="2898775"/>
              <a:ext cx="14574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600" dirty="0">
                  <a:latin typeface="Tahoma" panose="020B0604030504040204" pitchFamily="34" charset="0"/>
                </a:rPr>
                <a:t>caso contrário</a:t>
              </a:r>
              <a:endParaRPr lang="pt-BR" altLang="pt-BR" sz="1600" i="1" dirty="0">
                <a:latin typeface="Times New Roman" charset="0"/>
              </a:endParaRPr>
            </a:p>
          </p:txBody>
        </p:sp>
      </p:grpSp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1108075" y="5845175"/>
          <a:ext cx="1504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100" imgH="203200" progId="Equation.DSMT4">
                  <p:embed/>
                </p:oleObj>
              </mc:Choice>
              <mc:Fallback>
                <p:oleObj name="Equation" r:id="rId10" imgW="1054100" imgH="203200" progId="Equation.DSMT4">
                  <p:embed/>
                  <p:pic>
                    <p:nvPicPr>
                      <p:cNvPr id="2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845175"/>
                        <a:ext cx="1504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4" name="Group 44"/>
          <p:cNvGrpSpPr>
            <a:grpSpLocks/>
          </p:cNvGrpSpPr>
          <p:nvPr/>
        </p:nvGrpSpPr>
        <p:grpSpPr bwMode="auto">
          <a:xfrm>
            <a:off x="695325" y="5229225"/>
            <a:ext cx="2130425" cy="336550"/>
            <a:chOff x="566" y="2969"/>
            <a:chExt cx="1342" cy="212"/>
          </a:xfrm>
        </p:grpSpPr>
        <p:sp>
          <p:nvSpPr>
            <p:cNvPr id="42026" name="Text Box 24"/>
            <p:cNvSpPr txBox="1">
              <a:spLocks noChangeArrowheads="1"/>
            </p:cNvSpPr>
            <p:nvPr/>
          </p:nvSpPr>
          <p:spPr bwMode="auto">
            <a:xfrm>
              <a:off x="566" y="2969"/>
              <a:ext cx="6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Exemplo:</a:t>
              </a:r>
            </a:p>
          </p:txBody>
        </p:sp>
        <p:graphicFrame>
          <p:nvGraphicFramePr>
            <p:cNvPr id="42027" name="Object 25"/>
            <p:cNvGraphicFramePr>
              <a:graphicFrameLocks noChangeAspect="1"/>
            </p:cNvGraphicFramePr>
            <p:nvPr/>
          </p:nvGraphicFramePr>
          <p:xfrm>
            <a:off x="1176" y="2991"/>
            <a:ext cx="73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12447" imgH="203112" progId="Equation.DSMT4">
                    <p:embed/>
                  </p:oleObj>
                </mc:Choice>
                <mc:Fallback>
                  <p:oleObj name="Equation" r:id="rId12" imgW="812447" imgH="203112" progId="Equation.DSMT4">
                    <p:embed/>
                    <p:pic>
                      <p:nvPicPr>
                        <p:cNvPr id="4202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2991"/>
                          <a:ext cx="732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6"/>
          <p:cNvGraphicFramePr>
            <a:graphicFrameLocks noChangeAspect="1"/>
          </p:cNvGraphicFramePr>
          <p:nvPr/>
        </p:nvGraphicFramePr>
        <p:xfrm>
          <a:off x="2484438" y="5614988"/>
          <a:ext cx="8350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47" imgH="482391" progId="Equation.DSMT4">
                  <p:embed/>
                </p:oleObj>
              </mc:Choice>
              <mc:Fallback>
                <p:oleObj name="Equation" r:id="rId14" imgW="583947" imgH="482391" progId="Equation.DSMT4">
                  <p:embed/>
                  <p:pic>
                    <p:nvPicPr>
                      <p:cNvPr id="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14988"/>
                        <a:ext cx="835025" cy="693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200400" y="5245100"/>
          <a:ext cx="11604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447" imgH="177723" progId="Equation.DSMT4">
                  <p:embed/>
                </p:oleObj>
              </mc:Choice>
              <mc:Fallback>
                <p:oleObj name="Equation" r:id="rId16" imgW="812447" imgH="177723" progId="Equation.DSMT4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45100"/>
                        <a:ext cx="11604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o 16"/>
          <p:cNvGrpSpPr>
            <a:grpSpLocks/>
          </p:cNvGrpSpPr>
          <p:nvPr/>
        </p:nvGrpSpPr>
        <p:grpSpPr bwMode="auto">
          <a:xfrm>
            <a:off x="4786313" y="5013325"/>
            <a:ext cx="2951162" cy="1682750"/>
            <a:chOff x="4674496" y="5013176"/>
            <a:chExt cx="2951163" cy="1682750"/>
          </a:xfrm>
        </p:grpSpPr>
        <p:grpSp>
          <p:nvGrpSpPr>
            <p:cNvPr id="42015" name="Grupo 26"/>
            <p:cNvGrpSpPr>
              <a:grpSpLocks/>
            </p:cNvGrpSpPr>
            <p:nvPr/>
          </p:nvGrpSpPr>
          <p:grpSpPr bwMode="auto">
            <a:xfrm>
              <a:off x="4674496" y="5013176"/>
              <a:ext cx="2951163" cy="1682750"/>
              <a:chOff x="5386198" y="2189346"/>
              <a:chExt cx="2951163" cy="1682750"/>
            </a:xfrm>
          </p:grpSpPr>
          <p:grpSp>
            <p:nvGrpSpPr>
              <p:cNvPr id="42018" name="Group 23"/>
              <p:cNvGrpSpPr>
                <a:grpSpLocks/>
              </p:cNvGrpSpPr>
              <p:nvPr/>
            </p:nvGrpSpPr>
            <p:grpSpPr bwMode="auto">
              <a:xfrm>
                <a:off x="5386198" y="2189346"/>
                <a:ext cx="2951163" cy="1682750"/>
                <a:chOff x="1830" y="1063"/>
                <a:chExt cx="1859" cy="1060"/>
              </a:xfrm>
            </p:grpSpPr>
            <p:sp>
              <p:nvSpPr>
                <p:cNvPr id="42023" name="Freeform 4"/>
                <p:cNvSpPr>
                  <a:spLocks/>
                </p:cNvSpPr>
                <p:nvPr/>
              </p:nvSpPr>
              <p:spPr bwMode="auto">
                <a:xfrm>
                  <a:off x="2113" y="1104"/>
                  <a:ext cx="1488" cy="816"/>
                </a:xfrm>
                <a:custGeom>
                  <a:avLst/>
                  <a:gdLst>
                    <a:gd name="T0" fmla="*/ 0 w 1488"/>
                    <a:gd name="T1" fmla="*/ 0 h 816"/>
                    <a:gd name="T2" fmla="*/ 0 w 1488"/>
                    <a:gd name="T3" fmla="*/ 816 h 816"/>
                    <a:gd name="T4" fmla="*/ 1488 w 1488"/>
                    <a:gd name="T5" fmla="*/ 816 h 816"/>
                    <a:gd name="T6" fmla="*/ 0 60000 65536"/>
                    <a:gd name="T7" fmla="*/ 0 60000 65536"/>
                    <a:gd name="T8" fmla="*/ 0 60000 65536"/>
                    <a:gd name="T9" fmla="*/ 0 w 1488"/>
                    <a:gd name="T10" fmla="*/ 0 h 816"/>
                    <a:gd name="T11" fmla="*/ 1488 w 1488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8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488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02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0" y="1063"/>
                  <a:ext cx="2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f</a:t>
                  </a:r>
                  <a:r>
                    <a:rPr lang="pt-BR" altLang="pt-BR" sz="1600">
                      <a:latin typeface="Times New Roman" pitchFamily="18" charset="0"/>
                    </a:rPr>
                    <a:t>(</a:t>
                  </a: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  <a:r>
                    <a:rPr lang="pt-BR" altLang="pt-BR" sz="1600"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4202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95" y="1911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2019" name="Group 7"/>
              <p:cNvGrpSpPr>
                <a:grpSpLocks/>
              </p:cNvGrpSpPr>
              <p:nvPr/>
            </p:nvGrpSpPr>
            <p:grpSpPr bwMode="auto">
              <a:xfrm>
                <a:off x="6143435" y="3502209"/>
                <a:ext cx="1730375" cy="350837"/>
                <a:chOff x="1250" y="1890"/>
                <a:chExt cx="1090" cy="221"/>
              </a:xfrm>
            </p:grpSpPr>
            <p:sp>
              <p:nvSpPr>
                <p:cNvPr id="4202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50" y="1899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4202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94" y="1890"/>
                  <a:ext cx="24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pitchFamily="18" charset="0"/>
                    </a:rPr>
                    <a:t>10</a:t>
                  </a:r>
                </a:p>
              </p:txBody>
            </p:sp>
          </p:grpSp>
          <p:sp>
            <p:nvSpPr>
              <p:cNvPr id="42020" name="Rectangle 10"/>
              <p:cNvSpPr>
                <a:spLocks noChangeArrowheads="1"/>
              </p:cNvSpPr>
              <p:nvPr/>
            </p:nvSpPr>
            <p:spPr bwMode="auto">
              <a:xfrm>
                <a:off x="6292661" y="2787833"/>
                <a:ext cx="13716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42016" name="Objeto 49"/>
            <p:cNvGraphicFramePr>
              <a:graphicFrameLocks noChangeAspect="1"/>
            </p:cNvGraphicFramePr>
            <p:nvPr/>
          </p:nvGraphicFramePr>
          <p:xfrm>
            <a:off x="4957292" y="5414923"/>
            <a:ext cx="139680" cy="393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39639" imgH="393529" progId="Equation.DSMT4">
                    <p:embed/>
                  </p:oleObj>
                </mc:Choice>
                <mc:Fallback>
                  <p:oleObj name="Equation" r:id="rId18" imgW="139639" imgH="393529" progId="Equation.DSMT4">
                    <p:embed/>
                    <p:pic>
                      <p:nvPicPr>
                        <p:cNvPr id="42016" name="Objeto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292" y="5414923"/>
                          <a:ext cx="139680" cy="393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Conector reto 15"/>
            <p:cNvCxnSpPr/>
            <p:nvPr/>
          </p:nvCxnSpPr>
          <p:spPr>
            <a:xfrm flipH="1">
              <a:off x="5123758" y="5611664"/>
              <a:ext cx="4508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8" name="Grupo 17"/>
          <p:cNvGrpSpPr>
            <a:grpSpLocks/>
          </p:cNvGrpSpPr>
          <p:nvPr/>
        </p:nvGrpSpPr>
        <p:grpSpPr bwMode="auto">
          <a:xfrm>
            <a:off x="4789488" y="2322513"/>
            <a:ext cx="2951162" cy="1682750"/>
            <a:chOff x="4789189" y="2322314"/>
            <a:chExt cx="2951163" cy="1682750"/>
          </a:xfrm>
        </p:grpSpPr>
        <p:grpSp>
          <p:nvGrpSpPr>
            <p:cNvPr id="42004" name="Grupo 4"/>
            <p:cNvGrpSpPr>
              <a:grpSpLocks/>
            </p:cNvGrpSpPr>
            <p:nvPr/>
          </p:nvGrpSpPr>
          <p:grpSpPr bwMode="auto">
            <a:xfrm>
              <a:off x="4789189" y="2322314"/>
              <a:ext cx="2951163" cy="1682750"/>
              <a:chOff x="5386198" y="2189346"/>
              <a:chExt cx="2951163" cy="1682750"/>
            </a:xfrm>
          </p:grpSpPr>
          <p:grpSp>
            <p:nvGrpSpPr>
              <p:cNvPr id="42007" name="Group 23"/>
              <p:cNvGrpSpPr>
                <a:grpSpLocks/>
              </p:cNvGrpSpPr>
              <p:nvPr/>
            </p:nvGrpSpPr>
            <p:grpSpPr bwMode="auto">
              <a:xfrm>
                <a:off x="5386198" y="2189346"/>
                <a:ext cx="2951163" cy="1682750"/>
                <a:chOff x="1830" y="1063"/>
                <a:chExt cx="1859" cy="1060"/>
              </a:xfrm>
            </p:grpSpPr>
            <p:sp>
              <p:nvSpPr>
                <p:cNvPr id="42012" name="Freeform 4"/>
                <p:cNvSpPr>
                  <a:spLocks/>
                </p:cNvSpPr>
                <p:nvPr/>
              </p:nvSpPr>
              <p:spPr bwMode="auto">
                <a:xfrm>
                  <a:off x="2113" y="1104"/>
                  <a:ext cx="1488" cy="816"/>
                </a:xfrm>
                <a:custGeom>
                  <a:avLst/>
                  <a:gdLst>
                    <a:gd name="T0" fmla="*/ 0 w 1488"/>
                    <a:gd name="T1" fmla="*/ 0 h 816"/>
                    <a:gd name="T2" fmla="*/ 0 w 1488"/>
                    <a:gd name="T3" fmla="*/ 816 h 816"/>
                    <a:gd name="T4" fmla="*/ 1488 w 1488"/>
                    <a:gd name="T5" fmla="*/ 816 h 816"/>
                    <a:gd name="T6" fmla="*/ 0 60000 65536"/>
                    <a:gd name="T7" fmla="*/ 0 60000 65536"/>
                    <a:gd name="T8" fmla="*/ 0 60000 65536"/>
                    <a:gd name="T9" fmla="*/ 0 w 1488"/>
                    <a:gd name="T10" fmla="*/ 0 h 816"/>
                    <a:gd name="T11" fmla="*/ 1488 w 1488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88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488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01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30" y="1063"/>
                  <a:ext cx="295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f</a:t>
                  </a:r>
                  <a:r>
                    <a:rPr lang="pt-BR" altLang="pt-BR" sz="1600">
                      <a:latin typeface="Times New Roman" pitchFamily="18" charset="0"/>
                    </a:rPr>
                    <a:t>(</a:t>
                  </a: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  <a:r>
                    <a:rPr lang="pt-BR" altLang="pt-BR" sz="1600">
                      <a:latin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4201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95" y="1911"/>
                  <a:ext cx="19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X</a:t>
                  </a:r>
                </a:p>
              </p:txBody>
            </p:sp>
          </p:grpSp>
          <p:grpSp>
            <p:nvGrpSpPr>
              <p:cNvPr id="42008" name="Group 7"/>
              <p:cNvGrpSpPr>
                <a:grpSpLocks/>
              </p:cNvGrpSpPr>
              <p:nvPr/>
            </p:nvGrpSpPr>
            <p:grpSpPr bwMode="auto">
              <a:xfrm>
                <a:off x="6143436" y="3459346"/>
                <a:ext cx="1654175" cy="350837"/>
                <a:chOff x="1250" y="1863"/>
                <a:chExt cx="1042" cy="221"/>
              </a:xfrm>
            </p:grpSpPr>
            <p:sp>
              <p:nvSpPr>
                <p:cNvPr id="420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50" y="1863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420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112" y="1872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>
                      <a:latin typeface="Times New Roman" pitchFamily="18" charset="0"/>
                    </a:rPr>
                    <a:t>b</a:t>
                  </a:r>
                </a:p>
              </p:txBody>
            </p:sp>
          </p:grpSp>
          <p:sp>
            <p:nvSpPr>
              <p:cNvPr id="42009" name="Rectangle 10"/>
              <p:cNvSpPr>
                <a:spLocks noChangeArrowheads="1"/>
              </p:cNvSpPr>
              <p:nvPr/>
            </p:nvSpPr>
            <p:spPr bwMode="auto">
              <a:xfrm>
                <a:off x="6292661" y="2787833"/>
                <a:ext cx="1371600" cy="76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graphicFrame>
          <p:nvGraphicFramePr>
            <p:cNvPr id="42005" name="Objeto 53"/>
            <p:cNvGraphicFramePr>
              <a:graphicFrameLocks noChangeAspect="1"/>
            </p:cNvGraphicFramePr>
            <p:nvPr/>
          </p:nvGraphicFramePr>
          <p:xfrm>
            <a:off x="4851470" y="2724150"/>
            <a:ext cx="3556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55292" imgH="393359" progId="Equation.DSMT4">
                    <p:embed/>
                  </p:oleObj>
                </mc:Choice>
                <mc:Fallback>
                  <p:oleObj name="Equation" r:id="rId20" imgW="355292" imgH="393359" progId="Equation.DSMT4">
                    <p:embed/>
                    <p:pic>
                      <p:nvPicPr>
                        <p:cNvPr id="42005" name="Objeto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1470" y="2724150"/>
                          <a:ext cx="3556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5" name="Conector reto 54"/>
            <p:cNvCxnSpPr/>
            <p:nvPr/>
          </p:nvCxnSpPr>
          <p:spPr>
            <a:xfrm flipH="1">
              <a:off x="5238451" y="2920801"/>
              <a:ext cx="4508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6249988" y="4937125"/>
            <a:ext cx="2209800" cy="1436688"/>
            <a:chOff x="6139020" y="4937125"/>
            <a:chExt cx="2209643" cy="1436538"/>
          </a:xfrm>
        </p:grpSpPr>
        <p:sp>
          <p:nvSpPr>
            <p:cNvPr id="48" name="Retângulo 47"/>
            <p:cNvSpPr/>
            <p:nvPr/>
          </p:nvSpPr>
          <p:spPr>
            <a:xfrm flipH="1">
              <a:off x="6139020" y="5611743"/>
              <a:ext cx="550823" cy="761920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2002" name="Objeto 57"/>
            <p:cNvGraphicFramePr>
              <a:graphicFrameLocks noChangeAspect="1"/>
            </p:cNvGraphicFramePr>
            <p:nvPr/>
          </p:nvGraphicFramePr>
          <p:xfrm>
            <a:off x="7151688" y="4937125"/>
            <a:ext cx="119697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837836" imgH="203112" progId="Equation.DSMT4">
                    <p:embed/>
                  </p:oleObj>
                </mc:Choice>
                <mc:Fallback>
                  <p:oleObj name="Equation" r:id="rId22" imgW="837836" imgH="203112" progId="Equation.DSMT4">
                    <p:embed/>
                    <p:pic>
                      <p:nvPicPr>
                        <p:cNvPr id="42002" name="Objeto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1688" y="4937125"/>
                          <a:ext cx="119697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Conector de seta reta 58"/>
            <p:cNvCxnSpPr/>
            <p:nvPr/>
          </p:nvCxnSpPr>
          <p:spPr>
            <a:xfrm flipV="1">
              <a:off x="6393002" y="5181574"/>
              <a:ext cx="647654" cy="6428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" name="Object 26"/>
          <p:cNvGraphicFramePr>
            <a:graphicFrameLocks noChangeAspect="1"/>
          </p:cNvGraphicFramePr>
          <p:nvPr/>
        </p:nvGraphicFramePr>
        <p:xfrm>
          <a:off x="2274888" y="6248400"/>
          <a:ext cx="1870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07532" imgH="393529" progId="Equation.DSMT4">
                  <p:embed/>
                </p:oleObj>
              </mc:Choice>
              <mc:Fallback>
                <p:oleObj name="Equation" r:id="rId24" imgW="1307532" imgH="393529" progId="Equation.DSMT4">
                  <p:embed/>
                  <p:pic>
                    <p:nvPicPr>
                      <p:cNvPr id="6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6248400"/>
                        <a:ext cx="18700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Normal ou Gaussiana</a:t>
            </a:r>
          </a:p>
        </p:txBody>
      </p:sp>
      <p:graphicFrame>
        <p:nvGraphicFramePr>
          <p:cNvPr id="18440" name="Object 15"/>
          <p:cNvGraphicFramePr>
            <a:graphicFrameLocks noChangeAspect="1"/>
          </p:cNvGraphicFramePr>
          <p:nvPr/>
        </p:nvGraphicFramePr>
        <p:xfrm>
          <a:off x="1116013" y="3997325"/>
          <a:ext cx="927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419" imgH="203112" progId="Equation.DSMT4">
                  <p:embed/>
                </p:oleObj>
              </mc:Choice>
              <mc:Fallback>
                <p:oleObj name="Equation" r:id="rId2" imgW="647419" imgH="203112" progId="Equation.DSMT4">
                  <p:embed/>
                  <p:pic>
                    <p:nvPicPr>
                      <p:cNvPr id="1844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97325"/>
                        <a:ext cx="927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21"/>
          <p:cNvGraphicFramePr>
            <a:graphicFrameLocks noChangeAspect="1"/>
          </p:cNvGraphicFramePr>
          <p:nvPr/>
        </p:nvGraphicFramePr>
        <p:xfrm>
          <a:off x="1116013" y="4645025"/>
          <a:ext cx="11652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228501" progId="Equation.DSMT4">
                  <p:embed/>
                </p:oleObj>
              </mc:Choice>
              <mc:Fallback>
                <p:oleObj name="Equation" r:id="rId4" imgW="812447" imgH="228501" progId="Equation.DSMT4">
                  <p:embed/>
                  <p:pic>
                    <p:nvPicPr>
                      <p:cNvPr id="1844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45025"/>
                        <a:ext cx="11652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F8A7B-8B9A-424A-9222-5FB54F895A52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43014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Normal se sua função densidade de probabilidade for dada por: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1206500" y="2414588"/>
            <a:ext cx="3322638" cy="744537"/>
            <a:chOff x="373360" y="2414588"/>
            <a:chExt cx="3323098" cy="744537"/>
          </a:xfrm>
        </p:grpSpPr>
        <p:sp>
          <p:nvSpPr>
            <p:cNvPr id="43045" name="Text Box 12"/>
            <p:cNvSpPr txBox="1">
              <a:spLocks noChangeArrowheads="1"/>
            </p:cNvSpPr>
            <p:nvPr/>
          </p:nvSpPr>
          <p:spPr bwMode="auto">
            <a:xfrm>
              <a:off x="2514724" y="2617579"/>
              <a:ext cx="11817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-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r>
                <a:rPr lang="pt-BR" altLang="pt-BR" sz="1600" i="1">
                  <a:latin typeface="Times New Roman" pitchFamily="18" charset="0"/>
                </a:rPr>
                <a:t> </a:t>
              </a:r>
              <a:r>
                <a:rPr lang="pt-BR" altLang="pt-BR" sz="1600">
                  <a:latin typeface="Times New Roman" pitchFamily="18" charset="0"/>
                </a:rPr>
                <a:t>≤</a:t>
              </a:r>
              <a:r>
                <a:rPr lang="pt-BR" altLang="pt-BR" sz="1600" i="1">
                  <a:latin typeface="Times New Roman" pitchFamily="18" charset="0"/>
                </a:rPr>
                <a:t> x </a:t>
              </a:r>
              <a:r>
                <a:rPr lang="pt-BR" altLang="pt-BR" sz="1600">
                  <a:latin typeface="Times New Roman" pitchFamily="18" charset="0"/>
                </a:rPr>
                <a:t>≤ +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 i="1">
                <a:latin typeface="Times New Roman" pitchFamily="18" charset="0"/>
              </a:endParaRPr>
            </a:p>
          </p:txBody>
        </p:sp>
        <p:graphicFrame>
          <p:nvGraphicFramePr>
            <p:cNvPr id="43046" name="Object 13"/>
            <p:cNvGraphicFramePr>
              <a:graphicFrameLocks noChangeAspect="1"/>
            </p:cNvGraphicFramePr>
            <p:nvPr/>
          </p:nvGraphicFramePr>
          <p:xfrm>
            <a:off x="373360" y="2414588"/>
            <a:ext cx="2090738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59866" imgH="520474" progId="Equation.DSMT4">
                    <p:embed/>
                  </p:oleObj>
                </mc:Choice>
                <mc:Fallback>
                  <p:oleObj name="Equation" r:id="rId6" imgW="1459866" imgH="520474" progId="Equation.DSMT4">
                    <p:embed/>
                    <p:pic>
                      <p:nvPicPr>
                        <p:cNvPr id="43046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60" y="2414588"/>
                          <a:ext cx="2090738" cy="74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1081088" y="5845175"/>
          <a:ext cx="1558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203112" progId="Equation.DSMT4">
                  <p:embed/>
                </p:oleObj>
              </mc:Choice>
              <mc:Fallback>
                <p:oleObj name="Equation" r:id="rId8" imgW="1091726" imgH="203112" progId="Equation.DSMT4">
                  <p:embed/>
                  <p:pic>
                    <p:nvPicPr>
                      <p:cNvPr id="2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5845175"/>
                        <a:ext cx="1558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695325" y="5229225"/>
            <a:ext cx="2149475" cy="336550"/>
            <a:chOff x="566" y="2969"/>
            <a:chExt cx="1354" cy="212"/>
          </a:xfrm>
        </p:grpSpPr>
        <p:sp>
          <p:nvSpPr>
            <p:cNvPr id="43043" name="Text Box 24"/>
            <p:cNvSpPr txBox="1">
              <a:spLocks noChangeArrowheads="1"/>
            </p:cNvSpPr>
            <p:nvPr/>
          </p:nvSpPr>
          <p:spPr bwMode="auto">
            <a:xfrm>
              <a:off x="566" y="2969"/>
              <a:ext cx="6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Exemplo:</a:t>
              </a:r>
            </a:p>
          </p:txBody>
        </p:sp>
        <p:graphicFrame>
          <p:nvGraphicFramePr>
            <p:cNvPr id="43044" name="Object 25"/>
            <p:cNvGraphicFramePr>
              <a:graphicFrameLocks noChangeAspect="1"/>
            </p:cNvGraphicFramePr>
            <p:nvPr/>
          </p:nvGraphicFramePr>
          <p:xfrm>
            <a:off x="1165" y="2991"/>
            <a:ext cx="755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37836" imgH="203112" progId="Equation.DSMT4">
                    <p:embed/>
                  </p:oleObj>
                </mc:Choice>
                <mc:Fallback>
                  <p:oleObj name="Equation" r:id="rId10" imgW="837836" imgH="203112" progId="Equation.DSMT4">
                    <p:embed/>
                    <p:pic>
                      <p:nvPicPr>
                        <p:cNvPr id="43044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" y="2991"/>
                          <a:ext cx="755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6"/>
          <p:cNvGraphicFramePr>
            <a:graphicFrameLocks noChangeAspect="1"/>
          </p:cNvGraphicFramePr>
          <p:nvPr/>
        </p:nvGraphicFramePr>
        <p:xfrm>
          <a:off x="2484438" y="5614988"/>
          <a:ext cx="8350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482391" progId="Equation.DSMT4">
                  <p:embed/>
                </p:oleObj>
              </mc:Choice>
              <mc:Fallback>
                <p:oleObj name="Equation" r:id="rId12" imgW="583947" imgH="482391" progId="Equation.DSMT4">
                  <p:embed/>
                  <p:pic>
                    <p:nvPicPr>
                      <p:cNvPr id="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14988"/>
                        <a:ext cx="835025" cy="693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2974975" y="5208588"/>
          <a:ext cx="16129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300" imgH="228600" progId="Equation.DSMT4">
                  <p:embed/>
                </p:oleObj>
              </mc:Choice>
              <mc:Fallback>
                <p:oleObj name="Equation" r:id="rId14" imgW="1130300" imgH="228600" progId="Equation.DSMT4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5208588"/>
                        <a:ext cx="16129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4876800" y="1974850"/>
            <a:ext cx="2960688" cy="1946275"/>
            <a:chOff x="3552" y="912"/>
            <a:chExt cx="1409" cy="1226"/>
          </a:xfrm>
        </p:grpSpPr>
        <p:pic>
          <p:nvPicPr>
            <p:cNvPr id="43040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3696" y="912"/>
              <a:ext cx="1200" cy="1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18"/>
            <p:cNvSpPr txBox="1">
              <a:spLocks noChangeArrowheads="1"/>
            </p:cNvSpPr>
            <p:nvPr/>
          </p:nvSpPr>
          <p:spPr bwMode="auto">
            <a:xfrm>
              <a:off x="3552" y="1907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pitchFamily="18" charset="0"/>
                </a:rPr>
                <a:t>-</a:t>
              </a:r>
              <a:r>
                <a:rPr lang="pt-BR" altLang="pt-BR" sz="18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pitchFamily="18" charset="0"/>
              </a:endParaRPr>
            </a:p>
          </p:txBody>
        </p:sp>
        <p:sp>
          <p:nvSpPr>
            <p:cNvPr id="43042" name="Text Box 19"/>
            <p:cNvSpPr txBox="1">
              <a:spLocks noChangeArrowheads="1"/>
            </p:cNvSpPr>
            <p:nvPr/>
          </p:nvSpPr>
          <p:spPr bwMode="auto">
            <a:xfrm>
              <a:off x="4734" y="190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pitchFamily="18" charset="0"/>
                </a:rPr>
                <a:t>+</a:t>
              </a:r>
              <a:r>
                <a:rPr lang="pt-BR" altLang="pt-BR" sz="18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pitchFamily="18" charset="0"/>
              </a:endParaRPr>
            </a:p>
          </p:txBody>
        </p:sp>
      </p:grp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6299200" y="3611563"/>
            <a:ext cx="30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ahoma" panose="020B0604030504040204" pitchFamily="34" charset="0"/>
                <a:sym typeface="Symbol" pitchFamily="18" charset="2"/>
              </a:rPr>
              <a:t></a:t>
            </a:r>
            <a:endParaRPr lang="pt-BR" altLang="pt-BR" sz="1600" i="1" dirty="0">
              <a:latin typeface="Tahoma" panose="020B0604030504040204" pitchFamily="34" charset="0"/>
            </a:endParaRPr>
          </a:p>
        </p:txBody>
      </p:sp>
      <p:grpSp>
        <p:nvGrpSpPr>
          <p:cNvPr id="60" name="Group 39"/>
          <p:cNvGrpSpPr>
            <a:grpSpLocks/>
          </p:cNvGrpSpPr>
          <p:nvPr/>
        </p:nvGrpSpPr>
        <p:grpSpPr bwMode="auto">
          <a:xfrm>
            <a:off x="6457950" y="2859088"/>
            <a:ext cx="381000" cy="1433512"/>
            <a:chOff x="4068" y="1469"/>
            <a:chExt cx="240" cy="903"/>
          </a:xfrm>
        </p:grpSpPr>
        <p:sp>
          <p:nvSpPr>
            <p:cNvPr id="43034" name="Text Box 28"/>
            <p:cNvSpPr txBox="1">
              <a:spLocks noChangeArrowheads="1"/>
            </p:cNvSpPr>
            <p:nvPr/>
          </p:nvSpPr>
          <p:spPr bwMode="auto">
            <a:xfrm>
              <a:off x="4080" y="2160"/>
              <a:ext cx="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ahoma" panose="020B0604030504040204" pitchFamily="34" charset="0"/>
                  <a:sym typeface="Symbol" pitchFamily="18" charset="2"/>
                </a:rPr>
                <a:t></a:t>
              </a:r>
              <a:endParaRPr lang="pt-BR" altLang="pt-BR" sz="1600" baseline="30000" dirty="0">
                <a:latin typeface="Times New Roman" pitchFamily="18" charset="0"/>
              </a:endParaRPr>
            </a:p>
          </p:txBody>
        </p:sp>
        <p:sp>
          <p:nvSpPr>
            <p:cNvPr id="43035" name="Line 31"/>
            <p:cNvSpPr>
              <a:spLocks noChangeShapeType="1"/>
            </p:cNvSpPr>
            <p:nvPr/>
          </p:nvSpPr>
          <p:spPr bwMode="auto">
            <a:xfrm>
              <a:off x="4308" y="1469"/>
              <a:ext cx="0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grpSp>
          <p:nvGrpSpPr>
            <p:cNvPr id="43036" name="Group 37"/>
            <p:cNvGrpSpPr>
              <a:grpSpLocks/>
            </p:cNvGrpSpPr>
            <p:nvPr/>
          </p:nvGrpSpPr>
          <p:grpSpPr bwMode="auto">
            <a:xfrm>
              <a:off x="4068" y="2160"/>
              <a:ext cx="240" cy="48"/>
              <a:chOff x="4068" y="2208"/>
              <a:chExt cx="240" cy="48"/>
            </a:xfrm>
          </p:grpSpPr>
          <p:sp>
            <p:nvSpPr>
              <p:cNvPr id="43037" name="Line 34"/>
              <p:cNvSpPr>
                <a:spLocks noChangeShapeType="1"/>
              </p:cNvSpPr>
              <p:nvPr/>
            </p:nvSpPr>
            <p:spPr bwMode="auto">
              <a:xfrm>
                <a:off x="4068" y="223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038" name="Line 35"/>
              <p:cNvSpPr>
                <a:spLocks noChangeShapeType="1"/>
              </p:cNvSpPr>
              <p:nvPr/>
            </p:nvSpPr>
            <p:spPr bwMode="auto">
              <a:xfrm>
                <a:off x="406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039" name="Line 36"/>
              <p:cNvSpPr>
                <a:spLocks noChangeShapeType="1"/>
              </p:cNvSpPr>
              <p:nvPr/>
            </p:nvSpPr>
            <p:spPr bwMode="auto">
              <a:xfrm>
                <a:off x="43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62800" y="1992313"/>
          <a:ext cx="11985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37836" imgH="482391" progId="Equation.DSMT4">
                  <p:embed/>
                </p:oleObj>
              </mc:Choice>
              <mc:Fallback>
                <p:oleObj name="Equation" r:id="rId17" imgW="837836" imgH="482391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92313"/>
                        <a:ext cx="119856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o 25"/>
          <p:cNvGrpSpPr>
            <a:grpSpLocks/>
          </p:cNvGrpSpPr>
          <p:nvPr/>
        </p:nvGrpSpPr>
        <p:grpSpPr bwMode="auto">
          <a:xfrm>
            <a:off x="4876800" y="4592638"/>
            <a:ext cx="2960688" cy="2000250"/>
            <a:chOff x="4876800" y="4592612"/>
            <a:chExt cx="2960688" cy="2000670"/>
          </a:xfrm>
        </p:grpSpPr>
        <p:grpSp>
          <p:nvGrpSpPr>
            <p:cNvPr id="43029" name="Group 16"/>
            <p:cNvGrpSpPr>
              <a:grpSpLocks/>
            </p:cNvGrpSpPr>
            <p:nvPr/>
          </p:nvGrpSpPr>
          <p:grpSpPr bwMode="auto">
            <a:xfrm>
              <a:off x="4876800" y="4592612"/>
              <a:ext cx="2960688" cy="1946275"/>
              <a:chOff x="3552" y="912"/>
              <a:chExt cx="1409" cy="1226"/>
            </a:xfrm>
          </p:grpSpPr>
          <p:pic>
            <p:nvPicPr>
              <p:cNvPr id="43031" name="Picture 1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96" y="912"/>
                <a:ext cx="1200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32" name="Text Box 18"/>
              <p:cNvSpPr txBox="1">
                <a:spLocks noChangeArrowheads="1"/>
              </p:cNvSpPr>
              <p:nvPr/>
            </p:nvSpPr>
            <p:spPr bwMode="auto">
              <a:xfrm>
                <a:off x="3552" y="1907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pitchFamily="18" charset="0"/>
                  </a:rPr>
                  <a:t>-</a:t>
                </a:r>
                <a:r>
                  <a:rPr lang="pt-BR" altLang="pt-BR" sz="18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pitchFamily="18" charset="0"/>
                </a:endParaRPr>
              </a:p>
            </p:txBody>
          </p:sp>
          <p:sp>
            <p:nvSpPr>
              <p:cNvPr id="43033" name="Text Box 19"/>
              <p:cNvSpPr txBox="1">
                <a:spLocks noChangeArrowheads="1"/>
              </p:cNvSpPr>
              <p:nvPr/>
            </p:nvSpPr>
            <p:spPr bwMode="auto">
              <a:xfrm>
                <a:off x="4734" y="190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latin typeface="Times New Roman" pitchFamily="18" charset="0"/>
                  </a:rPr>
                  <a:t>+</a:t>
                </a:r>
                <a:r>
                  <a:rPr lang="pt-BR" altLang="pt-BR" sz="18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800">
                  <a:latin typeface="Times New Roman" pitchFamily="18" charset="0"/>
                </a:endParaRPr>
              </a:p>
            </p:txBody>
          </p:sp>
        </p:grpSp>
        <p:sp>
          <p:nvSpPr>
            <p:cNvPr id="43030" name="CaixaDeTexto 8"/>
            <p:cNvSpPr txBox="1">
              <a:spLocks noChangeArrowheads="1"/>
            </p:cNvSpPr>
            <p:nvPr/>
          </p:nvSpPr>
          <p:spPr bwMode="auto">
            <a:xfrm>
              <a:off x="6269128" y="6254728"/>
              <a:ext cx="4026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6038850" y="4629150"/>
            <a:ext cx="2360613" cy="1628775"/>
            <a:chOff x="6039500" y="4629324"/>
            <a:chExt cx="2359963" cy="1628740"/>
          </a:xfrm>
        </p:grpSpPr>
        <p:sp>
          <p:nvSpPr>
            <p:cNvPr id="13" name="Forma livre 12"/>
            <p:cNvSpPr/>
            <p:nvPr/>
          </p:nvSpPr>
          <p:spPr>
            <a:xfrm>
              <a:off x="6039500" y="4648374"/>
              <a:ext cx="579278" cy="1609690"/>
            </a:xfrm>
            <a:custGeom>
              <a:avLst/>
              <a:gdLst>
                <a:gd name="connsiteX0" fmla="*/ 0 w 579864"/>
                <a:gd name="connsiteY0" fmla="*/ 1610236 h 1610236"/>
                <a:gd name="connsiteX1" fmla="*/ 0 w 579864"/>
                <a:gd name="connsiteY1" fmla="*/ 936703 h 1610236"/>
                <a:gd name="connsiteX2" fmla="*/ 44605 w 579864"/>
                <a:gd name="connsiteY2" fmla="*/ 838572 h 1610236"/>
                <a:gd name="connsiteX3" fmla="*/ 98131 w 579864"/>
                <a:gd name="connsiteY3" fmla="*/ 660152 h 1610236"/>
                <a:gd name="connsiteX4" fmla="*/ 151657 w 579864"/>
                <a:gd name="connsiteY4" fmla="*/ 486193 h 1610236"/>
                <a:gd name="connsiteX5" fmla="*/ 209643 w 579864"/>
                <a:gd name="connsiteY5" fmla="*/ 338997 h 1610236"/>
                <a:gd name="connsiteX6" fmla="*/ 258709 w 579864"/>
                <a:gd name="connsiteY6" fmla="*/ 205183 h 1610236"/>
                <a:gd name="connsiteX7" fmla="*/ 312235 w 579864"/>
                <a:gd name="connsiteY7" fmla="*/ 93671 h 1610236"/>
                <a:gd name="connsiteX8" fmla="*/ 365760 w 579864"/>
                <a:gd name="connsiteY8" fmla="*/ 26763 h 1610236"/>
                <a:gd name="connsiteX9" fmla="*/ 423747 w 579864"/>
                <a:gd name="connsiteY9" fmla="*/ 0 h 1610236"/>
                <a:gd name="connsiteX10" fmla="*/ 486194 w 579864"/>
                <a:gd name="connsiteY10" fmla="*/ 31224 h 1610236"/>
                <a:gd name="connsiteX11" fmla="*/ 539720 w 579864"/>
                <a:gd name="connsiteY11" fmla="*/ 102592 h 1610236"/>
                <a:gd name="connsiteX12" fmla="*/ 579864 w 579864"/>
                <a:gd name="connsiteY12" fmla="*/ 205183 h 1610236"/>
                <a:gd name="connsiteX13" fmla="*/ 575403 w 579864"/>
                <a:gd name="connsiteY13" fmla="*/ 1610236 h 1610236"/>
                <a:gd name="connsiteX14" fmla="*/ 0 w 579864"/>
                <a:gd name="connsiteY14" fmla="*/ 1610236 h 161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9864" h="1610236">
                  <a:moveTo>
                    <a:pt x="0" y="1610236"/>
                  </a:moveTo>
                  <a:lnTo>
                    <a:pt x="0" y="936703"/>
                  </a:lnTo>
                  <a:lnTo>
                    <a:pt x="44605" y="838572"/>
                  </a:lnTo>
                  <a:lnTo>
                    <a:pt x="98131" y="660152"/>
                  </a:lnTo>
                  <a:lnTo>
                    <a:pt x="151657" y="486193"/>
                  </a:lnTo>
                  <a:lnTo>
                    <a:pt x="209643" y="338997"/>
                  </a:lnTo>
                  <a:lnTo>
                    <a:pt x="258709" y="205183"/>
                  </a:lnTo>
                  <a:lnTo>
                    <a:pt x="312235" y="93671"/>
                  </a:lnTo>
                  <a:lnTo>
                    <a:pt x="365760" y="26763"/>
                  </a:lnTo>
                  <a:lnTo>
                    <a:pt x="423747" y="0"/>
                  </a:lnTo>
                  <a:lnTo>
                    <a:pt x="486194" y="31224"/>
                  </a:lnTo>
                  <a:lnTo>
                    <a:pt x="539720" y="102592"/>
                  </a:lnTo>
                  <a:lnTo>
                    <a:pt x="579864" y="205183"/>
                  </a:lnTo>
                  <a:lnTo>
                    <a:pt x="575403" y="1610236"/>
                  </a:lnTo>
                  <a:lnTo>
                    <a:pt x="0" y="161023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3027" name="Objeto 57"/>
            <p:cNvGraphicFramePr>
              <a:graphicFrameLocks noChangeAspect="1"/>
            </p:cNvGraphicFramePr>
            <p:nvPr/>
          </p:nvGraphicFramePr>
          <p:xfrm>
            <a:off x="7146925" y="4629324"/>
            <a:ext cx="125253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76300" imgH="203200" progId="Equation.DSMT4">
                    <p:embed/>
                  </p:oleObj>
                </mc:Choice>
                <mc:Fallback>
                  <p:oleObj name="Equation" r:id="rId19" imgW="876300" imgH="203200" progId="Equation.DSMT4">
                    <p:embed/>
                    <p:pic>
                      <p:nvPicPr>
                        <p:cNvPr id="43027" name="Objeto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6925" y="4629324"/>
                          <a:ext cx="1252538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Conector de seta reta 58"/>
            <p:cNvCxnSpPr/>
            <p:nvPr/>
          </p:nvCxnSpPr>
          <p:spPr>
            <a:xfrm flipV="1">
              <a:off x="6414047" y="4873794"/>
              <a:ext cx="649109" cy="6429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Normal ou Gaussiana</a:t>
            </a:r>
          </a:p>
        </p:txBody>
      </p:sp>
      <p:graphicFrame>
        <p:nvGraphicFramePr>
          <p:cNvPr id="104463" name="Object 15"/>
          <p:cNvGraphicFramePr>
            <a:graphicFrameLocks noChangeAspect="1"/>
          </p:cNvGraphicFramePr>
          <p:nvPr/>
        </p:nvGraphicFramePr>
        <p:xfrm>
          <a:off x="1098550" y="2609850"/>
          <a:ext cx="10160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393529" progId="Equation.DSMT4">
                  <p:embed/>
                </p:oleObj>
              </mc:Choice>
              <mc:Fallback>
                <p:oleObj name="Equation" r:id="rId2" imgW="710891" imgH="393529" progId="Equation.DSMT4">
                  <p:embed/>
                  <p:pic>
                    <p:nvPicPr>
                      <p:cNvPr id="104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609850"/>
                        <a:ext cx="10160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4" name="Object 16"/>
          <p:cNvGraphicFramePr>
            <a:graphicFrameLocks noChangeAspect="1"/>
          </p:cNvGraphicFramePr>
          <p:nvPr/>
        </p:nvGraphicFramePr>
        <p:xfrm>
          <a:off x="1098550" y="3657600"/>
          <a:ext cx="7080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70" imgH="203024" progId="Equation.DSMT4">
                  <p:embed/>
                </p:oleObj>
              </mc:Choice>
              <mc:Fallback>
                <p:oleObj name="Equation" r:id="rId4" imgW="494870" imgH="203024" progId="Equation.DSMT4">
                  <p:embed/>
                  <p:pic>
                    <p:nvPicPr>
                      <p:cNvPr id="1044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657600"/>
                        <a:ext cx="7080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17"/>
          <p:cNvGraphicFramePr>
            <a:graphicFrameLocks noChangeAspect="1"/>
          </p:cNvGraphicFramePr>
          <p:nvPr/>
        </p:nvGraphicFramePr>
        <p:xfrm>
          <a:off x="1822450" y="3494088"/>
          <a:ext cx="12160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431613" progId="Equation.DSMT4">
                  <p:embed/>
                </p:oleObj>
              </mc:Choice>
              <mc:Fallback>
                <p:oleObj name="Equation" r:id="rId6" imgW="850531" imgH="431613" progId="Equation.DSMT4">
                  <p:embed/>
                  <p:pic>
                    <p:nvPicPr>
                      <p:cNvPr id="104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494088"/>
                        <a:ext cx="12160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6" name="Object 18"/>
          <p:cNvGraphicFramePr>
            <a:graphicFrameLocks noChangeAspect="1"/>
          </p:cNvGraphicFramePr>
          <p:nvPr/>
        </p:nvGraphicFramePr>
        <p:xfrm>
          <a:off x="3054350" y="3521075"/>
          <a:ext cx="13430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393529" progId="Equation.DSMT4">
                  <p:embed/>
                </p:oleObj>
              </mc:Choice>
              <mc:Fallback>
                <p:oleObj name="Equation" r:id="rId8" imgW="939392" imgH="393529" progId="Equation.DSMT4">
                  <p:embed/>
                  <p:pic>
                    <p:nvPicPr>
                      <p:cNvPr id="1044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521075"/>
                        <a:ext cx="13430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7" name="Object 19"/>
          <p:cNvGraphicFramePr>
            <a:graphicFrameLocks noChangeAspect="1"/>
          </p:cNvGraphicFramePr>
          <p:nvPr/>
        </p:nvGraphicFramePr>
        <p:xfrm>
          <a:off x="4413250" y="3521075"/>
          <a:ext cx="14700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254" imgH="393529" progId="Equation.DSMT4">
                  <p:embed/>
                </p:oleObj>
              </mc:Choice>
              <mc:Fallback>
                <p:oleObj name="Equation" r:id="rId10" imgW="1028254" imgH="393529" progId="Equation.DSMT4">
                  <p:embed/>
                  <p:pic>
                    <p:nvPicPr>
                      <p:cNvPr id="104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3521075"/>
                        <a:ext cx="14700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8" name="Object 20"/>
          <p:cNvGraphicFramePr>
            <a:graphicFrameLocks noChangeAspect="1"/>
          </p:cNvGraphicFramePr>
          <p:nvPr/>
        </p:nvGraphicFramePr>
        <p:xfrm>
          <a:off x="5899150" y="3521075"/>
          <a:ext cx="12700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614" imgH="393529" progId="Equation.DSMT4">
                  <p:embed/>
                </p:oleObj>
              </mc:Choice>
              <mc:Fallback>
                <p:oleObj name="Equation" r:id="rId12" imgW="888614" imgH="393529" progId="Equation.DSMT4">
                  <p:embed/>
                  <p:pic>
                    <p:nvPicPr>
                      <p:cNvPr id="1044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521075"/>
                        <a:ext cx="12700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9" name="Object 21"/>
          <p:cNvGraphicFramePr>
            <a:graphicFrameLocks noChangeAspect="1"/>
          </p:cNvGraphicFramePr>
          <p:nvPr/>
        </p:nvGraphicFramePr>
        <p:xfrm>
          <a:off x="1098550" y="4710113"/>
          <a:ext cx="8540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641" imgH="203112" progId="Equation.DSMT4">
                  <p:embed/>
                </p:oleObj>
              </mc:Choice>
              <mc:Fallback>
                <p:oleObj name="Equation" r:id="rId14" imgW="596641" imgH="203112" progId="Equation.DSMT4">
                  <p:embed/>
                  <p:pic>
                    <p:nvPicPr>
                      <p:cNvPr id="104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710113"/>
                        <a:ext cx="8540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1985963" y="4545013"/>
          <a:ext cx="13636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087" imgH="431613" progId="Equation.DSMT4">
                  <p:embed/>
                </p:oleObj>
              </mc:Choice>
              <mc:Fallback>
                <p:oleObj name="Equation" r:id="rId16" imgW="952087" imgH="431613" progId="Equation.DSMT4">
                  <p:embed/>
                  <p:pic>
                    <p:nvPicPr>
                      <p:cNvPr id="104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545013"/>
                        <a:ext cx="13636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1" name="Object 23"/>
          <p:cNvGraphicFramePr>
            <a:graphicFrameLocks noChangeAspect="1"/>
          </p:cNvGraphicFramePr>
          <p:nvPr/>
        </p:nvGraphicFramePr>
        <p:xfrm>
          <a:off x="3382963" y="4572000"/>
          <a:ext cx="16002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17115" imgH="393529" progId="Equation.DSMT4">
                  <p:embed/>
                </p:oleObj>
              </mc:Choice>
              <mc:Fallback>
                <p:oleObj name="Equation" r:id="rId18" imgW="1117115" imgH="393529" progId="Equation.DSMT4">
                  <p:embed/>
                  <p:pic>
                    <p:nvPicPr>
                      <p:cNvPr id="1044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4572000"/>
                        <a:ext cx="16002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2" name="Object 24"/>
          <p:cNvGraphicFramePr>
            <a:graphicFrameLocks noChangeAspect="1"/>
          </p:cNvGraphicFramePr>
          <p:nvPr/>
        </p:nvGraphicFramePr>
        <p:xfrm>
          <a:off x="5026025" y="4572000"/>
          <a:ext cx="10731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8975" imgH="393529" progId="Equation.DSMT4">
                  <p:embed/>
                </p:oleObj>
              </mc:Choice>
              <mc:Fallback>
                <p:oleObj name="Equation" r:id="rId20" imgW="748975" imgH="393529" progId="Equation.DSMT4">
                  <p:embed/>
                  <p:pic>
                    <p:nvPicPr>
                      <p:cNvPr id="1044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4572000"/>
                        <a:ext cx="10731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2393950" y="5670550"/>
            <a:ext cx="29066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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  <a:sym typeface="Symbol" pitchFamily="18" charset="2"/>
              </a:rPr>
              <a:t>Distribuição Normal Padrão</a:t>
            </a:r>
            <a:endParaRPr lang="pt-BR" altLang="pt-BR" sz="1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04474" name="Object 26"/>
          <p:cNvGraphicFramePr>
            <a:graphicFrameLocks noChangeAspect="1"/>
          </p:cNvGraphicFramePr>
          <p:nvPr/>
        </p:nvGraphicFramePr>
        <p:xfrm>
          <a:off x="1114425" y="5715000"/>
          <a:ext cx="10366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586" imgH="203112" progId="Equation.DSMT4">
                  <p:embed/>
                </p:oleObj>
              </mc:Choice>
              <mc:Fallback>
                <p:oleObj name="Equation" r:id="rId22" imgW="723586" imgH="203112" progId="Equation.DSMT4">
                  <p:embed/>
                  <p:pic>
                    <p:nvPicPr>
                      <p:cNvPr id="1044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715000"/>
                        <a:ext cx="10366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1022350" y="5594350"/>
            <a:ext cx="1219200" cy="533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04479" name="Object 31"/>
          <p:cNvGraphicFramePr>
            <a:graphicFrameLocks noChangeAspect="1"/>
          </p:cNvGraphicFramePr>
          <p:nvPr/>
        </p:nvGraphicFramePr>
        <p:xfrm>
          <a:off x="6156325" y="4545013"/>
          <a:ext cx="8001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419100" progId="Equation.DSMT4">
                  <p:embed/>
                </p:oleObj>
              </mc:Choice>
              <mc:Fallback>
                <p:oleObj name="Equation" r:id="rId24" imgW="558800" imgH="419100" progId="Equation.DSMT4">
                  <p:embed/>
                  <p:pic>
                    <p:nvPicPr>
                      <p:cNvPr id="104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545013"/>
                        <a:ext cx="8001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23"/>
          <p:cNvGrpSpPr>
            <a:grpSpLocks/>
          </p:cNvGrpSpPr>
          <p:nvPr/>
        </p:nvGrpSpPr>
        <p:grpSpPr bwMode="auto">
          <a:xfrm>
            <a:off x="1028700" y="1857375"/>
            <a:ext cx="5875338" cy="338138"/>
            <a:chOff x="1071538" y="1857364"/>
            <a:chExt cx="5875372" cy="338554"/>
          </a:xfrm>
        </p:grpSpPr>
        <p:sp>
          <p:nvSpPr>
            <p:cNvPr id="44053" name="Text Box 25"/>
            <p:cNvSpPr txBox="1">
              <a:spLocks noChangeArrowheads="1"/>
            </p:cNvSpPr>
            <p:nvPr/>
          </p:nvSpPr>
          <p:spPr bwMode="auto">
            <a:xfrm>
              <a:off x="1071538" y="1857364"/>
              <a:ext cx="17299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Propriedade: se 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4054" name="Object 30"/>
            <p:cNvGraphicFramePr>
              <a:graphicFrameLocks noChangeAspect="1"/>
            </p:cNvGraphicFramePr>
            <p:nvPr/>
          </p:nvGraphicFramePr>
          <p:xfrm>
            <a:off x="2675448" y="1857370"/>
            <a:ext cx="12715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889000" imgH="228600" progId="Equation.DSMT4">
                    <p:embed/>
                  </p:oleObj>
                </mc:Choice>
                <mc:Fallback>
                  <p:oleObj name="Equation" r:id="rId26" imgW="889000" imgH="228600" progId="Equation.DSMT4">
                    <p:embed/>
                    <p:pic>
                      <p:nvPicPr>
                        <p:cNvPr id="44054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5448" y="1857370"/>
                          <a:ext cx="12715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5" name="Text Box 25"/>
            <p:cNvSpPr txBox="1">
              <a:spLocks noChangeArrowheads="1"/>
            </p:cNvSpPr>
            <p:nvPr/>
          </p:nvSpPr>
          <p:spPr bwMode="auto">
            <a:xfrm>
              <a:off x="3929058" y="1857364"/>
              <a:ext cx="296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e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4056" name="Object 33"/>
            <p:cNvGraphicFramePr>
              <a:graphicFrameLocks noChangeAspect="1"/>
            </p:cNvGraphicFramePr>
            <p:nvPr/>
          </p:nvGraphicFramePr>
          <p:xfrm>
            <a:off x="4232458" y="1893883"/>
            <a:ext cx="1000125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698197" imgH="177723" progId="Equation.DSMT4">
                    <p:embed/>
                  </p:oleObj>
                </mc:Choice>
                <mc:Fallback>
                  <p:oleObj name="Equation" r:id="rId28" imgW="698197" imgH="177723" progId="Equation.DSMT4">
                    <p:embed/>
                    <p:pic>
                      <p:nvPicPr>
                        <p:cNvPr id="44056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2458" y="1893883"/>
                          <a:ext cx="1000125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5214942" y="1857364"/>
              <a:ext cx="713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então</a:t>
              </a: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44058" name="Object 34"/>
            <p:cNvGraphicFramePr>
              <a:graphicFrameLocks noChangeAspect="1"/>
            </p:cNvGraphicFramePr>
            <p:nvPr/>
          </p:nvGraphicFramePr>
          <p:xfrm>
            <a:off x="5929322" y="1896354"/>
            <a:ext cx="10175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710891" imgH="203112" progId="Equation.DSMT4">
                    <p:embed/>
                  </p:oleObj>
                </mc:Choice>
                <mc:Fallback>
                  <p:oleObj name="Equation" r:id="rId30" imgW="710891" imgH="203112" progId="Equation.DSMT4">
                    <p:embed/>
                    <p:pic>
                      <p:nvPicPr>
                        <p:cNvPr id="44058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322" y="1896354"/>
                          <a:ext cx="1017588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35"/>
          <p:cNvGraphicFramePr>
            <a:graphicFrameLocks noChangeAspect="1"/>
          </p:cNvGraphicFramePr>
          <p:nvPr/>
        </p:nvGraphicFramePr>
        <p:xfrm>
          <a:off x="5886450" y="1857375"/>
          <a:ext cx="18351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82700" imgH="228600" progId="Equation.DSMT4">
                  <p:embed/>
                </p:oleObj>
              </mc:Choice>
              <mc:Fallback>
                <p:oleObj name="Equation" r:id="rId32" imgW="1282700" imgH="228600" progId="Equation.DSMT4">
                  <p:embed/>
                  <p:pic>
                    <p:nvPicPr>
                      <p:cNvPr id="2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1857375"/>
                        <a:ext cx="1835150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3571E-64C1-4B86-812A-557970FF6559}" type="slidenum">
              <a:rPr lang="pt-BR"/>
              <a:pPr>
                <a:defRPr/>
              </a:pPr>
              <a:t>52</a:t>
            </a:fld>
            <a:endParaRPr lang="pt-BR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052763" y="6000750"/>
            <a:ext cx="40238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  <a:sym typeface="Symbol" pitchFamily="18" charset="2"/>
              </a:rPr>
              <a:t>(valores de probabilidade podem ser tabelados!)</a:t>
            </a:r>
            <a:endParaRPr lang="pt-BR" altLang="pt-BR" sz="1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73" grpId="0" autoUpdateAnimBg="0"/>
      <p:bldP spid="104475" grpId="0" animBg="1"/>
      <p:bldP spid="2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89138"/>
            <a:ext cx="487997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Normal Padrão</a:t>
            </a:r>
          </a:p>
        </p:txBody>
      </p:sp>
      <p:graphicFrame>
        <p:nvGraphicFramePr>
          <p:cNvPr id="105483" name="Object 11"/>
          <p:cNvGraphicFramePr>
            <a:graphicFrameLocks noChangeAspect="1"/>
          </p:cNvGraphicFramePr>
          <p:nvPr/>
        </p:nvGraphicFramePr>
        <p:xfrm>
          <a:off x="827088" y="3733800"/>
          <a:ext cx="14335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203112" progId="Equation.DSMT4">
                  <p:embed/>
                </p:oleObj>
              </mc:Choice>
              <mc:Fallback>
                <p:oleObj name="Equation" r:id="rId3" imgW="1002865" imgH="203112" progId="Equation.DSMT4">
                  <p:embed/>
                  <p:pic>
                    <p:nvPicPr>
                      <p:cNvPr id="105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33800"/>
                        <a:ext cx="14335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827088" y="4267200"/>
          <a:ext cx="19589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203200" progId="Equation.DSMT4">
                  <p:embed/>
                </p:oleObj>
              </mc:Choice>
              <mc:Fallback>
                <p:oleObj name="Equation" r:id="rId5" imgW="1371600" imgH="203200" progId="Equation.DSMT4">
                  <p:embed/>
                  <p:pic>
                    <p:nvPicPr>
                      <p:cNvPr id="105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67200"/>
                        <a:ext cx="19589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3444875" y="511175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 rot="5400000">
            <a:off x="7353300" y="150653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7416800" y="5137150"/>
            <a:ext cx="411163" cy="1793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45065" name="Grupo 2"/>
          <p:cNvGrpSpPr>
            <a:grpSpLocks/>
          </p:cNvGrpSpPr>
          <p:nvPr/>
        </p:nvGrpSpPr>
        <p:grpSpPr bwMode="auto">
          <a:xfrm>
            <a:off x="684213" y="1600200"/>
            <a:ext cx="2698750" cy="1289050"/>
            <a:chOff x="684213" y="1600200"/>
            <a:chExt cx="2698751" cy="1289467"/>
          </a:xfrm>
        </p:grpSpPr>
        <p:pic>
          <p:nvPicPr>
            <p:cNvPr id="45073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771526" y="1600200"/>
              <a:ext cx="2506663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 Box 19"/>
            <p:cNvSpPr txBox="1">
              <a:spLocks noChangeArrowheads="1"/>
            </p:cNvSpPr>
            <p:nvPr/>
          </p:nvSpPr>
          <p:spPr bwMode="auto">
            <a:xfrm>
              <a:off x="684213" y="2551113"/>
              <a:ext cx="396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-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45075" name="Text Box 20"/>
            <p:cNvSpPr txBox="1">
              <a:spLocks noChangeArrowheads="1"/>
            </p:cNvSpPr>
            <p:nvPr/>
          </p:nvSpPr>
          <p:spPr bwMode="auto">
            <a:xfrm>
              <a:off x="2940051" y="2551113"/>
              <a:ext cx="442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+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45076" name="Text Box 25"/>
            <p:cNvSpPr txBox="1">
              <a:spLocks noChangeArrowheads="1"/>
            </p:cNvSpPr>
            <p:nvPr/>
          </p:nvSpPr>
          <p:spPr bwMode="auto">
            <a:xfrm>
              <a:off x="1900238" y="2551113"/>
              <a:ext cx="2857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5077" name="Text Box 26"/>
            <p:cNvSpPr txBox="1">
              <a:spLocks noChangeArrowheads="1"/>
            </p:cNvSpPr>
            <p:nvPr/>
          </p:nvSpPr>
          <p:spPr bwMode="auto">
            <a:xfrm>
              <a:off x="2385369" y="2551113"/>
              <a:ext cx="2648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z</a:t>
              </a:r>
              <a:endParaRPr lang="pt-BR" altLang="pt-BR" sz="1600" i="1" baseline="-25000">
                <a:latin typeface="Times New Roman" pitchFamily="18" charset="0"/>
              </a:endParaRPr>
            </a:p>
          </p:txBody>
        </p:sp>
        <p:sp>
          <p:nvSpPr>
            <p:cNvPr id="45078" name="Freeform 16" descr="Diagonal para cima clara"/>
            <p:cNvSpPr>
              <a:spLocks/>
            </p:cNvSpPr>
            <p:nvPr/>
          </p:nvSpPr>
          <p:spPr bwMode="auto">
            <a:xfrm>
              <a:off x="2517775" y="2304854"/>
              <a:ext cx="657225" cy="325224"/>
            </a:xfrm>
            <a:custGeom>
              <a:avLst/>
              <a:gdLst>
                <a:gd name="T0" fmla="*/ 2147483647 w 414"/>
                <a:gd name="T1" fmla="*/ 2147483647 h 368"/>
                <a:gd name="T2" fmla="*/ 0 w 414"/>
                <a:gd name="T3" fmla="*/ 0 h 368"/>
                <a:gd name="T4" fmla="*/ 2147483647 w 414"/>
                <a:gd name="T5" fmla="*/ 2147483647 h 368"/>
                <a:gd name="T6" fmla="*/ 2147483647 w 414"/>
                <a:gd name="T7" fmla="*/ 2147483647 h 368"/>
                <a:gd name="T8" fmla="*/ 2147483647 w 414"/>
                <a:gd name="T9" fmla="*/ 2147483647 h 368"/>
                <a:gd name="T10" fmla="*/ 2147483647 w 414"/>
                <a:gd name="T11" fmla="*/ 2147483647 h 368"/>
                <a:gd name="T12" fmla="*/ 2147483647 w 414"/>
                <a:gd name="T13" fmla="*/ 2147483647 h 368"/>
                <a:gd name="T14" fmla="*/ 2147483647 w 414"/>
                <a:gd name="T15" fmla="*/ 2147483647 h 368"/>
                <a:gd name="T16" fmla="*/ 2147483647 w 414"/>
                <a:gd name="T17" fmla="*/ 2147483647 h 368"/>
                <a:gd name="T18" fmla="*/ 2147483647 w 414"/>
                <a:gd name="T19" fmla="*/ 2147483647 h 368"/>
                <a:gd name="T20" fmla="*/ 2147483647 w 414"/>
                <a:gd name="T21" fmla="*/ 2147483647 h 368"/>
                <a:gd name="T22" fmla="*/ 2147483647 w 414"/>
                <a:gd name="T23" fmla="*/ 2147483647 h 368"/>
                <a:gd name="T24" fmla="*/ 2147483647 w 414"/>
                <a:gd name="T25" fmla="*/ 2147483647 h 368"/>
                <a:gd name="T26" fmla="*/ 2147483647 w 414"/>
                <a:gd name="T27" fmla="*/ 2147483647 h 368"/>
                <a:gd name="T28" fmla="*/ 2147483647 w 414"/>
                <a:gd name="T29" fmla="*/ 2147483647 h 368"/>
                <a:gd name="T30" fmla="*/ 2147483647 w 414"/>
                <a:gd name="T31" fmla="*/ 2147483647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4"/>
                <a:gd name="T49" fmla="*/ 0 h 368"/>
                <a:gd name="T50" fmla="*/ 414 w 414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4" h="368">
                  <a:moveTo>
                    <a:pt x="1" y="366"/>
                  </a:moveTo>
                  <a:lnTo>
                    <a:pt x="0" y="0"/>
                  </a:lnTo>
                  <a:lnTo>
                    <a:pt x="24" y="45"/>
                  </a:lnTo>
                  <a:lnTo>
                    <a:pt x="48" y="86"/>
                  </a:lnTo>
                  <a:lnTo>
                    <a:pt x="68" y="129"/>
                  </a:lnTo>
                  <a:lnTo>
                    <a:pt x="92" y="163"/>
                  </a:lnTo>
                  <a:lnTo>
                    <a:pt x="128" y="217"/>
                  </a:lnTo>
                  <a:lnTo>
                    <a:pt x="164" y="265"/>
                  </a:lnTo>
                  <a:lnTo>
                    <a:pt x="205" y="301"/>
                  </a:lnTo>
                  <a:lnTo>
                    <a:pt x="234" y="320"/>
                  </a:lnTo>
                  <a:lnTo>
                    <a:pt x="270" y="335"/>
                  </a:lnTo>
                  <a:lnTo>
                    <a:pt x="301" y="351"/>
                  </a:lnTo>
                  <a:lnTo>
                    <a:pt x="354" y="361"/>
                  </a:lnTo>
                  <a:lnTo>
                    <a:pt x="414" y="368"/>
                  </a:lnTo>
                  <a:lnTo>
                    <a:pt x="92" y="366"/>
                  </a:lnTo>
                  <a:lnTo>
                    <a:pt x="1" y="36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935163" y="2141538"/>
            <a:ext cx="6759575" cy="4402137"/>
            <a:chOff x="1219" y="1349"/>
            <a:chExt cx="4258" cy="2773"/>
          </a:xfrm>
        </p:grpSpPr>
        <p:graphicFrame>
          <p:nvGraphicFramePr>
            <p:cNvPr id="45068" name="Object 6"/>
            <p:cNvGraphicFramePr>
              <a:graphicFrameLocks noChangeAspect="1"/>
            </p:cNvGraphicFramePr>
            <p:nvPr/>
          </p:nvGraphicFramePr>
          <p:xfrm>
            <a:off x="1219" y="2016"/>
            <a:ext cx="5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583947" imgH="203112" progId="Equation.DSMT4">
                    <p:embed/>
                  </p:oleObj>
                </mc:Choice>
                <mc:Fallback>
                  <p:oleObj name="Equation" r:id="rId8" imgW="583947" imgH="203112" progId="Equation.DSMT4">
                    <p:embed/>
                    <p:pic>
                      <p:nvPicPr>
                        <p:cNvPr id="4506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" y="2016"/>
                          <a:ext cx="5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9" name="Rectangle 8"/>
            <p:cNvSpPr>
              <a:spLocks noChangeArrowheads="1"/>
            </p:cNvSpPr>
            <p:nvPr/>
          </p:nvSpPr>
          <p:spPr bwMode="auto">
            <a:xfrm>
              <a:off x="2691" y="1349"/>
              <a:ext cx="2786" cy="2773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45070" name="Group 28"/>
            <p:cNvGrpSpPr>
              <a:grpSpLocks/>
            </p:cNvGrpSpPr>
            <p:nvPr/>
          </p:nvGrpSpPr>
          <p:grpSpPr bwMode="auto">
            <a:xfrm>
              <a:off x="1519" y="1607"/>
              <a:ext cx="1274" cy="455"/>
              <a:chOff x="1628" y="1607"/>
              <a:chExt cx="1187" cy="455"/>
            </a:xfrm>
          </p:grpSpPr>
          <p:sp>
            <p:nvSpPr>
              <p:cNvPr id="45071" name="Line 9"/>
              <p:cNvSpPr>
                <a:spLocks noChangeShapeType="1"/>
              </p:cNvSpPr>
              <p:nvPr/>
            </p:nvSpPr>
            <p:spPr bwMode="auto">
              <a:xfrm flipH="1">
                <a:off x="1628" y="1607"/>
                <a:ext cx="141" cy="4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072" name="Line 10"/>
              <p:cNvSpPr>
                <a:spLocks noChangeShapeType="1"/>
              </p:cNvSpPr>
              <p:nvPr/>
            </p:nvSpPr>
            <p:spPr bwMode="auto">
              <a:xfrm>
                <a:off x="1769" y="1607"/>
                <a:ext cx="1046" cy="45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845F7-69E3-4B64-9195-DA89909C74A2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  <p:bldP spid="105486" grpId="0" animBg="1"/>
      <p:bldP spid="1054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349625" y="2514600"/>
            <a:ext cx="2698750" cy="1316038"/>
            <a:chOff x="432" y="1584"/>
            <a:chExt cx="1700" cy="829"/>
          </a:xfrm>
        </p:grpSpPr>
        <p:grpSp>
          <p:nvGrpSpPr>
            <p:cNvPr id="46100" name="Group 10"/>
            <p:cNvGrpSpPr>
              <a:grpSpLocks/>
            </p:cNvGrpSpPr>
            <p:nvPr/>
          </p:nvGrpSpPr>
          <p:grpSpPr bwMode="auto">
            <a:xfrm>
              <a:off x="432" y="1584"/>
              <a:ext cx="1700" cy="829"/>
              <a:chOff x="3561" y="941"/>
              <a:chExt cx="1700" cy="829"/>
            </a:xfrm>
          </p:grpSpPr>
          <p:pic>
            <p:nvPicPr>
              <p:cNvPr id="46103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104" name="Text Box 12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6105" name="Text Box 13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6106" name="Text Box 14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6101" name="Text Box 15"/>
            <p:cNvSpPr txBox="1">
              <a:spLocks noChangeArrowheads="1"/>
            </p:cNvSpPr>
            <p:nvPr/>
          </p:nvSpPr>
          <p:spPr bwMode="auto">
            <a:xfrm>
              <a:off x="1368" y="2199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1,5</a:t>
              </a:r>
            </a:p>
          </p:txBody>
        </p:sp>
        <p:sp>
          <p:nvSpPr>
            <p:cNvPr id="46102" name="Freeform 16" descr="Diagonal para cima clara"/>
            <p:cNvSpPr>
              <a:spLocks/>
            </p:cNvSpPr>
            <p:nvPr/>
          </p:nvSpPr>
          <p:spPr bwMode="auto">
            <a:xfrm>
              <a:off x="1492" y="1859"/>
              <a:ext cx="414" cy="368"/>
            </a:xfrm>
            <a:custGeom>
              <a:avLst/>
              <a:gdLst>
                <a:gd name="T0" fmla="*/ 1 w 414"/>
                <a:gd name="T1" fmla="*/ 366 h 368"/>
                <a:gd name="T2" fmla="*/ 0 w 414"/>
                <a:gd name="T3" fmla="*/ 0 h 368"/>
                <a:gd name="T4" fmla="*/ 24 w 414"/>
                <a:gd name="T5" fmla="*/ 45 h 368"/>
                <a:gd name="T6" fmla="*/ 48 w 414"/>
                <a:gd name="T7" fmla="*/ 86 h 368"/>
                <a:gd name="T8" fmla="*/ 68 w 414"/>
                <a:gd name="T9" fmla="*/ 129 h 368"/>
                <a:gd name="T10" fmla="*/ 92 w 414"/>
                <a:gd name="T11" fmla="*/ 163 h 368"/>
                <a:gd name="T12" fmla="*/ 128 w 414"/>
                <a:gd name="T13" fmla="*/ 217 h 368"/>
                <a:gd name="T14" fmla="*/ 164 w 414"/>
                <a:gd name="T15" fmla="*/ 265 h 368"/>
                <a:gd name="T16" fmla="*/ 205 w 414"/>
                <a:gd name="T17" fmla="*/ 301 h 368"/>
                <a:gd name="T18" fmla="*/ 234 w 414"/>
                <a:gd name="T19" fmla="*/ 320 h 368"/>
                <a:gd name="T20" fmla="*/ 270 w 414"/>
                <a:gd name="T21" fmla="*/ 335 h 368"/>
                <a:gd name="T22" fmla="*/ 301 w 414"/>
                <a:gd name="T23" fmla="*/ 351 h 368"/>
                <a:gd name="T24" fmla="*/ 354 w 414"/>
                <a:gd name="T25" fmla="*/ 361 h 368"/>
                <a:gd name="T26" fmla="*/ 414 w 414"/>
                <a:gd name="T27" fmla="*/ 368 h 368"/>
                <a:gd name="T28" fmla="*/ 92 w 414"/>
                <a:gd name="T29" fmla="*/ 366 h 368"/>
                <a:gd name="T30" fmla="*/ 1 w 414"/>
                <a:gd name="T31" fmla="*/ 366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4"/>
                <a:gd name="T49" fmla="*/ 0 h 368"/>
                <a:gd name="T50" fmla="*/ 414 w 414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4" h="368">
                  <a:moveTo>
                    <a:pt x="1" y="366"/>
                  </a:moveTo>
                  <a:lnTo>
                    <a:pt x="0" y="0"/>
                  </a:lnTo>
                  <a:lnTo>
                    <a:pt x="24" y="45"/>
                  </a:lnTo>
                  <a:lnTo>
                    <a:pt x="48" y="86"/>
                  </a:lnTo>
                  <a:lnTo>
                    <a:pt x="68" y="129"/>
                  </a:lnTo>
                  <a:lnTo>
                    <a:pt x="92" y="163"/>
                  </a:lnTo>
                  <a:lnTo>
                    <a:pt x="128" y="217"/>
                  </a:lnTo>
                  <a:lnTo>
                    <a:pt x="164" y="265"/>
                  </a:lnTo>
                  <a:lnTo>
                    <a:pt x="205" y="301"/>
                  </a:lnTo>
                  <a:lnTo>
                    <a:pt x="234" y="320"/>
                  </a:lnTo>
                  <a:lnTo>
                    <a:pt x="270" y="335"/>
                  </a:lnTo>
                  <a:lnTo>
                    <a:pt x="301" y="351"/>
                  </a:lnTo>
                  <a:lnTo>
                    <a:pt x="354" y="361"/>
                  </a:lnTo>
                  <a:lnTo>
                    <a:pt x="414" y="368"/>
                  </a:lnTo>
                  <a:lnTo>
                    <a:pt x="92" y="366"/>
                  </a:lnTo>
                  <a:lnTo>
                    <a:pt x="1" y="36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1573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Normal Padrão (Exemplos)</a:t>
            </a:r>
          </a:p>
        </p:txBody>
      </p:sp>
      <p:graphicFrame>
        <p:nvGraphicFramePr>
          <p:cNvPr id="46084" name="Object 27"/>
          <p:cNvGraphicFramePr>
            <a:graphicFrameLocks noChangeAspect="1"/>
          </p:cNvGraphicFramePr>
          <p:nvPr/>
        </p:nvGraphicFramePr>
        <p:xfrm>
          <a:off x="684213" y="1676400"/>
          <a:ext cx="1431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203112" progId="Equation.DSMT4">
                  <p:embed/>
                </p:oleObj>
              </mc:Choice>
              <mc:Fallback>
                <p:oleObj name="Equation" r:id="rId3" imgW="1002865" imgH="203112" progId="Equation.DSMT4">
                  <p:embed/>
                  <p:pic>
                    <p:nvPicPr>
                      <p:cNvPr id="4608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76400"/>
                        <a:ext cx="1431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0" name="Object 28"/>
          <p:cNvGraphicFramePr>
            <a:graphicFrameLocks noChangeAspect="1"/>
          </p:cNvGraphicFramePr>
          <p:nvPr/>
        </p:nvGraphicFramePr>
        <p:xfrm>
          <a:off x="684213" y="4343400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203200" progId="Equation.DSMT4">
                  <p:embed/>
                </p:oleObj>
              </mc:Choice>
              <mc:Fallback>
                <p:oleObj name="Equation" r:id="rId5" imgW="2159000" imgH="203200" progId="Equation.DSMT4">
                  <p:embed/>
                  <p:pic>
                    <p:nvPicPr>
                      <p:cNvPr id="1157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43400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3217863" y="286067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=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140325" y="2827338"/>
            <a:ext cx="977900" cy="457200"/>
            <a:chOff x="4944" y="912"/>
            <a:chExt cx="616" cy="288"/>
          </a:xfrm>
        </p:grpSpPr>
        <p:sp>
          <p:nvSpPr>
            <p:cNvPr id="46098" name="Text Box 35"/>
            <p:cNvSpPr txBox="1">
              <a:spLocks noChangeArrowheads="1"/>
            </p:cNvSpPr>
            <p:nvPr/>
          </p:nvSpPr>
          <p:spPr bwMode="auto">
            <a:xfrm>
              <a:off x="5088" y="912"/>
              <a:ext cx="4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0,0668</a:t>
              </a:r>
            </a:p>
          </p:txBody>
        </p:sp>
        <p:sp>
          <p:nvSpPr>
            <p:cNvPr id="46099" name="Line 36"/>
            <p:cNvSpPr>
              <a:spLocks noChangeShapeType="1"/>
            </p:cNvSpPr>
            <p:nvPr/>
          </p:nvSpPr>
          <p:spPr bwMode="auto">
            <a:xfrm flipV="1">
              <a:off x="4944" y="105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A28FB-C838-42C5-B04F-9049501595DA}" type="slidenum">
              <a:rPr lang="pt-BR"/>
              <a:pPr>
                <a:defRPr/>
              </a:pPr>
              <a:t>54</a:t>
            </a:fld>
            <a:endParaRPr lang="pt-BR"/>
          </a:p>
        </p:txBody>
      </p: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98500" y="2497138"/>
            <a:ext cx="2698750" cy="1316037"/>
            <a:chOff x="698500" y="2496463"/>
            <a:chExt cx="2698750" cy="1316039"/>
          </a:xfrm>
        </p:grpSpPr>
        <p:grpSp>
          <p:nvGrpSpPr>
            <p:cNvPr id="46090" name="Group 18"/>
            <p:cNvGrpSpPr>
              <a:grpSpLocks/>
            </p:cNvGrpSpPr>
            <p:nvPr/>
          </p:nvGrpSpPr>
          <p:grpSpPr bwMode="auto">
            <a:xfrm>
              <a:off x="698500" y="2496463"/>
              <a:ext cx="2698750" cy="1316039"/>
              <a:chOff x="3417" y="2573"/>
              <a:chExt cx="1700" cy="829"/>
            </a:xfrm>
          </p:grpSpPr>
          <p:grpSp>
            <p:nvGrpSpPr>
              <p:cNvPr id="46092" name="Group 19"/>
              <p:cNvGrpSpPr>
                <a:grpSpLocks/>
              </p:cNvGrpSpPr>
              <p:nvPr/>
            </p:nvGrpSpPr>
            <p:grpSpPr bwMode="auto">
              <a:xfrm>
                <a:off x="3417" y="2573"/>
                <a:ext cx="1700" cy="829"/>
                <a:chOff x="3561" y="941"/>
                <a:chExt cx="1700" cy="829"/>
              </a:xfrm>
            </p:grpSpPr>
            <p:pic>
              <p:nvPicPr>
                <p:cNvPr id="46094" name="Picture 2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96" t="9618" r="18376" b="11877"/>
                <a:stretch>
                  <a:fillRect/>
                </a:stretch>
              </p:blipFill>
              <p:spPr bwMode="auto">
                <a:xfrm>
                  <a:off x="3616" y="941"/>
                  <a:ext cx="1579" cy="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0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61" y="1540"/>
                  <a:ext cx="25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pitchFamily="18" charset="0"/>
                    </a:rPr>
                    <a:t>-</a:t>
                  </a:r>
                  <a:r>
                    <a:rPr lang="pt-BR" altLang="pt-BR" sz="1600">
                      <a:latin typeface="Times New Roman" pitchFamily="18" charset="0"/>
                      <a:sym typeface="Symbol" pitchFamily="18" charset="2"/>
                    </a:rPr>
                    <a:t></a:t>
                  </a:r>
                  <a:endParaRPr lang="pt-BR" altLang="pt-BR" sz="1600">
                    <a:latin typeface="Times New Roman" pitchFamily="18" charset="0"/>
                  </a:endParaRPr>
                </a:p>
              </p:txBody>
            </p:sp>
            <p:sp>
              <p:nvSpPr>
                <p:cNvPr id="4609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982" y="1540"/>
                  <a:ext cx="27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pitchFamily="18" charset="0"/>
                    </a:rPr>
                    <a:t>+</a:t>
                  </a:r>
                  <a:r>
                    <a:rPr lang="pt-BR" altLang="pt-BR" sz="1600">
                      <a:latin typeface="Times New Roman" pitchFamily="18" charset="0"/>
                      <a:sym typeface="Symbol" pitchFamily="18" charset="2"/>
                    </a:rPr>
                    <a:t></a:t>
                  </a:r>
                  <a:endParaRPr lang="pt-BR" altLang="pt-BR" sz="1600">
                    <a:latin typeface="Times New Roman" pitchFamily="18" charset="0"/>
                  </a:endParaRPr>
                </a:p>
              </p:txBody>
            </p:sp>
            <p:sp>
              <p:nvSpPr>
                <p:cNvPr id="4609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27" y="1558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46093" name="Text Box 25"/>
              <p:cNvSpPr txBox="1">
                <a:spLocks noChangeArrowheads="1"/>
              </p:cNvSpPr>
              <p:nvPr/>
            </p:nvSpPr>
            <p:spPr bwMode="auto">
              <a:xfrm>
                <a:off x="3920" y="3186"/>
                <a:ext cx="29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>
                    <a:latin typeface="Times New Roman" pitchFamily="18" charset="0"/>
                  </a:rPr>
                  <a:t>-1,5</a:t>
                </a:r>
              </a:p>
            </p:txBody>
          </p:sp>
        </p:grpSp>
        <p:sp>
          <p:nvSpPr>
            <p:cNvPr id="46091" name="Freeform 16" descr="Diagonal para cima clara"/>
            <p:cNvSpPr>
              <a:spLocks/>
            </p:cNvSpPr>
            <p:nvPr/>
          </p:nvSpPr>
          <p:spPr bwMode="auto">
            <a:xfrm flipH="1">
              <a:off x="1073207" y="2941806"/>
              <a:ext cx="657225" cy="584201"/>
            </a:xfrm>
            <a:custGeom>
              <a:avLst/>
              <a:gdLst>
                <a:gd name="T0" fmla="*/ 2147483647 w 414"/>
                <a:gd name="T1" fmla="*/ 2147483647 h 368"/>
                <a:gd name="T2" fmla="*/ 0 w 414"/>
                <a:gd name="T3" fmla="*/ 0 h 368"/>
                <a:gd name="T4" fmla="*/ 2147483647 w 414"/>
                <a:gd name="T5" fmla="*/ 2147483647 h 368"/>
                <a:gd name="T6" fmla="*/ 2147483647 w 414"/>
                <a:gd name="T7" fmla="*/ 2147483647 h 368"/>
                <a:gd name="T8" fmla="*/ 2147483647 w 414"/>
                <a:gd name="T9" fmla="*/ 2147483647 h 368"/>
                <a:gd name="T10" fmla="*/ 2147483647 w 414"/>
                <a:gd name="T11" fmla="*/ 2147483647 h 368"/>
                <a:gd name="T12" fmla="*/ 2147483647 w 414"/>
                <a:gd name="T13" fmla="*/ 2147483647 h 368"/>
                <a:gd name="T14" fmla="*/ 2147483647 w 414"/>
                <a:gd name="T15" fmla="*/ 2147483647 h 368"/>
                <a:gd name="T16" fmla="*/ 2147483647 w 414"/>
                <a:gd name="T17" fmla="*/ 2147483647 h 368"/>
                <a:gd name="T18" fmla="*/ 2147483647 w 414"/>
                <a:gd name="T19" fmla="*/ 2147483647 h 368"/>
                <a:gd name="T20" fmla="*/ 2147483647 w 414"/>
                <a:gd name="T21" fmla="*/ 2147483647 h 368"/>
                <a:gd name="T22" fmla="*/ 2147483647 w 414"/>
                <a:gd name="T23" fmla="*/ 2147483647 h 368"/>
                <a:gd name="T24" fmla="*/ 2147483647 w 414"/>
                <a:gd name="T25" fmla="*/ 2147483647 h 368"/>
                <a:gd name="T26" fmla="*/ 2147483647 w 414"/>
                <a:gd name="T27" fmla="*/ 2147483647 h 368"/>
                <a:gd name="T28" fmla="*/ 2147483647 w 414"/>
                <a:gd name="T29" fmla="*/ 2147483647 h 368"/>
                <a:gd name="T30" fmla="*/ 2147483647 w 414"/>
                <a:gd name="T31" fmla="*/ 2147483647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4"/>
                <a:gd name="T49" fmla="*/ 0 h 368"/>
                <a:gd name="T50" fmla="*/ 414 w 414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4" h="368">
                  <a:moveTo>
                    <a:pt x="1" y="366"/>
                  </a:moveTo>
                  <a:lnTo>
                    <a:pt x="0" y="0"/>
                  </a:lnTo>
                  <a:lnTo>
                    <a:pt x="24" y="45"/>
                  </a:lnTo>
                  <a:lnTo>
                    <a:pt x="48" y="86"/>
                  </a:lnTo>
                  <a:lnTo>
                    <a:pt x="68" y="129"/>
                  </a:lnTo>
                  <a:lnTo>
                    <a:pt x="92" y="163"/>
                  </a:lnTo>
                  <a:lnTo>
                    <a:pt x="128" y="217"/>
                  </a:lnTo>
                  <a:lnTo>
                    <a:pt x="164" y="265"/>
                  </a:lnTo>
                  <a:lnTo>
                    <a:pt x="205" y="301"/>
                  </a:lnTo>
                  <a:lnTo>
                    <a:pt x="234" y="320"/>
                  </a:lnTo>
                  <a:lnTo>
                    <a:pt x="270" y="335"/>
                  </a:lnTo>
                  <a:lnTo>
                    <a:pt x="301" y="351"/>
                  </a:lnTo>
                  <a:lnTo>
                    <a:pt x="354" y="361"/>
                  </a:lnTo>
                  <a:lnTo>
                    <a:pt x="414" y="368"/>
                  </a:lnTo>
                  <a:lnTo>
                    <a:pt x="92" y="366"/>
                  </a:lnTo>
                  <a:lnTo>
                    <a:pt x="1" y="36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11863" y="2514600"/>
            <a:ext cx="2698750" cy="1316038"/>
            <a:chOff x="432" y="1584"/>
            <a:chExt cx="1700" cy="829"/>
          </a:xfrm>
        </p:grpSpPr>
        <p:grpSp>
          <p:nvGrpSpPr>
            <p:cNvPr id="47134" name="Group 10"/>
            <p:cNvGrpSpPr>
              <a:grpSpLocks/>
            </p:cNvGrpSpPr>
            <p:nvPr/>
          </p:nvGrpSpPr>
          <p:grpSpPr bwMode="auto">
            <a:xfrm>
              <a:off x="432" y="1584"/>
              <a:ext cx="1700" cy="829"/>
              <a:chOff x="3561" y="941"/>
              <a:chExt cx="1700" cy="829"/>
            </a:xfrm>
          </p:grpSpPr>
          <p:pic>
            <p:nvPicPr>
              <p:cNvPr id="47137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38" name="Text Box 12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39" name="Text Box 13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40" name="Text Box 14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7135" name="Text Box 15"/>
            <p:cNvSpPr txBox="1">
              <a:spLocks noChangeArrowheads="1"/>
            </p:cNvSpPr>
            <p:nvPr/>
          </p:nvSpPr>
          <p:spPr bwMode="auto">
            <a:xfrm>
              <a:off x="1368" y="2199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1,5</a:t>
              </a:r>
            </a:p>
          </p:txBody>
        </p:sp>
        <p:sp>
          <p:nvSpPr>
            <p:cNvPr id="47136" name="Freeform 16" descr="Diagonal para cima clara"/>
            <p:cNvSpPr>
              <a:spLocks/>
            </p:cNvSpPr>
            <p:nvPr/>
          </p:nvSpPr>
          <p:spPr bwMode="auto">
            <a:xfrm>
              <a:off x="1492" y="1859"/>
              <a:ext cx="414" cy="368"/>
            </a:xfrm>
            <a:custGeom>
              <a:avLst/>
              <a:gdLst>
                <a:gd name="T0" fmla="*/ 1 w 414"/>
                <a:gd name="T1" fmla="*/ 366 h 368"/>
                <a:gd name="T2" fmla="*/ 0 w 414"/>
                <a:gd name="T3" fmla="*/ 0 h 368"/>
                <a:gd name="T4" fmla="*/ 24 w 414"/>
                <a:gd name="T5" fmla="*/ 45 h 368"/>
                <a:gd name="T6" fmla="*/ 48 w 414"/>
                <a:gd name="T7" fmla="*/ 86 h 368"/>
                <a:gd name="T8" fmla="*/ 68 w 414"/>
                <a:gd name="T9" fmla="*/ 129 h 368"/>
                <a:gd name="T10" fmla="*/ 92 w 414"/>
                <a:gd name="T11" fmla="*/ 163 h 368"/>
                <a:gd name="T12" fmla="*/ 128 w 414"/>
                <a:gd name="T13" fmla="*/ 217 h 368"/>
                <a:gd name="T14" fmla="*/ 164 w 414"/>
                <a:gd name="T15" fmla="*/ 265 h 368"/>
                <a:gd name="T16" fmla="*/ 205 w 414"/>
                <a:gd name="T17" fmla="*/ 301 h 368"/>
                <a:gd name="T18" fmla="*/ 234 w 414"/>
                <a:gd name="T19" fmla="*/ 320 h 368"/>
                <a:gd name="T20" fmla="*/ 270 w 414"/>
                <a:gd name="T21" fmla="*/ 335 h 368"/>
                <a:gd name="T22" fmla="*/ 301 w 414"/>
                <a:gd name="T23" fmla="*/ 351 h 368"/>
                <a:gd name="T24" fmla="*/ 354 w 414"/>
                <a:gd name="T25" fmla="*/ 361 h 368"/>
                <a:gd name="T26" fmla="*/ 414 w 414"/>
                <a:gd name="T27" fmla="*/ 368 h 368"/>
                <a:gd name="T28" fmla="*/ 92 w 414"/>
                <a:gd name="T29" fmla="*/ 366 h 368"/>
                <a:gd name="T30" fmla="*/ 1 w 414"/>
                <a:gd name="T31" fmla="*/ 366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4"/>
                <a:gd name="T49" fmla="*/ 0 h 368"/>
                <a:gd name="T50" fmla="*/ 414 w 414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4" h="368">
                  <a:moveTo>
                    <a:pt x="1" y="366"/>
                  </a:moveTo>
                  <a:lnTo>
                    <a:pt x="0" y="0"/>
                  </a:lnTo>
                  <a:lnTo>
                    <a:pt x="24" y="45"/>
                  </a:lnTo>
                  <a:lnTo>
                    <a:pt x="48" y="86"/>
                  </a:lnTo>
                  <a:lnTo>
                    <a:pt x="68" y="129"/>
                  </a:lnTo>
                  <a:lnTo>
                    <a:pt x="92" y="163"/>
                  </a:lnTo>
                  <a:lnTo>
                    <a:pt x="128" y="217"/>
                  </a:lnTo>
                  <a:lnTo>
                    <a:pt x="164" y="265"/>
                  </a:lnTo>
                  <a:lnTo>
                    <a:pt x="205" y="301"/>
                  </a:lnTo>
                  <a:lnTo>
                    <a:pt x="234" y="320"/>
                  </a:lnTo>
                  <a:lnTo>
                    <a:pt x="270" y="335"/>
                  </a:lnTo>
                  <a:lnTo>
                    <a:pt x="301" y="351"/>
                  </a:lnTo>
                  <a:lnTo>
                    <a:pt x="354" y="361"/>
                  </a:lnTo>
                  <a:lnTo>
                    <a:pt x="414" y="368"/>
                  </a:lnTo>
                  <a:lnTo>
                    <a:pt x="92" y="366"/>
                  </a:lnTo>
                  <a:lnTo>
                    <a:pt x="1" y="36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698500" y="2497138"/>
            <a:ext cx="2698750" cy="1316037"/>
            <a:chOff x="3417" y="2573"/>
            <a:chExt cx="1700" cy="829"/>
          </a:xfrm>
        </p:grpSpPr>
        <p:grpSp>
          <p:nvGrpSpPr>
            <p:cNvPr id="47127" name="Group 19"/>
            <p:cNvGrpSpPr>
              <a:grpSpLocks/>
            </p:cNvGrpSpPr>
            <p:nvPr/>
          </p:nvGrpSpPr>
          <p:grpSpPr bwMode="auto">
            <a:xfrm>
              <a:off x="3417" y="2573"/>
              <a:ext cx="1700" cy="829"/>
              <a:chOff x="3561" y="941"/>
              <a:chExt cx="1700" cy="829"/>
            </a:xfrm>
          </p:grpSpPr>
          <p:pic>
            <p:nvPicPr>
              <p:cNvPr id="47130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31" name="Text Box 21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32" name="Text Box 22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33" name="Text Box 23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7128" name="Freeform 24" descr="Diagonal para cima clara"/>
            <p:cNvSpPr>
              <a:spLocks/>
            </p:cNvSpPr>
            <p:nvPr/>
          </p:nvSpPr>
          <p:spPr bwMode="auto">
            <a:xfrm>
              <a:off x="4272" y="2592"/>
              <a:ext cx="205" cy="629"/>
            </a:xfrm>
            <a:custGeom>
              <a:avLst/>
              <a:gdLst>
                <a:gd name="T0" fmla="*/ 1 w 205"/>
                <a:gd name="T1" fmla="*/ 703 h 622"/>
                <a:gd name="T2" fmla="*/ 0 w 205"/>
                <a:gd name="T3" fmla="*/ 0 h 622"/>
                <a:gd name="T4" fmla="*/ 33 w 205"/>
                <a:gd name="T5" fmla="*/ 8 h 622"/>
                <a:gd name="T6" fmla="*/ 59 w 205"/>
                <a:gd name="T7" fmla="*/ 26 h 622"/>
                <a:gd name="T8" fmla="*/ 81 w 205"/>
                <a:gd name="T9" fmla="*/ 61 h 622"/>
                <a:gd name="T10" fmla="*/ 104 w 205"/>
                <a:gd name="T11" fmla="*/ 89 h 622"/>
                <a:gd name="T12" fmla="*/ 133 w 205"/>
                <a:gd name="T13" fmla="*/ 142 h 622"/>
                <a:gd name="T14" fmla="*/ 158 w 205"/>
                <a:gd name="T15" fmla="*/ 191 h 622"/>
                <a:gd name="T16" fmla="*/ 182 w 205"/>
                <a:gd name="T17" fmla="*/ 247 h 622"/>
                <a:gd name="T18" fmla="*/ 205 w 205"/>
                <a:gd name="T19" fmla="*/ 289 h 622"/>
                <a:gd name="T20" fmla="*/ 204 w 205"/>
                <a:gd name="T21" fmla="*/ 703 h 622"/>
                <a:gd name="T22" fmla="*/ 1 w 205"/>
                <a:gd name="T23" fmla="*/ 703 h 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5"/>
                <a:gd name="T37" fmla="*/ 0 h 622"/>
                <a:gd name="T38" fmla="*/ 205 w 205"/>
                <a:gd name="T39" fmla="*/ 622 h 6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5" h="622">
                  <a:moveTo>
                    <a:pt x="1" y="62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59" y="26"/>
                  </a:lnTo>
                  <a:lnTo>
                    <a:pt x="81" y="50"/>
                  </a:lnTo>
                  <a:lnTo>
                    <a:pt x="104" y="78"/>
                  </a:lnTo>
                  <a:lnTo>
                    <a:pt x="133" y="127"/>
                  </a:lnTo>
                  <a:lnTo>
                    <a:pt x="158" y="169"/>
                  </a:lnTo>
                  <a:lnTo>
                    <a:pt x="182" y="217"/>
                  </a:lnTo>
                  <a:lnTo>
                    <a:pt x="205" y="256"/>
                  </a:lnTo>
                  <a:lnTo>
                    <a:pt x="204" y="622"/>
                  </a:lnTo>
                  <a:lnTo>
                    <a:pt x="1" y="622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7129" name="Text Box 25"/>
            <p:cNvSpPr txBox="1">
              <a:spLocks noChangeArrowheads="1"/>
            </p:cNvSpPr>
            <p:nvPr/>
          </p:nvSpPr>
          <p:spPr bwMode="auto">
            <a:xfrm>
              <a:off x="4344" y="3186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1,5</a:t>
              </a:r>
            </a:p>
          </p:txBody>
        </p:sp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2514600"/>
            <a:ext cx="2698750" cy="1316038"/>
            <a:chOff x="3849" y="3341"/>
            <a:chExt cx="1700" cy="829"/>
          </a:xfrm>
        </p:grpSpPr>
        <p:grpSp>
          <p:nvGrpSpPr>
            <p:cNvPr id="47121" name="Group 3"/>
            <p:cNvGrpSpPr>
              <a:grpSpLocks/>
            </p:cNvGrpSpPr>
            <p:nvPr/>
          </p:nvGrpSpPr>
          <p:grpSpPr bwMode="auto">
            <a:xfrm>
              <a:off x="3849" y="3341"/>
              <a:ext cx="1700" cy="829"/>
              <a:chOff x="3561" y="941"/>
              <a:chExt cx="1700" cy="829"/>
            </a:xfrm>
          </p:grpSpPr>
          <p:pic>
            <p:nvPicPr>
              <p:cNvPr id="4712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24" name="Text Box 5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25" name="Text Box 6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7126" name="Text Box 7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7122" name="Freeform 8" descr="Diagonal para cima clara"/>
            <p:cNvSpPr>
              <a:spLocks/>
            </p:cNvSpPr>
            <p:nvPr/>
          </p:nvSpPr>
          <p:spPr bwMode="auto">
            <a:xfrm>
              <a:off x="4704" y="3360"/>
              <a:ext cx="619" cy="627"/>
            </a:xfrm>
            <a:custGeom>
              <a:avLst/>
              <a:gdLst>
                <a:gd name="T0" fmla="*/ 1 w 619"/>
                <a:gd name="T1" fmla="*/ 655 h 624"/>
                <a:gd name="T2" fmla="*/ 0 w 619"/>
                <a:gd name="T3" fmla="*/ 0 h 624"/>
                <a:gd name="T4" fmla="*/ 33 w 619"/>
                <a:gd name="T5" fmla="*/ 8 h 624"/>
                <a:gd name="T6" fmla="*/ 59 w 619"/>
                <a:gd name="T7" fmla="*/ 26 h 624"/>
                <a:gd name="T8" fmla="*/ 81 w 619"/>
                <a:gd name="T9" fmla="*/ 50 h 624"/>
                <a:gd name="T10" fmla="*/ 104 w 619"/>
                <a:gd name="T11" fmla="*/ 78 h 624"/>
                <a:gd name="T12" fmla="*/ 133 w 619"/>
                <a:gd name="T13" fmla="*/ 138 h 624"/>
                <a:gd name="T14" fmla="*/ 158 w 619"/>
                <a:gd name="T15" fmla="*/ 180 h 624"/>
                <a:gd name="T16" fmla="*/ 182 w 619"/>
                <a:gd name="T17" fmla="*/ 228 h 624"/>
                <a:gd name="T18" fmla="*/ 205 w 619"/>
                <a:gd name="T19" fmla="*/ 267 h 624"/>
                <a:gd name="T20" fmla="*/ 229 w 619"/>
                <a:gd name="T21" fmla="*/ 312 h 624"/>
                <a:gd name="T22" fmla="*/ 253 w 619"/>
                <a:gd name="T23" fmla="*/ 364 h 624"/>
                <a:gd name="T24" fmla="*/ 273 w 619"/>
                <a:gd name="T25" fmla="*/ 407 h 624"/>
                <a:gd name="T26" fmla="*/ 297 w 619"/>
                <a:gd name="T27" fmla="*/ 441 h 624"/>
                <a:gd name="T28" fmla="*/ 333 w 619"/>
                <a:gd name="T29" fmla="*/ 495 h 624"/>
                <a:gd name="T30" fmla="*/ 369 w 619"/>
                <a:gd name="T31" fmla="*/ 554 h 624"/>
                <a:gd name="T32" fmla="*/ 410 w 619"/>
                <a:gd name="T33" fmla="*/ 590 h 624"/>
                <a:gd name="T34" fmla="*/ 439 w 619"/>
                <a:gd name="T35" fmla="*/ 609 h 624"/>
                <a:gd name="T36" fmla="*/ 475 w 619"/>
                <a:gd name="T37" fmla="*/ 624 h 624"/>
                <a:gd name="T38" fmla="*/ 506 w 619"/>
                <a:gd name="T39" fmla="*/ 640 h 624"/>
                <a:gd name="T40" fmla="*/ 559 w 619"/>
                <a:gd name="T41" fmla="*/ 650 h 624"/>
                <a:gd name="T42" fmla="*/ 619 w 619"/>
                <a:gd name="T43" fmla="*/ 657 h 624"/>
                <a:gd name="T44" fmla="*/ 297 w 619"/>
                <a:gd name="T45" fmla="*/ 655 h 624"/>
                <a:gd name="T46" fmla="*/ 1 w 619"/>
                <a:gd name="T47" fmla="*/ 655 h 6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9"/>
                <a:gd name="T73" fmla="*/ 0 h 624"/>
                <a:gd name="T74" fmla="*/ 619 w 619"/>
                <a:gd name="T75" fmla="*/ 624 h 6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9" h="624">
                  <a:moveTo>
                    <a:pt x="1" y="62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59" y="26"/>
                  </a:lnTo>
                  <a:lnTo>
                    <a:pt x="81" y="50"/>
                  </a:lnTo>
                  <a:lnTo>
                    <a:pt x="104" y="78"/>
                  </a:lnTo>
                  <a:lnTo>
                    <a:pt x="133" y="127"/>
                  </a:lnTo>
                  <a:lnTo>
                    <a:pt x="158" y="169"/>
                  </a:lnTo>
                  <a:lnTo>
                    <a:pt x="182" y="217"/>
                  </a:lnTo>
                  <a:lnTo>
                    <a:pt x="205" y="256"/>
                  </a:lnTo>
                  <a:lnTo>
                    <a:pt x="229" y="301"/>
                  </a:lnTo>
                  <a:lnTo>
                    <a:pt x="253" y="342"/>
                  </a:lnTo>
                  <a:lnTo>
                    <a:pt x="273" y="385"/>
                  </a:lnTo>
                  <a:lnTo>
                    <a:pt x="297" y="419"/>
                  </a:lnTo>
                  <a:lnTo>
                    <a:pt x="333" y="473"/>
                  </a:lnTo>
                  <a:lnTo>
                    <a:pt x="369" y="521"/>
                  </a:lnTo>
                  <a:lnTo>
                    <a:pt x="410" y="557"/>
                  </a:lnTo>
                  <a:lnTo>
                    <a:pt x="439" y="576"/>
                  </a:lnTo>
                  <a:lnTo>
                    <a:pt x="475" y="591"/>
                  </a:lnTo>
                  <a:lnTo>
                    <a:pt x="506" y="607"/>
                  </a:lnTo>
                  <a:lnTo>
                    <a:pt x="559" y="617"/>
                  </a:lnTo>
                  <a:lnTo>
                    <a:pt x="619" y="624"/>
                  </a:lnTo>
                  <a:lnTo>
                    <a:pt x="297" y="622"/>
                  </a:lnTo>
                  <a:lnTo>
                    <a:pt x="1" y="622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1573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Normal Padrão (Exemplos)</a:t>
            </a:r>
          </a:p>
        </p:txBody>
      </p:sp>
      <p:graphicFrame>
        <p:nvGraphicFramePr>
          <p:cNvPr id="47110" name="Object 27"/>
          <p:cNvGraphicFramePr>
            <a:graphicFrameLocks noChangeAspect="1"/>
          </p:cNvGraphicFramePr>
          <p:nvPr/>
        </p:nvGraphicFramePr>
        <p:xfrm>
          <a:off x="684213" y="1676400"/>
          <a:ext cx="16144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203112" progId="Equation.DSMT4">
                  <p:embed/>
                </p:oleObj>
              </mc:Choice>
              <mc:Fallback>
                <p:oleObj name="Equation" r:id="rId3" imgW="1129810" imgH="203112" progId="Equation.DSMT4">
                  <p:embed/>
                  <p:pic>
                    <p:nvPicPr>
                      <p:cNvPr id="4711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76400"/>
                        <a:ext cx="16144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40" name="Object 28"/>
          <p:cNvGraphicFramePr>
            <a:graphicFrameLocks noChangeAspect="1"/>
          </p:cNvGraphicFramePr>
          <p:nvPr/>
        </p:nvGraphicFramePr>
        <p:xfrm>
          <a:off x="674688" y="4343400"/>
          <a:ext cx="34480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0" imgH="203200" progId="Equation.DSMT4">
                  <p:embed/>
                </p:oleObj>
              </mc:Choice>
              <mc:Fallback>
                <p:oleObj name="Equation" r:id="rId5" imgW="2413000" imgH="203200" progId="Equation.DSMT4">
                  <p:embed/>
                  <p:pic>
                    <p:nvPicPr>
                      <p:cNvPr id="1157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4343400"/>
                        <a:ext cx="34480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1" name="Text Box 29"/>
          <p:cNvSpPr txBox="1">
            <a:spLocks noChangeArrowheads="1"/>
          </p:cNvSpPr>
          <p:nvPr/>
        </p:nvSpPr>
        <p:spPr bwMode="auto">
          <a:xfrm>
            <a:off x="3217863" y="286067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=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953000" y="2590800"/>
            <a:ext cx="666750" cy="457200"/>
            <a:chOff x="4944" y="912"/>
            <a:chExt cx="420" cy="288"/>
          </a:xfrm>
        </p:grpSpPr>
        <p:sp>
          <p:nvSpPr>
            <p:cNvPr id="47119" name="Text Box 31"/>
            <p:cNvSpPr txBox="1">
              <a:spLocks noChangeArrowheads="1"/>
            </p:cNvSpPr>
            <p:nvPr/>
          </p:nvSpPr>
          <p:spPr bwMode="auto">
            <a:xfrm>
              <a:off x="5088" y="912"/>
              <a:ext cx="2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0,5</a:t>
              </a:r>
            </a:p>
          </p:txBody>
        </p:sp>
        <p:sp>
          <p:nvSpPr>
            <p:cNvPr id="47120" name="Line 32"/>
            <p:cNvSpPr>
              <a:spLocks noChangeShapeType="1"/>
            </p:cNvSpPr>
            <p:nvPr/>
          </p:nvSpPr>
          <p:spPr bwMode="auto">
            <a:xfrm flipV="1">
              <a:off x="4944" y="105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15745" name="Text Box 33"/>
          <p:cNvSpPr txBox="1">
            <a:spLocks noChangeArrowheads="1"/>
          </p:cNvSpPr>
          <p:nvPr/>
        </p:nvSpPr>
        <p:spPr bwMode="auto">
          <a:xfrm>
            <a:off x="5903913" y="27193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_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781925" y="2827338"/>
            <a:ext cx="977900" cy="457200"/>
            <a:chOff x="4944" y="912"/>
            <a:chExt cx="616" cy="288"/>
          </a:xfrm>
        </p:grpSpPr>
        <p:sp>
          <p:nvSpPr>
            <p:cNvPr id="47117" name="Text Box 35"/>
            <p:cNvSpPr txBox="1">
              <a:spLocks noChangeArrowheads="1"/>
            </p:cNvSpPr>
            <p:nvPr/>
          </p:nvSpPr>
          <p:spPr bwMode="auto">
            <a:xfrm>
              <a:off x="5088" y="912"/>
              <a:ext cx="4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0,0668</a:t>
              </a:r>
            </a:p>
          </p:txBody>
        </p:sp>
        <p:sp>
          <p:nvSpPr>
            <p:cNvPr id="47118" name="Line 36"/>
            <p:cNvSpPr>
              <a:spLocks noChangeShapeType="1"/>
            </p:cNvSpPr>
            <p:nvPr/>
          </p:nvSpPr>
          <p:spPr bwMode="auto">
            <a:xfrm flipV="1">
              <a:off x="4944" y="105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64DF7-A552-49B2-B195-D074BA9F8F38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1" grpId="0"/>
      <p:bldP spid="11574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Normal Padrão (Exemplos)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84213" y="1676400"/>
          <a:ext cx="14335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203112" progId="Equation.DSMT4">
                  <p:embed/>
                </p:oleObj>
              </mc:Choice>
              <mc:Fallback>
                <p:oleObj name="Equation" r:id="rId2" imgW="1002865" imgH="203112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76400"/>
                        <a:ext cx="14335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684213" y="4343400"/>
          <a:ext cx="35591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200" imgH="203200" progId="Equation.DSMT4">
                  <p:embed/>
                </p:oleObj>
              </mc:Choice>
              <mc:Fallback>
                <p:oleObj name="Equation" r:id="rId4" imgW="2489200" imgH="203200" progId="Equation.DSMT4">
                  <p:embed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343400"/>
                        <a:ext cx="35591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6" name="Text Box 22"/>
          <p:cNvSpPr txBox="1">
            <a:spLocks noChangeArrowheads="1"/>
          </p:cNvSpPr>
          <p:nvPr/>
        </p:nvSpPr>
        <p:spPr bwMode="auto">
          <a:xfrm>
            <a:off x="3217863" y="286067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=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685800" y="2514600"/>
            <a:ext cx="2698750" cy="1316038"/>
            <a:chOff x="432" y="1584"/>
            <a:chExt cx="1700" cy="829"/>
          </a:xfrm>
        </p:grpSpPr>
        <p:grpSp>
          <p:nvGrpSpPr>
            <p:cNvPr id="48159" name="Group 6"/>
            <p:cNvGrpSpPr>
              <a:grpSpLocks/>
            </p:cNvGrpSpPr>
            <p:nvPr/>
          </p:nvGrpSpPr>
          <p:grpSpPr bwMode="auto">
            <a:xfrm>
              <a:off x="432" y="1584"/>
              <a:ext cx="1700" cy="829"/>
              <a:chOff x="3561" y="941"/>
              <a:chExt cx="1700" cy="829"/>
            </a:xfrm>
          </p:grpSpPr>
          <p:pic>
            <p:nvPicPr>
              <p:cNvPr id="4816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64" name="Text Box 8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65" name="Text Box 9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66" name="Text Box 10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8160" name="Text Box 12"/>
            <p:cNvSpPr txBox="1">
              <a:spLocks noChangeArrowheads="1"/>
            </p:cNvSpPr>
            <p:nvPr/>
          </p:nvSpPr>
          <p:spPr bwMode="auto">
            <a:xfrm>
              <a:off x="1500" y="2199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8161" name="Freeform 70" descr="Diagonal para cima clara"/>
            <p:cNvSpPr>
              <a:spLocks/>
            </p:cNvSpPr>
            <p:nvPr/>
          </p:nvSpPr>
          <p:spPr bwMode="auto">
            <a:xfrm>
              <a:off x="1420" y="1735"/>
              <a:ext cx="164" cy="495"/>
            </a:xfrm>
            <a:custGeom>
              <a:avLst/>
              <a:gdLst>
                <a:gd name="T0" fmla="*/ 0 w 8498"/>
                <a:gd name="T1" fmla="*/ 0 h 9110"/>
                <a:gd name="T2" fmla="*/ 0 w 8498"/>
                <a:gd name="T3" fmla="*/ 0 h 9110"/>
                <a:gd name="T4" fmla="*/ 0 w 8498"/>
                <a:gd name="T5" fmla="*/ 0 h 9110"/>
                <a:gd name="T6" fmla="*/ 0 w 8498"/>
                <a:gd name="T7" fmla="*/ 0 h 9110"/>
                <a:gd name="T8" fmla="*/ 0 w 8498"/>
                <a:gd name="T9" fmla="*/ 0 h 9110"/>
                <a:gd name="T10" fmla="*/ 0 w 8498"/>
                <a:gd name="T11" fmla="*/ 0 h 9110"/>
                <a:gd name="T12" fmla="*/ 0 w 8498"/>
                <a:gd name="T13" fmla="*/ 0 h 9110"/>
                <a:gd name="T14" fmla="*/ 0 w 8498"/>
                <a:gd name="T15" fmla="*/ 0 h 9110"/>
                <a:gd name="T16" fmla="*/ 0 w 8498"/>
                <a:gd name="T17" fmla="*/ 0 h 9110"/>
                <a:gd name="T18" fmla="*/ 0 w 8498"/>
                <a:gd name="T19" fmla="*/ 0 h 9110"/>
                <a:gd name="T20" fmla="*/ 0 w 8498"/>
                <a:gd name="T21" fmla="*/ 0 h 9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498" h="9110">
                  <a:moveTo>
                    <a:pt x="35" y="9110"/>
                  </a:moveTo>
                  <a:cubicBezTo>
                    <a:pt x="23" y="6073"/>
                    <a:pt x="12" y="3037"/>
                    <a:pt x="0" y="0"/>
                  </a:cubicBezTo>
                  <a:lnTo>
                    <a:pt x="1296" y="782"/>
                  </a:lnTo>
                  <a:lnTo>
                    <a:pt x="2539" y="1655"/>
                  </a:lnTo>
                  <a:lnTo>
                    <a:pt x="3730" y="2382"/>
                  </a:lnTo>
                  <a:lnTo>
                    <a:pt x="4975" y="3201"/>
                  </a:lnTo>
                  <a:lnTo>
                    <a:pt x="6219" y="3964"/>
                  </a:lnTo>
                  <a:lnTo>
                    <a:pt x="7255" y="4746"/>
                  </a:lnTo>
                  <a:lnTo>
                    <a:pt x="8498" y="5382"/>
                  </a:lnTo>
                  <a:lnTo>
                    <a:pt x="8498" y="9110"/>
                  </a:lnTo>
                  <a:lnTo>
                    <a:pt x="35" y="911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8162" name="Text Box 71"/>
            <p:cNvSpPr txBox="1">
              <a:spLocks noChangeArrowheads="1"/>
            </p:cNvSpPr>
            <p:nvPr/>
          </p:nvSpPr>
          <p:spPr bwMode="auto">
            <a:xfrm>
              <a:off x="1347" y="2196"/>
              <a:ext cx="1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7DD02-2C5F-46D4-945A-5A7C0C2E4435}" type="slidenum">
              <a:rPr lang="pt-BR"/>
              <a:pPr>
                <a:defRPr/>
              </a:pPr>
              <a:t>56</a:t>
            </a:fld>
            <a:endParaRPr lang="pt-BR"/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3352800" y="2514600"/>
            <a:ext cx="2698750" cy="1316038"/>
            <a:chOff x="3352800" y="2514602"/>
            <a:chExt cx="2698750" cy="1316039"/>
          </a:xfrm>
        </p:grpSpPr>
        <p:grpSp>
          <p:nvGrpSpPr>
            <p:cNvPr id="48152" name="Group 45"/>
            <p:cNvGrpSpPr>
              <a:grpSpLocks/>
            </p:cNvGrpSpPr>
            <p:nvPr/>
          </p:nvGrpSpPr>
          <p:grpSpPr bwMode="auto">
            <a:xfrm>
              <a:off x="3352800" y="2514602"/>
              <a:ext cx="2698750" cy="1316039"/>
              <a:chOff x="3561" y="941"/>
              <a:chExt cx="1700" cy="829"/>
            </a:xfrm>
          </p:grpSpPr>
          <p:pic>
            <p:nvPicPr>
              <p:cNvPr id="48155" name="Picture 4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6" name="Text Box 47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57" name="Text Box 48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58" name="Text Box 49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8153" name="Freeform 70" descr="Diagonal para cima clara"/>
            <p:cNvSpPr>
              <a:spLocks/>
            </p:cNvSpPr>
            <p:nvPr/>
          </p:nvSpPr>
          <p:spPr bwMode="auto">
            <a:xfrm>
              <a:off x="4920499" y="2753734"/>
              <a:ext cx="871938" cy="793357"/>
            </a:xfrm>
            <a:custGeom>
              <a:avLst/>
              <a:gdLst>
                <a:gd name="T0" fmla="*/ 2147483647 w 33491"/>
                <a:gd name="T1" fmla="*/ 2147483647 h 10096"/>
                <a:gd name="T2" fmla="*/ 0 w 33491"/>
                <a:gd name="T3" fmla="*/ 0 h 10096"/>
                <a:gd name="T4" fmla="*/ 2147483647 w 33491"/>
                <a:gd name="T5" fmla="*/ 2147483647 h 10096"/>
                <a:gd name="T6" fmla="*/ 2147483647 w 33491"/>
                <a:gd name="T7" fmla="*/ 2147483647 h 10096"/>
                <a:gd name="T8" fmla="*/ 2147483647 w 33491"/>
                <a:gd name="T9" fmla="*/ 2147483647 h 10096"/>
                <a:gd name="T10" fmla="*/ 2147483647 w 33491"/>
                <a:gd name="T11" fmla="*/ 2147483647 h 10096"/>
                <a:gd name="T12" fmla="*/ 2147483647 w 33491"/>
                <a:gd name="T13" fmla="*/ 2147483647 h 10096"/>
                <a:gd name="T14" fmla="*/ 2147483647 w 33491"/>
                <a:gd name="T15" fmla="*/ 2147483647 h 10096"/>
                <a:gd name="T16" fmla="*/ 2147483647 w 33491"/>
                <a:gd name="T17" fmla="*/ 2147483647 h 10096"/>
                <a:gd name="T18" fmla="*/ 2147483647 w 33491"/>
                <a:gd name="T19" fmla="*/ 2147483647 h 10096"/>
                <a:gd name="T20" fmla="*/ 2147483647 w 33491"/>
                <a:gd name="T21" fmla="*/ 2147483647 h 10096"/>
                <a:gd name="T22" fmla="*/ 2147483647 w 33491"/>
                <a:gd name="T23" fmla="*/ 2147483647 h 10096"/>
                <a:gd name="T24" fmla="*/ 2147483647 w 33491"/>
                <a:gd name="T25" fmla="*/ 2147483647 h 10096"/>
                <a:gd name="T26" fmla="*/ 2147483647 w 33491"/>
                <a:gd name="T27" fmla="*/ 2147483647 h 10096"/>
                <a:gd name="T28" fmla="*/ 2147483647 w 33491"/>
                <a:gd name="T29" fmla="*/ 2147483647 h 10096"/>
                <a:gd name="T30" fmla="*/ 2147483647 w 33491"/>
                <a:gd name="T31" fmla="*/ 2147483647 h 100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491" h="10096">
                  <a:moveTo>
                    <a:pt x="41" y="10000"/>
                  </a:moveTo>
                  <a:cubicBezTo>
                    <a:pt x="27" y="6666"/>
                    <a:pt x="14" y="3334"/>
                    <a:pt x="0" y="0"/>
                  </a:cubicBezTo>
                  <a:lnTo>
                    <a:pt x="1525" y="858"/>
                  </a:lnTo>
                  <a:lnTo>
                    <a:pt x="2988" y="1817"/>
                  </a:lnTo>
                  <a:lnTo>
                    <a:pt x="4389" y="2615"/>
                  </a:lnTo>
                  <a:lnTo>
                    <a:pt x="5854" y="3514"/>
                  </a:lnTo>
                  <a:lnTo>
                    <a:pt x="7318" y="4351"/>
                  </a:lnTo>
                  <a:lnTo>
                    <a:pt x="8537" y="5210"/>
                  </a:lnTo>
                  <a:lnTo>
                    <a:pt x="10000" y="5908"/>
                  </a:lnTo>
                  <a:lnTo>
                    <a:pt x="12583" y="7200"/>
                  </a:lnTo>
                  <a:lnTo>
                    <a:pt x="14499" y="7906"/>
                  </a:lnTo>
                  <a:lnTo>
                    <a:pt x="17266" y="8681"/>
                  </a:lnTo>
                  <a:lnTo>
                    <a:pt x="19820" y="9246"/>
                  </a:lnTo>
                  <a:lnTo>
                    <a:pt x="23439" y="9669"/>
                  </a:lnTo>
                  <a:lnTo>
                    <a:pt x="33491" y="10096"/>
                  </a:lnTo>
                  <a:lnTo>
                    <a:pt x="41" y="1000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48154" name="Text Box 71"/>
            <p:cNvSpPr txBox="1">
              <a:spLocks noChangeArrowheads="1"/>
            </p:cNvSpPr>
            <p:nvPr/>
          </p:nvSpPr>
          <p:spPr bwMode="auto">
            <a:xfrm>
              <a:off x="4804612" y="3485571"/>
              <a:ext cx="2746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989513" y="2525713"/>
            <a:ext cx="977900" cy="457200"/>
            <a:chOff x="4944" y="912"/>
            <a:chExt cx="616" cy="288"/>
          </a:xfrm>
        </p:grpSpPr>
        <p:sp>
          <p:nvSpPr>
            <p:cNvPr id="48150" name="Text Box 24"/>
            <p:cNvSpPr txBox="1">
              <a:spLocks noChangeArrowheads="1"/>
            </p:cNvSpPr>
            <p:nvPr/>
          </p:nvSpPr>
          <p:spPr bwMode="auto">
            <a:xfrm>
              <a:off x="5088" y="912"/>
              <a:ext cx="4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0,1587</a:t>
              </a:r>
            </a:p>
          </p:txBody>
        </p:sp>
        <p:sp>
          <p:nvSpPr>
            <p:cNvPr id="48151" name="Line 25"/>
            <p:cNvSpPr>
              <a:spLocks noChangeShapeType="1"/>
            </p:cNvSpPr>
            <p:nvPr/>
          </p:nvSpPr>
          <p:spPr bwMode="auto">
            <a:xfrm flipV="1">
              <a:off x="4944" y="105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019800" y="2514600"/>
            <a:ext cx="2698750" cy="1316038"/>
            <a:chOff x="6019800" y="2514602"/>
            <a:chExt cx="2698750" cy="1316039"/>
          </a:xfrm>
        </p:grpSpPr>
        <p:grpSp>
          <p:nvGrpSpPr>
            <p:cNvPr id="48143" name="Group 52"/>
            <p:cNvGrpSpPr>
              <a:grpSpLocks/>
            </p:cNvGrpSpPr>
            <p:nvPr/>
          </p:nvGrpSpPr>
          <p:grpSpPr bwMode="auto">
            <a:xfrm>
              <a:off x="6019800" y="2514602"/>
              <a:ext cx="2698750" cy="1316039"/>
              <a:chOff x="3561" y="941"/>
              <a:chExt cx="1700" cy="829"/>
            </a:xfrm>
          </p:grpSpPr>
          <p:pic>
            <p:nvPicPr>
              <p:cNvPr id="48146" name="Picture 5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7" name="Text Box 54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48" name="Text Box 55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8149" name="Text Box 56"/>
              <p:cNvSpPr txBox="1">
                <a:spLocks noChangeArrowheads="1"/>
              </p:cNvSpPr>
              <p:nvPr/>
            </p:nvSpPr>
            <p:spPr bwMode="auto">
              <a:xfrm>
                <a:off x="4327" y="1558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8144" name="Text Box 12"/>
            <p:cNvSpPr txBox="1">
              <a:spLocks noChangeArrowheads="1"/>
            </p:cNvSpPr>
            <p:nvPr/>
          </p:nvSpPr>
          <p:spPr bwMode="auto">
            <a:xfrm>
              <a:off x="7722120" y="3495675"/>
              <a:ext cx="2730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8145" name="Forma livre 4"/>
            <p:cNvSpPr>
              <a:spLocks/>
            </p:cNvSpPr>
            <p:nvPr/>
          </p:nvSpPr>
          <p:spPr bwMode="auto">
            <a:xfrm>
              <a:off x="7854043" y="3216729"/>
              <a:ext cx="600891" cy="326571"/>
            </a:xfrm>
            <a:custGeom>
              <a:avLst/>
              <a:gdLst>
                <a:gd name="T0" fmla="*/ 0 w 600891"/>
                <a:gd name="T1" fmla="*/ 326571 h 326571"/>
                <a:gd name="T2" fmla="*/ 0 w 600891"/>
                <a:gd name="T3" fmla="*/ 0 h 326571"/>
                <a:gd name="T4" fmla="*/ 52251 w 600891"/>
                <a:gd name="T5" fmla="*/ 78377 h 326571"/>
                <a:gd name="T6" fmla="*/ 101237 w 600891"/>
                <a:gd name="T7" fmla="*/ 140425 h 326571"/>
                <a:gd name="T8" fmla="*/ 140426 w 600891"/>
                <a:gd name="T9" fmla="*/ 179614 h 326571"/>
                <a:gd name="T10" fmla="*/ 205740 w 600891"/>
                <a:gd name="T11" fmla="*/ 235131 h 326571"/>
                <a:gd name="T12" fmla="*/ 264523 w 600891"/>
                <a:gd name="T13" fmla="*/ 261257 h 326571"/>
                <a:gd name="T14" fmla="*/ 333103 w 600891"/>
                <a:gd name="T15" fmla="*/ 287382 h 326571"/>
                <a:gd name="T16" fmla="*/ 408214 w 600891"/>
                <a:gd name="T17" fmla="*/ 310242 h 326571"/>
                <a:gd name="T18" fmla="*/ 476794 w 600891"/>
                <a:gd name="T19" fmla="*/ 316774 h 326571"/>
                <a:gd name="T20" fmla="*/ 600891 w 600891"/>
                <a:gd name="T21" fmla="*/ 323305 h 326571"/>
                <a:gd name="T22" fmla="*/ 587828 w 600891"/>
                <a:gd name="T23" fmla="*/ 323305 h 326571"/>
                <a:gd name="T24" fmla="*/ 0 w 600891"/>
                <a:gd name="T25" fmla="*/ 326571 h 3265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0891" h="326571">
                  <a:moveTo>
                    <a:pt x="0" y="326571"/>
                  </a:moveTo>
                  <a:lnTo>
                    <a:pt x="0" y="0"/>
                  </a:lnTo>
                  <a:lnTo>
                    <a:pt x="52251" y="78377"/>
                  </a:lnTo>
                  <a:lnTo>
                    <a:pt x="101237" y="140425"/>
                  </a:lnTo>
                  <a:lnTo>
                    <a:pt x="140426" y="179614"/>
                  </a:lnTo>
                  <a:lnTo>
                    <a:pt x="205740" y="235131"/>
                  </a:lnTo>
                  <a:lnTo>
                    <a:pt x="264523" y="261257"/>
                  </a:lnTo>
                  <a:lnTo>
                    <a:pt x="333103" y="287382"/>
                  </a:lnTo>
                  <a:lnTo>
                    <a:pt x="408214" y="310242"/>
                  </a:lnTo>
                  <a:lnTo>
                    <a:pt x="476794" y="316774"/>
                  </a:lnTo>
                  <a:lnTo>
                    <a:pt x="600891" y="323305"/>
                  </a:lnTo>
                  <a:lnTo>
                    <a:pt x="587828" y="323305"/>
                  </a:lnTo>
                  <a:lnTo>
                    <a:pt x="0" y="326571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7954963" y="2970213"/>
            <a:ext cx="977900" cy="457200"/>
            <a:chOff x="4944" y="912"/>
            <a:chExt cx="616" cy="288"/>
          </a:xfrm>
        </p:grpSpPr>
        <p:sp>
          <p:nvSpPr>
            <p:cNvPr id="48141" name="Text Box 43"/>
            <p:cNvSpPr txBox="1">
              <a:spLocks noChangeArrowheads="1"/>
            </p:cNvSpPr>
            <p:nvPr/>
          </p:nvSpPr>
          <p:spPr bwMode="auto">
            <a:xfrm>
              <a:off x="5088" y="912"/>
              <a:ext cx="47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0,0228</a:t>
              </a:r>
            </a:p>
          </p:txBody>
        </p:sp>
        <p:sp>
          <p:nvSpPr>
            <p:cNvPr id="48142" name="Line 44"/>
            <p:cNvSpPr>
              <a:spLocks noChangeShapeType="1"/>
            </p:cNvSpPr>
            <p:nvPr/>
          </p:nvSpPr>
          <p:spPr bwMode="auto">
            <a:xfrm flipV="1">
              <a:off x="4944" y="105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5903913" y="27193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pitchFamily="18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6" grpId="0"/>
      <p:bldP spid="5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Normal (Exemplos)</a:t>
            </a:r>
          </a:p>
        </p:txBody>
      </p:sp>
      <p:graphicFrame>
        <p:nvGraphicFramePr>
          <p:cNvPr id="49155" name="Object 27"/>
          <p:cNvGraphicFramePr>
            <a:graphicFrameLocks noChangeAspect="1"/>
          </p:cNvGraphicFramePr>
          <p:nvPr/>
        </p:nvGraphicFramePr>
        <p:xfrm>
          <a:off x="762000" y="1676400"/>
          <a:ext cx="11969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203112" progId="Equation.DSMT4">
                  <p:embed/>
                </p:oleObj>
              </mc:Choice>
              <mc:Fallback>
                <p:oleObj name="Equation" r:id="rId2" imgW="837836" imgH="203112" progId="Equation.DSMT4">
                  <p:embed/>
                  <p:pic>
                    <p:nvPicPr>
                      <p:cNvPr id="4915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11969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5" name="Object 37"/>
          <p:cNvGraphicFramePr>
            <a:graphicFrameLocks noChangeAspect="1"/>
          </p:cNvGraphicFramePr>
          <p:nvPr/>
        </p:nvGraphicFramePr>
        <p:xfrm>
          <a:off x="762000" y="2300288"/>
          <a:ext cx="15954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03112" progId="Equation.DSMT4">
                  <p:embed/>
                </p:oleObj>
              </mc:Choice>
              <mc:Fallback>
                <p:oleObj name="Equation" r:id="rId4" imgW="1117115" imgH="203112" progId="Equation.DSMT4">
                  <p:embed/>
                  <p:pic>
                    <p:nvPicPr>
                      <p:cNvPr id="11472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00288"/>
                        <a:ext cx="15954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6" name="Object 38"/>
          <p:cNvGraphicFramePr>
            <a:graphicFrameLocks noChangeAspect="1"/>
          </p:cNvGraphicFramePr>
          <p:nvPr/>
        </p:nvGraphicFramePr>
        <p:xfrm>
          <a:off x="762000" y="2924175"/>
          <a:ext cx="10160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393529" progId="Equation.DSMT4">
                  <p:embed/>
                </p:oleObj>
              </mc:Choice>
              <mc:Fallback>
                <p:oleObj name="Equation" r:id="rId6" imgW="710891" imgH="393529" progId="Equation.DSMT4">
                  <p:embed/>
                  <p:pic>
                    <p:nvPicPr>
                      <p:cNvPr id="11472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4175"/>
                        <a:ext cx="10160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7" name="Object 39"/>
          <p:cNvGraphicFramePr>
            <a:graphicFrameLocks noChangeAspect="1"/>
          </p:cNvGraphicFramePr>
          <p:nvPr/>
        </p:nvGraphicFramePr>
        <p:xfrm>
          <a:off x="1781175" y="3070225"/>
          <a:ext cx="8350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11472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070225"/>
                        <a:ext cx="8350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8" name="Object 40"/>
          <p:cNvGraphicFramePr>
            <a:graphicFrameLocks noChangeAspect="1"/>
          </p:cNvGraphicFramePr>
          <p:nvPr/>
        </p:nvGraphicFramePr>
        <p:xfrm>
          <a:off x="762000" y="3822700"/>
          <a:ext cx="27765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3100" imgH="203200" progId="Equation.DSMT4">
                  <p:embed/>
                </p:oleObj>
              </mc:Choice>
              <mc:Fallback>
                <p:oleObj name="Equation" r:id="rId10" imgW="1943100" imgH="203200" progId="Equation.DSMT4">
                  <p:embed/>
                  <p:pic>
                    <p:nvPicPr>
                      <p:cNvPr id="11472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22700"/>
                        <a:ext cx="27765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29" name="Object 41"/>
          <p:cNvGraphicFramePr>
            <a:graphicFrameLocks noChangeAspect="1"/>
          </p:cNvGraphicFramePr>
          <p:nvPr/>
        </p:nvGraphicFramePr>
        <p:xfrm>
          <a:off x="762000" y="4446588"/>
          <a:ext cx="28844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19300" imgH="393700" progId="Equation.DSMT4">
                  <p:embed/>
                </p:oleObj>
              </mc:Choice>
              <mc:Fallback>
                <p:oleObj name="Equation" r:id="rId12" imgW="2019300" imgH="393700" progId="Equation.DSMT4">
                  <p:embed/>
                  <p:pic>
                    <p:nvPicPr>
                      <p:cNvPr id="11472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46588"/>
                        <a:ext cx="28844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30" name="Object 42"/>
          <p:cNvGraphicFramePr>
            <a:graphicFrameLocks noChangeAspect="1"/>
          </p:cNvGraphicFramePr>
          <p:nvPr/>
        </p:nvGraphicFramePr>
        <p:xfrm>
          <a:off x="762000" y="5345113"/>
          <a:ext cx="176053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203112" progId="Equation.DSMT4">
                  <p:embed/>
                </p:oleObj>
              </mc:Choice>
              <mc:Fallback>
                <p:oleObj name="Equation" r:id="rId14" imgW="1231366" imgH="203112" progId="Equation.DSMT4">
                  <p:embed/>
                  <p:pic>
                    <p:nvPicPr>
                      <p:cNvPr id="11473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45113"/>
                        <a:ext cx="1760538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743075" y="4343400"/>
            <a:ext cx="814388" cy="914400"/>
            <a:chOff x="1104" y="2544"/>
            <a:chExt cx="513" cy="576"/>
          </a:xfrm>
        </p:grpSpPr>
        <p:sp>
          <p:nvSpPr>
            <p:cNvPr id="49194" name="Oval 43"/>
            <p:cNvSpPr>
              <a:spLocks noChangeArrowheads="1"/>
            </p:cNvSpPr>
            <p:nvPr/>
          </p:nvSpPr>
          <p:spPr bwMode="auto">
            <a:xfrm>
              <a:off x="1104" y="2544"/>
              <a:ext cx="432" cy="432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49195" name="Text Box 44"/>
            <p:cNvSpPr txBox="1">
              <a:spLocks noChangeArrowheads="1"/>
            </p:cNvSpPr>
            <p:nvPr/>
          </p:nvSpPr>
          <p:spPr bwMode="auto">
            <a:xfrm>
              <a:off x="1430" y="29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solidFill>
                    <a:srgbClr val="FF3300"/>
                  </a:solidFill>
                  <a:latin typeface="Times New Roman" pitchFamily="18" charset="0"/>
                </a:rPr>
                <a:t>Z</a:t>
              </a: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5465763" y="4648200"/>
            <a:ext cx="2698750" cy="1301750"/>
            <a:chOff x="3360" y="2871"/>
            <a:chExt cx="1700" cy="820"/>
          </a:xfrm>
        </p:grpSpPr>
        <p:grpSp>
          <p:nvGrpSpPr>
            <p:cNvPr id="49183" name="Group 57"/>
            <p:cNvGrpSpPr>
              <a:grpSpLocks/>
            </p:cNvGrpSpPr>
            <p:nvPr/>
          </p:nvGrpSpPr>
          <p:grpSpPr bwMode="auto">
            <a:xfrm>
              <a:off x="3360" y="2880"/>
              <a:ext cx="1700" cy="811"/>
              <a:chOff x="3561" y="941"/>
              <a:chExt cx="1700" cy="811"/>
            </a:xfrm>
          </p:grpSpPr>
          <p:pic>
            <p:nvPicPr>
              <p:cNvPr id="49190" name="Picture 5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9618" r="18376" b="11877"/>
              <a:stretch>
                <a:fillRect/>
              </a:stretch>
            </p:blipFill>
            <p:spPr bwMode="auto">
              <a:xfrm>
                <a:off x="3616" y="941"/>
                <a:ext cx="1579" cy="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91" name="Text Box 59"/>
              <p:cNvSpPr txBox="1">
                <a:spLocks noChangeArrowheads="1"/>
              </p:cNvSpPr>
              <p:nvPr/>
            </p:nvSpPr>
            <p:spPr bwMode="auto">
              <a:xfrm>
                <a:off x="3561" y="1540"/>
                <a:ext cx="2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-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9192" name="Text Box 60"/>
              <p:cNvSpPr txBox="1">
                <a:spLocks noChangeArrowheads="1"/>
              </p:cNvSpPr>
              <p:nvPr/>
            </p:nvSpPr>
            <p:spPr bwMode="auto">
              <a:xfrm>
                <a:off x="4982" y="1540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+</a:t>
                </a:r>
                <a:r>
                  <a:rPr lang="pt-BR" altLang="pt-BR" sz="1600">
                    <a:latin typeface="Times New Roman" pitchFamily="18" charset="0"/>
                    <a:sym typeface="Symbol" pitchFamily="18" charset="2"/>
                  </a:rPr>
                  <a:t></a:t>
                </a:r>
                <a:endParaRPr lang="pt-BR" altLang="pt-BR" sz="1600">
                  <a:latin typeface="Times New Roman" pitchFamily="18" charset="0"/>
                </a:endParaRPr>
              </a:p>
            </p:txBody>
          </p:sp>
          <p:sp>
            <p:nvSpPr>
              <p:cNvPr id="49193" name="Text Box 61"/>
              <p:cNvSpPr txBox="1">
                <a:spLocks noChangeArrowheads="1"/>
              </p:cNvSpPr>
              <p:nvPr/>
            </p:nvSpPr>
            <p:spPr bwMode="auto">
              <a:xfrm>
                <a:off x="4327" y="1540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49184" name="Text Box 62"/>
            <p:cNvSpPr txBox="1">
              <a:spLocks noChangeArrowheads="1"/>
            </p:cNvSpPr>
            <p:nvPr/>
          </p:nvSpPr>
          <p:spPr bwMode="auto">
            <a:xfrm>
              <a:off x="4272" y="3495"/>
              <a:ext cx="2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0,5</a:t>
              </a:r>
            </a:p>
          </p:txBody>
        </p:sp>
        <p:grpSp>
          <p:nvGrpSpPr>
            <p:cNvPr id="49185" name="Group 66"/>
            <p:cNvGrpSpPr>
              <a:grpSpLocks/>
            </p:cNvGrpSpPr>
            <p:nvPr/>
          </p:nvGrpSpPr>
          <p:grpSpPr bwMode="auto">
            <a:xfrm flipH="1">
              <a:off x="3924" y="2898"/>
              <a:ext cx="473" cy="623"/>
              <a:chOff x="4039" y="2898"/>
              <a:chExt cx="473" cy="623"/>
            </a:xfrm>
          </p:grpSpPr>
          <p:sp>
            <p:nvSpPr>
              <p:cNvPr id="49188" name="Freeform 63" descr="Diagonal para cima clara"/>
              <p:cNvSpPr>
                <a:spLocks/>
              </p:cNvSpPr>
              <p:nvPr/>
            </p:nvSpPr>
            <p:spPr bwMode="auto">
              <a:xfrm>
                <a:off x="4039" y="2898"/>
                <a:ext cx="183" cy="623"/>
              </a:xfrm>
              <a:custGeom>
                <a:avLst/>
                <a:gdLst>
                  <a:gd name="T0" fmla="*/ 182 w 183"/>
                  <a:gd name="T1" fmla="*/ 622 h 623"/>
                  <a:gd name="T2" fmla="*/ 183 w 183"/>
                  <a:gd name="T3" fmla="*/ 0 h 623"/>
                  <a:gd name="T4" fmla="*/ 150 w 183"/>
                  <a:gd name="T5" fmla="*/ 8 h 623"/>
                  <a:gd name="T6" fmla="*/ 124 w 183"/>
                  <a:gd name="T7" fmla="*/ 26 h 623"/>
                  <a:gd name="T8" fmla="*/ 102 w 183"/>
                  <a:gd name="T9" fmla="*/ 50 h 623"/>
                  <a:gd name="T10" fmla="*/ 79 w 183"/>
                  <a:gd name="T11" fmla="*/ 78 h 623"/>
                  <a:gd name="T12" fmla="*/ 50 w 183"/>
                  <a:gd name="T13" fmla="*/ 127 h 623"/>
                  <a:gd name="T14" fmla="*/ 25 w 183"/>
                  <a:gd name="T15" fmla="*/ 169 h 623"/>
                  <a:gd name="T16" fmla="*/ 1 w 183"/>
                  <a:gd name="T17" fmla="*/ 217 h 623"/>
                  <a:gd name="T18" fmla="*/ 0 w 183"/>
                  <a:gd name="T19" fmla="*/ 623 h 623"/>
                  <a:gd name="T20" fmla="*/ 182 w 183"/>
                  <a:gd name="T21" fmla="*/ 622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3"/>
                  <a:gd name="T34" fmla="*/ 0 h 623"/>
                  <a:gd name="T35" fmla="*/ 183 w 183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3" h="623">
                    <a:moveTo>
                      <a:pt x="182" y="622"/>
                    </a:moveTo>
                    <a:lnTo>
                      <a:pt x="183" y="0"/>
                    </a:lnTo>
                    <a:lnTo>
                      <a:pt x="150" y="8"/>
                    </a:lnTo>
                    <a:lnTo>
                      <a:pt x="124" y="26"/>
                    </a:lnTo>
                    <a:lnTo>
                      <a:pt x="102" y="50"/>
                    </a:lnTo>
                    <a:lnTo>
                      <a:pt x="79" y="78"/>
                    </a:lnTo>
                    <a:lnTo>
                      <a:pt x="50" y="127"/>
                    </a:lnTo>
                    <a:lnTo>
                      <a:pt x="25" y="169"/>
                    </a:lnTo>
                    <a:lnTo>
                      <a:pt x="1" y="217"/>
                    </a:lnTo>
                    <a:lnTo>
                      <a:pt x="0" y="623"/>
                    </a:lnTo>
                    <a:lnTo>
                      <a:pt x="182" y="622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189" name="Freeform 64" descr="Diagonal para cima clara"/>
              <p:cNvSpPr>
                <a:spLocks/>
              </p:cNvSpPr>
              <p:nvPr/>
            </p:nvSpPr>
            <p:spPr bwMode="auto">
              <a:xfrm>
                <a:off x="4215" y="2898"/>
                <a:ext cx="297" cy="622"/>
              </a:xfrm>
              <a:custGeom>
                <a:avLst/>
                <a:gdLst>
                  <a:gd name="T0" fmla="*/ 1 w 297"/>
                  <a:gd name="T1" fmla="*/ 490 h 629"/>
                  <a:gd name="T2" fmla="*/ 0 w 297"/>
                  <a:gd name="T3" fmla="*/ 0 h 629"/>
                  <a:gd name="T4" fmla="*/ 33 w 297"/>
                  <a:gd name="T5" fmla="*/ 8 h 629"/>
                  <a:gd name="T6" fmla="*/ 59 w 297"/>
                  <a:gd name="T7" fmla="*/ 26 h 629"/>
                  <a:gd name="T8" fmla="*/ 81 w 297"/>
                  <a:gd name="T9" fmla="*/ 44 h 629"/>
                  <a:gd name="T10" fmla="*/ 104 w 297"/>
                  <a:gd name="T11" fmla="*/ 57 h 629"/>
                  <a:gd name="T12" fmla="*/ 133 w 297"/>
                  <a:gd name="T13" fmla="*/ 106 h 629"/>
                  <a:gd name="T14" fmla="*/ 158 w 297"/>
                  <a:gd name="T15" fmla="*/ 130 h 629"/>
                  <a:gd name="T16" fmla="*/ 182 w 297"/>
                  <a:gd name="T17" fmla="*/ 175 h 629"/>
                  <a:gd name="T18" fmla="*/ 205 w 297"/>
                  <a:gd name="T19" fmla="*/ 203 h 629"/>
                  <a:gd name="T20" fmla="*/ 229 w 297"/>
                  <a:gd name="T21" fmla="*/ 238 h 629"/>
                  <a:gd name="T22" fmla="*/ 253 w 297"/>
                  <a:gd name="T23" fmla="*/ 272 h 629"/>
                  <a:gd name="T24" fmla="*/ 273 w 297"/>
                  <a:gd name="T25" fmla="*/ 304 h 629"/>
                  <a:gd name="T26" fmla="*/ 297 w 297"/>
                  <a:gd name="T27" fmla="*/ 332 h 629"/>
                  <a:gd name="T28" fmla="*/ 297 w 297"/>
                  <a:gd name="T29" fmla="*/ 490 h 629"/>
                  <a:gd name="T30" fmla="*/ 1 w 297"/>
                  <a:gd name="T31" fmla="*/ 490 h 6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7"/>
                  <a:gd name="T49" fmla="*/ 0 h 629"/>
                  <a:gd name="T50" fmla="*/ 297 w 297"/>
                  <a:gd name="T51" fmla="*/ 629 h 6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7" h="629">
                    <a:moveTo>
                      <a:pt x="1" y="629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59" y="26"/>
                    </a:lnTo>
                    <a:lnTo>
                      <a:pt x="81" y="51"/>
                    </a:lnTo>
                    <a:lnTo>
                      <a:pt x="104" y="79"/>
                    </a:lnTo>
                    <a:lnTo>
                      <a:pt x="133" y="128"/>
                    </a:lnTo>
                    <a:lnTo>
                      <a:pt x="158" y="171"/>
                    </a:lnTo>
                    <a:lnTo>
                      <a:pt x="182" y="219"/>
                    </a:lnTo>
                    <a:lnTo>
                      <a:pt x="205" y="259"/>
                    </a:lnTo>
                    <a:lnTo>
                      <a:pt x="229" y="304"/>
                    </a:lnTo>
                    <a:lnTo>
                      <a:pt x="253" y="346"/>
                    </a:lnTo>
                    <a:lnTo>
                      <a:pt x="273" y="389"/>
                    </a:lnTo>
                    <a:lnTo>
                      <a:pt x="297" y="424"/>
                    </a:lnTo>
                    <a:lnTo>
                      <a:pt x="297" y="629"/>
                    </a:lnTo>
                    <a:lnTo>
                      <a:pt x="1" y="629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86" name="Text Box 65"/>
            <p:cNvSpPr txBox="1">
              <a:spLocks noChangeArrowheads="1"/>
            </p:cNvSpPr>
            <p:nvPr/>
          </p:nvSpPr>
          <p:spPr bwMode="auto">
            <a:xfrm>
              <a:off x="3816" y="3492"/>
              <a:ext cx="2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-1</a:t>
              </a:r>
            </a:p>
          </p:txBody>
        </p:sp>
        <p:sp>
          <p:nvSpPr>
            <p:cNvPr id="49187" name="Text Box 77"/>
            <p:cNvSpPr txBox="1">
              <a:spLocks noChangeArrowheads="1"/>
            </p:cNvSpPr>
            <p:nvPr/>
          </p:nvSpPr>
          <p:spPr bwMode="auto">
            <a:xfrm>
              <a:off x="4550" y="287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Z</a:t>
              </a:r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5181600" y="1676400"/>
            <a:ext cx="3267075" cy="1138238"/>
            <a:chOff x="2918" y="1372"/>
            <a:chExt cx="2058" cy="717"/>
          </a:xfrm>
        </p:grpSpPr>
        <p:pic>
          <p:nvPicPr>
            <p:cNvPr id="49173" name="Picture 7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6" t="9618" r="18376" b="11877"/>
            <a:stretch>
              <a:fillRect/>
            </a:stretch>
          </p:blipFill>
          <p:spPr bwMode="auto">
            <a:xfrm>
              <a:off x="2976" y="1488"/>
              <a:ext cx="1934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4" name="Text Box 80"/>
            <p:cNvSpPr txBox="1">
              <a:spLocks noChangeArrowheads="1"/>
            </p:cNvSpPr>
            <p:nvPr/>
          </p:nvSpPr>
          <p:spPr bwMode="auto">
            <a:xfrm>
              <a:off x="2918" y="1877"/>
              <a:ext cx="2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-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49175" name="Text Box 81"/>
            <p:cNvSpPr txBox="1">
              <a:spLocks noChangeArrowheads="1"/>
            </p:cNvSpPr>
            <p:nvPr/>
          </p:nvSpPr>
          <p:spPr bwMode="auto">
            <a:xfrm>
              <a:off x="4697" y="1877"/>
              <a:ext cx="27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+</a:t>
              </a:r>
              <a:r>
                <a:rPr lang="pt-BR" altLang="pt-BR" sz="160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49176" name="Text Box 82"/>
            <p:cNvSpPr txBox="1">
              <a:spLocks noChangeArrowheads="1"/>
            </p:cNvSpPr>
            <p:nvPr/>
          </p:nvSpPr>
          <p:spPr bwMode="auto">
            <a:xfrm>
              <a:off x="3838" y="1877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49177" name="Text Box 83"/>
            <p:cNvSpPr txBox="1">
              <a:spLocks noChangeArrowheads="1"/>
            </p:cNvSpPr>
            <p:nvPr/>
          </p:nvSpPr>
          <p:spPr bwMode="auto">
            <a:xfrm>
              <a:off x="4064" y="1893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11</a:t>
              </a:r>
            </a:p>
          </p:txBody>
        </p:sp>
        <p:grpSp>
          <p:nvGrpSpPr>
            <p:cNvPr id="49178" name="Group 84"/>
            <p:cNvGrpSpPr>
              <a:grpSpLocks/>
            </p:cNvGrpSpPr>
            <p:nvPr/>
          </p:nvGrpSpPr>
          <p:grpSpPr bwMode="auto">
            <a:xfrm flipH="1">
              <a:off x="3606" y="1494"/>
              <a:ext cx="569" cy="431"/>
              <a:chOff x="4039" y="2898"/>
              <a:chExt cx="473" cy="623"/>
            </a:xfrm>
          </p:grpSpPr>
          <p:sp>
            <p:nvSpPr>
              <p:cNvPr id="49181" name="Freeform 85" descr="Diagonal para cima clara"/>
              <p:cNvSpPr>
                <a:spLocks/>
              </p:cNvSpPr>
              <p:nvPr/>
            </p:nvSpPr>
            <p:spPr bwMode="auto">
              <a:xfrm>
                <a:off x="4039" y="2898"/>
                <a:ext cx="183" cy="623"/>
              </a:xfrm>
              <a:custGeom>
                <a:avLst/>
                <a:gdLst>
                  <a:gd name="T0" fmla="*/ 182 w 183"/>
                  <a:gd name="T1" fmla="*/ 622 h 623"/>
                  <a:gd name="T2" fmla="*/ 183 w 183"/>
                  <a:gd name="T3" fmla="*/ 0 h 623"/>
                  <a:gd name="T4" fmla="*/ 150 w 183"/>
                  <a:gd name="T5" fmla="*/ 8 h 623"/>
                  <a:gd name="T6" fmla="*/ 124 w 183"/>
                  <a:gd name="T7" fmla="*/ 26 h 623"/>
                  <a:gd name="T8" fmla="*/ 102 w 183"/>
                  <a:gd name="T9" fmla="*/ 50 h 623"/>
                  <a:gd name="T10" fmla="*/ 79 w 183"/>
                  <a:gd name="T11" fmla="*/ 78 h 623"/>
                  <a:gd name="T12" fmla="*/ 50 w 183"/>
                  <a:gd name="T13" fmla="*/ 127 h 623"/>
                  <a:gd name="T14" fmla="*/ 25 w 183"/>
                  <a:gd name="T15" fmla="*/ 169 h 623"/>
                  <a:gd name="T16" fmla="*/ 1 w 183"/>
                  <a:gd name="T17" fmla="*/ 217 h 623"/>
                  <a:gd name="T18" fmla="*/ 0 w 183"/>
                  <a:gd name="T19" fmla="*/ 623 h 623"/>
                  <a:gd name="T20" fmla="*/ 182 w 183"/>
                  <a:gd name="T21" fmla="*/ 622 h 6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3"/>
                  <a:gd name="T34" fmla="*/ 0 h 623"/>
                  <a:gd name="T35" fmla="*/ 183 w 183"/>
                  <a:gd name="T36" fmla="*/ 623 h 6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3" h="623">
                    <a:moveTo>
                      <a:pt x="182" y="622"/>
                    </a:moveTo>
                    <a:lnTo>
                      <a:pt x="183" y="0"/>
                    </a:lnTo>
                    <a:lnTo>
                      <a:pt x="150" y="8"/>
                    </a:lnTo>
                    <a:lnTo>
                      <a:pt x="124" y="26"/>
                    </a:lnTo>
                    <a:lnTo>
                      <a:pt x="102" y="50"/>
                    </a:lnTo>
                    <a:lnTo>
                      <a:pt x="79" y="78"/>
                    </a:lnTo>
                    <a:lnTo>
                      <a:pt x="50" y="127"/>
                    </a:lnTo>
                    <a:lnTo>
                      <a:pt x="25" y="169"/>
                    </a:lnTo>
                    <a:lnTo>
                      <a:pt x="1" y="217"/>
                    </a:lnTo>
                    <a:lnTo>
                      <a:pt x="0" y="623"/>
                    </a:lnTo>
                    <a:lnTo>
                      <a:pt x="182" y="622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182" name="Freeform 86" descr="Diagonal para cima clara"/>
              <p:cNvSpPr>
                <a:spLocks/>
              </p:cNvSpPr>
              <p:nvPr/>
            </p:nvSpPr>
            <p:spPr bwMode="auto">
              <a:xfrm>
                <a:off x="4215" y="2898"/>
                <a:ext cx="297" cy="622"/>
              </a:xfrm>
              <a:custGeom>
                <a:avLst/>
                <a:gdLst>
                  <a:gd name="T0" fmla="*/ 1 w 297"/>
                  <a:gd name="T1" fmla="*/ 490 h 629"/>
                  <a:gd name="T2" fmla="*/ 0 w 297"/>
                  <a:gd name="T3" fmla="*/ 0 h 629"/>
                  <a:gd name="T4" fmla="*/ 33 w 297"/>
                  <a:gd name="T5" fmla="*/ 8 h 629"/>
                  <a:gd name="T6" fmla="*/ 59 w 297"/>
                  <a:gd name="T7" fmla="*/ 26 h 629"/>
                  <a:gd name="T8" fmla="*/ 81 w 297"/>
                  <a:gd name="T9" fmla="*/ 44 h 629"/>
                  <a:gd name="T10" fmla="*/ 104 w 297"/>
                  <a:gd name="T11" fmla="*/ 57 h 629"/>
                  <a:gd name="T12" fmla="*/ 133 w 297"/>
                  <a:gd name="T13" fmla="*/ 106 h 629"/>
                  <a:gd name="T14" fmla="*/ 158 w 297"/>
                  <a:gd name="T15" fmla="*/ 130 h 629"/>
                  <a:gd name="T16" fmla="*/ 182 w 297"/>
                  <a:gd name="T17" fmla="*/ 175 h 629"/>
                  <a:gd name="T18" fmla="*/ 205 w 297"/>
                  <a:gd name="T19" fmla="*/ 203 h 629"/>
                  <a:gd name="T20" fmla="*/ 229 w 297"/>
                  <a:gd name="T21" fmla="*/ 238 h 629"/>
                  <a:gd name="T22" fmla="*/ 253 w 297"/>
                  <a:gd name="T23" fmla="*/ 272 h 629"/>
                  <a:gd name="T24" fmla="*/ 273 w 297"/>
                  <a:gd name="T25" fmla="*/ 304 h 629"/>
                  <a:gd name="T26" fmla="*/ 297 w 297"/>
                  <a:gd name="T27" fmla="*/ 332 h 629"/>
                  <a:gd name="T28" fmla="*/ 297 w 297"/>
                  <a:gd name="T29" fmla="*/ 490 h 629"/>
                  <a:gd name="T30" fmla="*/ 1 w 297"/>
                  <a:gd name="T31" fmla="*/ 490 h 6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7"/>
                  <a:gd name="T49" fmla="*/ 0 h 629"/>
                  <a:gd name="T50" fmla="*/ 297 w 297"/>
                  <a:gd name="T51" fmla="*/ 629 h 6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7" h="629">
                    <a:moveTo>
                      <a:pt x="1" y="629"/>
                    </a:moveTo>
                    <a:lnTo>
                      <a:pt x="0" y="0"/>
                    </a:lnTo>
                    <a:lnTo>
                      <a:pt x="33" y="8"/>
                    </a:lnTo>
                    <a:lnTo>
                      <a:pt x="59" y="26"/>
                    </a:lnTo>
                    <a:lnTo>
                      <a:pt x="81" y="51"/>
                    </a:lnTo>
                    <a:lnTo>
                      <a:pt x="104" y="79"/>
                    </a:lnTo>
                    <a:lnTo>
                      <a:pt x="133" y="128"/>
                    </a:lnTo>
                    <a:lnTo>
                      <a:pt x="158" y="171"/>
                    </a:lnTo>
                    <a:lnTo>
                      <a:pt x="182" y="219"/>
                    </a:lnTo>
                    <a:lnTo>
                      <a:pt x="205" y="259"/>
                    </a:lnTo>
                    <a:lnTo>
                      <a:pt x="229" y="304"/>
                    </a:lnTo>
                    <a:lnTo>
                      <a:pt x="253" y="346"/>
                    </a:lnTo>
                    <a:lnTo>
                      <a:pt x="273" y="389"/>
                    </a:lnTo>
                    <a:lnTo>
                      <a:pt x="297" y="424"/>
                    </a:lnTo>
                    <a:lnTo>
                      <a:pt x="297" y="629"/>
                    </a:lnTo>
                    <a:lnTo>
                      <a:pt x="1" y="629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79" name="Text Box 87"/>
            <p:cNvSpPr txBox="1">
              <a:spLocks noChangeArrowheads="1"/>
            </p:cNvSpPr>
            <p:nvPr/>
          </p:nvSpPr>
          <p:spPr bwMode="auto">
            <a:xfrm>
              <a:off x="3516" y="1890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9180" name="Text Box 88"/>
            <p:cNvSpPr txBox="1">
              <a:spLocks noChangeArrowheads="1"/>
            </p:cNvSpPr>
            <p:nvPr/>
          </p:nvSpPr>
          <p:spPr bwMode="auto">
            <a:xfrm>
              <a:off x="4320" y="1372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114779" name="AutoShape 91"/>
          <p:cNvSpPr>
            <a:spLocks noChangeArrowheads="1"/>
          </p:cNvSpPr>
          <p:nvPr/>
        </p:nvSpPr>
        <p:spPr bwMode="auto">
          <a:xfrm>
            <a:off x="6648450" y="3276600"/>
            <a:ext cx="381000" cy="1066800"/>
          </a:xfrm>
          <a:prstGeom prst="upDownArrow">
            <a:avLst>
              <a:gd name="adj1" fmla="val 50000"/>
              <a:gd name="adj2" fmla="val 56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5651500" y="4627563"/>
            <a:ext cx="949325" cy="457200"/>
            <a:chOff x="3923" y="2750"/>
            <a:chExt cx="598" cy="288"/>
          </a:xfrm>
        </p:grpSpPr>
        <p:sp>
          <p:nvSpPr>
            <p:cNvPr id="49171" name="Text Box 93"/>
            <p:cNvSpPr txBox="1">
              <a:spLocks noChangeArrowheads="1"/>
            </p:cNvSpPr>
            <p:nvPr/>
          </p:nvSpPr>
          <p:spPr bwMode="auto">
            <a:xfrm>
              <a:off x="3923" y="2750"/>
              <a:ext cx="4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0,5328</a:t>
              </a:r>
            </a:p>
          </p:txBody>
        </p:sp>
        <p:sp>
          <p:nvSpPr>
            <p:cNvPr id="49172" name="Line 94"/>
            <p:cNvSpPr>
              <a:spLocks noChangeShapeType="1"/>
            </p:cNvSpPr>
            <p:nvPr/>
          </p:nvSpPr>
          <p:spPr bwMode="auto">
            <a:xfrm flipH="1" flipV="1">
              <a:off x="4377" y="289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5637213" y="1685925"/>
            <a:ext cx="949325" cy="457200"/>
            <a:chOff x="3923" y="2750"/>
            <a:chExt cx="598" cy="288"/>
          </a:xfrm>
        </p:grpSpPr>
        <p:sp>
          <p:nvSpPr>
            <p:cNvPr id="49169" name="Text Box 97"/>
            <p:cNvSpPr txBox="1">
              <a:spLocks noChangeArrowheads="1"/>
            </p:cNvSpPr>
            <p:nvPr/>
          </p:nvSpPr>
          <p:spPr bwMode="auto">
            <a:xfrm>
              <a:off x="3923" y="2750"/>
              <a:ext cx="4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</a:rPr>
                <a:t>0,5328</a:t>
              </a: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 flipH="1" flipV="1">
              <a:off x="4377" y="289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7772C-0BDB-44F0-BFB6-8875EB0B1E0E}" type="slidenum">
              <a:rPr lang="pt-BR"/>
              <a:pPr>
                <a:defRPr/>
              </a:pPr>
              <a:t>57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838200" y="4714875"/>
            <a:ext cx="996950" cy="744538"/>
            <a:chOff x="528" y="2970"/>
            <a:chExt cx="628" cy="469"/>
          </a:xfrm>
        </p:grpSpPr>
        <p:graphicFrame>
          <p:nvGraphicFramePr>
            <p:cNvPr id="26640" name="Object 42"/>
            <p:cNvGraphicFramePr>
              <a:graphicFrameLocks noChangeAspect="1"/>
            </p:cNvGraphicFramePr>
            <p:nvPr/>
          </p:nvGraphicFramePr>
          <p:xfrm>
            <a:off x="528" y="2970"/>
            <a:ext cx="525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3947" imgH="203112" progId="Equation.DSMT4">
                    <p:embed/>
                  </p:oleObj>
                </mc:Choice>
                <mc:Fallback>
                  <p:oleObj name="Equation" r:id="rId2" imgW="583947" imgH="203112" progId="Equation.DSMT4">
                    <p:embed/>
                    <p:pic>
                      <p:nvPicPr>
                        <p:cNvPr id="2664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970"/>
                          <a:ext cx="525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41" name="Object 45"/>
            <p:cNvGraphicFramePr>
              <a:graphicFrameLocks noChangeAspect="1"/>
            </p:cNvGraphicFramePr>
            <p:nvPr/>
          </p:nvGraphicFramePr>
          <p:xfrm>
            <a:off x="528" y="3255"/>
            <a:ext cx="62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98197" imgH="203112" progId="Equation.DSMT4">
                    <p:embed/>
                  </p:oleObj>
                </mc:Choice>
                <mc:Fallback>
                  <p:oleObj name="Equation" r:id="rId4" imgW="698197" imgH="203112" progId="Equation.DSMT4">
                    <p:embed/>
                    <p:pic>
                      <p:nvPicPr>
                        <p:cNvPr id="26641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255"/>
                          <a:ext cx="62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Distribuição da Soma de Variáveis Aleatórias</a:t>
            </a:r>
          </a:p>
        </p:txBody>
      </p:sp>
      <p:graphicFrame>
        <p:nvGraphicFramePr>
          <p:cNvPr id="26628" name="Object 38"/>
          <p:cNvGraphicFramePr>
            <a:graphicFrameLocks noChangeAspect="1"/>
          </p:cNvGraphicFramePr>
          <p:nvPr/>
        </p:nvGraphicFramePr>
        <p:xfrm>
          <a:off x="785813" y="1541463"/>
          <a:ext cx="1576387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1206500" progId="Equation.DSMT4">
                  <p:embed/>
                </p:oleObj>
              </mc:Choice>
              <mc:Fallback>
                <p:oleObj name="Equation" r:id="rId6" imgW="1104900" imgH="1206500" progId="Equation.DSMT4">
                  <p:embed/>
                  <p:pic>
                    <p:nvPicPr>
                      <p:cNvPr id="2662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541463"/>
                        <a:ext cx="1576387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14375" y="3581400"/>
            <a:ext cx="2484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a distribuição de </a:t>
            </a:r>
            <a:r>
              <a:rPr lang="pt-BR" altLang="pt-BR" sz="1600" i="1" dirty="0">
                <a:latin typeface="Times New Roman" pitchFamily="18" charset="0"/>
              </a:rPr>
              <a:t>Y 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  <p:graphicFrame>
        <p:nvGraphicFramePr>
          <p:cNvPr id="116777" name="Object 41"/>
          <p:cNvGraphicFramePr>
            <a:graphicFrameLocks noChangeAspect="1"/>
          </p:cNvGraphicFramePr>
          <p:nvPr/>
        </p:nvGraphicFramePr>
        <p:xfrm>
          <a:off x="828675" y="4238625"/>
          <a:ext cx="10318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03112" progId="Equation.DSMT4">
                  <p:embed/>
                </p:oleObj>
              </mc:Choice>
              <mc:Fallback>
                <p:oleObj name="Equation" r:id="rId8" imgW="723586" imgH="203112" progId="Equation.DSMT4">
                  <p:embed/>
                  <p:pic>
                    <p:nvPicPr>
                      <p:cNvPr id="11677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238625"/>
                        <a:ext cx="10318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79" name="Object 43"/>
          <p:cNvGraphicFramePr>
            <a:graphicFrameLocks noChangeAspect="1"/>
          </p:cNvGraphicFramePr>
          <p:nvPr/>
        </p:nvGraphicFramePr>
        <p:xfrm>
          <a:off x="1485900" y="4697413"/>
          <a:ext cx="4022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9400" imgH="228600" progId="Equation.DSMT4">
                  <p:embed/>
                </p:oleObj>
              </mc:Choice>
              <mc:Fallback>
                <p:oleObj name="Equation" r:id="rId10" imgW="2819400" imgH="228600" progId="Equation.DSMT4">
                  <p:embed/>
                  <p:pic>
                    <p:nvPicPr>
                      <p:cNvPr id="116779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697413"/>
                        <a:ext cx="4022725" cy="328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80" name="Object 44"/>
          <p:cNvGraphicFramePr>
            <a:graphicFrameLocks noChangeAspect="1"/>
          </p:cNvGraphicFramePr>
          <p:nvPr/>
        </p:nvGraphicFramePr>
        <p:xfrm>
          <a:off x="5467350" y="4695825"/>
          <a:ext cx="10874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228501" progId="Equation.DSMT4">
                  <p:embed/>
                </p:oleObj>
              </mc:Choice>
              <mc:Fallback>
                <p:oleObj name="Equation" r:id="rId12" imgW="761669" imgH="228501" progId="Equation.DSMT4">
                  <p:embed/>
                  <p:pic>
                    <p:nvPicPr>
                      <p:cNvPr id="11678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4695825"/>
                        <a:ext cx="10874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82" name="Object 46"/>
          <p:cNvGraphicFramePr>
            <a:graphicFrameLocks noChangeAspect="1"/>
          </p:cNvGraphicFramePr>
          <p:nvPr/>
        </p:nvGraphicFramePr>
        <p:xfrm>
          <a:off x="1676400" y="5138738"/>
          <a:ext cx="11779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500" imgH="241300" progId="Equation.DSMT4">
                  <p:embed/>
                </p:oleObj>
              </mc:Choice>
              <mc:Fallback>
                <p:oleObj name="Equation" r:id="rId14" imgW="825500" imgH="241300" progId="Equation.DSMT4">
                  <p:embed/>
                  <p:pic>
                    <p:nvPicPr>
                      <p:cNvPr id="11678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38738"/>
                        <a:ext cx="1177925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83" name="Object 47"/>
          <p:cNvGraphicFramePr>
            <a:graphicFrameLocks noChangeAspect="1"/>
          </p:cNvGraphicFramePr>
          <p:nvPr/>
        </p:nvGraphicFramePr>
        <p:xfrm>
          <a:off x="831850" y="4200525"/>
          <a:ext cx="30083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200" imgH="241300" progId="Equation.DSMT4">
                  <p:embed/>
                </p:oleObj>
              </mc:Choice>
              <mc:Fallback>
                <p:oleObj name="Equation" r:id="rId16" imgW="2108200" imgH="241300" progId="Equation.DSMT4">
                  <p:embed/>
                  <p:pic>
                    <p:nvPicPr>
                      <p:cNvPr id="116783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200525"/>
                        <a:ext cx="3008313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84" name="Rectangle 48"/>
          <p:cNvSpPr>
            <a:spLocks noChangeArrowheads="1"/>
          </p:cNvSpPr>
          <p:nvPr/>
        </p:nvSpPr>
        <p:spPr bwMode="auto">
          <a:xfrm>
            <a:off x="685800" y="4038600"/>
            <a:ext cx="3276600" cy="6096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6636" name="Group 53"/>
          <p:cNvGrpSpPr>
            <a:grpSpLocks/>
          </p:cNvGrpSpPr>
          <p:nvPr/>
        </p:nvGrpSpPr>
        <p:grpSpPr bwMode="auto">
          <a:xfrm>
            <a:off x="2362200" y="1600200"/>
            <a:ext cx="4751388" cy="990600"/>
            <a:chOff x="1488" y="1008"/>
            <a:chExt cx="2993" cy="624"/>
          </a:xfrm>
        </p:grpSpPr>
        <p:sp>
          <p:nvSpPr>
            <p:cNvPr id="26638" name="AutoShape 51"/>
            <p:cNvSpPr>
              <a:spLocks/>
            </p:cNvSpPr>
            <p:nvPr/>
          </p:nvSpPr>
          <p:spPr bwMode="auto">
            <a:xfrm>
              <a:off x="1488" y="1008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6639" name="Text Box 52"/>
            <p:cNvSpPr txBox="1">
              <a:spLocks noChangeArrowheads="1"/>
            </p:cNvSpPr>
            <p:nvPr/>
          </p:nvSpPr>
          <p:spPr bwMode="auto">
            <a:xfrm>
              <a:off x="1616" y="1216"/>
              <a:ext cx="28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3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v.a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independentes</a:t>
              </a:r>
              <a:r>
                <a:rPr lang="pt-BR" altLang="pt-BR" sz="1600" dirty="0">
                  <a:latin typeface="Tahoma" panose="020B0604030504040204" pitchFamily="34" charset="0"/>
                </a:rPr>
                <a:t> com distribuições normal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3912D-195B-4F52-970A-CAA1A21AE0C1}" type="slidenum">
              <a:rPr lang="pt-BR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7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6" grpId="0" autoUpdateAnimBg="0"/>
      <p:bldP spid="11678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Distribuição da Soma de Variáveis Aleatórias</a:t>
            </a: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762000" y="1560513"/>
          <a:ext cx="26987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1600200" progId="Equation.DSMT4">
                  <p:embed/>
                </p:oleObj>
              </mc:Choice>
              <mc:Fallback>
                <p:oleObj name="Equation" r:id="rId2" imgW="1892300" imgH="1600200" progId="Equation.DSMT4">
                  <p:embed/>
                  <p:pic>
                    <p:nvPicPr>
                      <p:cNvPr id="276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60513"/>
                        <a:ext cx="2698750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14375" y="3962400"/>
            <a:ext cx="2484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Qual a distribuição de </a:t>
            </a:r>
            <a:r>
              <a:rPr lang="pt-BR" altLang="pt-BR" sz="1600" i="1" dirty="0">
                <a:latin typeface="Times New Roman" pitchFamily="18" charset="0"/>
              </a:rPr>
              <a:t>Y </a:t>
            </a:r>
            <a:r>
              <a:rPr lang="pt-BR" altLang="pt-BR" sz="1600" dirty="0">
                <a:latin typeface="Tahoma" panose="020B0604030504040204" pitchFamily="34" charset="0"/>
              </a:rPr>
              <a:t>?</a:t>
            </a:r>
          </a:p>
        </p:txBody>
      </p:sp>
      <p:graphicFrame>
        <p:nvGraphicFramePr>
          <p:cNvPr id="118796" name="Object 12"/>
          <p:cNvGraphicFramePr>
            <a:graphicFrameLocks noChangeAspect="1"/>
          </p:cNvGraphicFramePr>
          <p:nvPr/>
        </p:nvGraphicFramePr>
        <p:xfrm>
          <a:off x="838200" y="4883150"/>
          <a:ext cx="18859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457200" progId="Equation.DSMT4">
                  <p:embed/>
                </p:oleObj>
              </mc:Choice>
              <mc:Fallback>
                <p:oleObj name="Equation" r:id="rId4" imgW="1320800" imgH="457200" progId="Equation.DSMT4">
                  <p:embed/>
                  <p:pic>
                    <p:nvPicPr>
                      <p:cNvPr id="118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83150"/>
                        <a:ext cx="1885950" cy="658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685800" y="4800600"/>
            <a:ext cx="2209800" cy="8382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2362200" y="1524000"/>
            <a:ext cx="5256213" cy="1371600"/>
            <a:chOff x="1488" y="960"/>
            <a:chExt cx="3311" cy="864"/>
          </a:xfrm>
        </p:grpSpPr>
        <p:sp>
          <p:nvSpPr>
            <p:cNvPr id="27661" name="AutoShape 15"/>
            <p:cNvSpPr>
              <a:spLocks/>
            </p:cNvSpPr>
            <p:nvPr/>
          </p:nvSpPr>
          <p:spPr bwMode="auto">
            <a:xfrm>
              <a:off x="1488" y="960"/>
              <a:ext cx="96" cy="864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7662" name="Text Box 16"/>
            <p:cNvSpPr txBox="1">
              <a:spLocks noChangeArrowheads="1"/>
            </p:cNvSpPr>
            <p:nvPr/>
          </p:nvSpPr>
          <p:spPr bwMode="auto">
            <a:xfrm>
              <a:off x="1616" y="1282"/>
              <a:ext cx="31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itchFamily="18" charset="0"/>
                </a:rPr>
                <a:t>n</a:t>
              </a:r>
              <a:r>
                <a:rPr lang="pt-BR" altLang="pt-BR" sz="1600" dirty="0">
                  <a:latin typeface="Tahoma" panose="020B0604030504040204" pitchFamily="34" charset="0"/>
                </a:rPr>
                <a:t> </a:t>
              </a:r>
              <a:r>
                <a:rPr lang="pt-BR" altLang="pt-BR" sz="1600" dirty="0" err="1">
                  <a:latin typeface="Tahoma" panose="020B0604030504040204" pitchFamily="34" charset="0"/>
                </a:rPr>
                <a:t>v.a</a:t>
              </a:r>
              <a:r>
                <a:rPr lang="pt-BR" altLang="pt-BR" sz="1600" dirty="0">
                  <a:latin typeface="Tahoma" panose="020B0604030504040204" pitchFamily="34" charset="0"/>
                </a:rPr>
                <a:t>. </a:t>
              </a:r>
              <a:r>
                <a:rPr lang="pt-BR" altLang="pt-BR" sz="1600" dirty="0">
                  <a:solidFill>
                    <a:srgbClr val="FF0000"/>
                  </a:solidFill>
                  <a:latin typeface="Tahoma" panose="020B0604030504040204" pitchFamily="34" charset="0"/>
                </a:rPr>
                <a:t>independentes</a:t>
              </a:r>
              <a:r>
                <a:rPr lang="pt-BR" altLang="pt-BR" sz="1600" dirty="0">
                  <a:latin typeface="Tahoma" panose="020B0604030504040204" pitchFamily="34" charset="0"/>
                </a:rPr>
                <a:t> com distribuições desconhecidas</a:t>
              </a:r>
            </a:p>
          </p:txBody>
        </p:sp>
      </p:grpSp>
      <p:sp>
        <p:nvSpPr>
          <p:cNvPr id="118801" name="Text Box 17"/>
          <p:cNvSpPr txBox="1">
            <a:spLocks noChangeArrowheads="1"/>
          </p:cNvSpPr>
          <p:nvPr/>
        </p:nvSpPr>
        <p:spPr bwMode="auto">
          <a:xfrm>
            <a:off x="3124200" y="5029200"/>
            <a:ext cx="29225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FF3300"/>
                </a:solidFill>
                <a:latin typeface="Tahoma" panose="020B0604030504040204" pitchFamily="34" charset="0"/>
              </a:rPr>
              <a:t>Teorema do Limite Central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741363" y="4457700"/>
            <a:ext cx="1626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for grande: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2ACFC-AA34-406C-B22E-3E0F80BEB0DF}" type="slidenum">
              <a:rPr lang="pt-BR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3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 autoUpdateAnimBg="0"/>
      <p:bldP spid="118797" grpId="0" animBg="1"/>
      <p:bldP spid="118801" grpId="0" autoUpdateAnimBg="0"/>
      <p:bldP spid="1188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Discreta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8001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Lança-se um dado e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como o valor obtido neste dado.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{1, 2, 3, 4, 5, 6}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1)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2)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3)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4)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5) = 1/6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= 6) = 1/6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38200" y="5076825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f</a:t>
            </a:r>
            <a:r>
              <a:rPr lang="pt-BR" altLang="pt-BR" sz="1600">
                <a:latin typeface="Times New Roman" pitchFamily="18" charset="0"/>
              </a:rPr>
              <a:t>(</a:t>
            </a: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) =</a:t>
            </a:r>
          </a:p>
        </p:txBody>
      </p:sp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1416050" y="4953000"/>
          <a:ext cx="2905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DSMT4">
                  <p:embed/>
                </p:oleObj>
              </mc:Choice>
              <mc:Fallback>
                <p:oleObj name="Equation" r:id="rId2" imgW="203112" imgH="393529" progId="Equation.DSMT4">
                  <p:embed/>
                  <p:pic>
                    <p:nvPicPr>
                      <p:cNvPr id="61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953000"/>
                        <a:ext cx="290513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3124200" y="2873375"/>
          <a:ext cx="24336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28600" progId="Equation.DSMT4">
                  <p:embed/>
                </p:oleObj>
              </mc:Choice>
              <mc:Fallback>
                <p:oleObj name="Equation" r:id="rId4" imgW="1701800" imgH="228600" progId="Equation.DSMT4">
                  <p:embed/>
                  <p:pic>
                    <p:nvPicPr>
                      <p:cNvPr id="61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73375"/>
                        <a:ext cx="24336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1"/>
          <p:cNvGraphicFramePr>
            <a:graphicFrameLocks noChangeAspect="1"/>
          </p:cNvGraphicFramePr>
          <p:nvPr/>
        </p:nvGraphicFramePr>
        <p:xfrm>
          <a:off x="3124200" y="3259138"/>
          <a:ext cx="3265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419100" progId="Equation.DSMT4">
                  <p:embed/>
                </p:oleObj>
              </mc:Choice>
              <mc:Fallback>
                <p:oleObj name="Equation" r:id="rId6" imgW="2286000" imgH="419100" progId="Equation.DSMT4">
                  <p:embed/>
                  <p:pic>
                    <p:nvPicPr>
                      <p:cNvPr id="615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59138"/>
                        <a:ext cx="32654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ChangeAspect="1"/>
          </p:cNvGraphicFramePr>
          <p:nvPr/>
        </p:nvGraphicFramePr>
        <p:xfrm>
          <a:off x="3124200" y="3905250"/>
          <a:ext cx="33924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900" imgH="431800" progId="Equation.DSMT4">
                  <p:embed/>
                </p:oleObj>
              </mc:Choice>
              <mc:Fallback>
                <p:oleObj name="Equation" r:id="rId8" imgW="2374900" imgH="431800" progId="Equation.DSMT4">
                  <p:embed/>
                  <p:pic>
                    <p:nvPicPr>
                      <p:cNvPr id="983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05250"/>
                        <a:ext cx="339248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3124200" y="4572000"/>
          <a:ext cx="31924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35200" imgH="431800" progId="Equation.DSMT4">
                  <p:embed/>
                </p:oleObj>
              </mc:Choice>
              <mc:Fallback>
                <p:oleObj name="Equation" r:id="rId10" imgW="2235200" imgH="431800" progId="Equation.DSMT4">
                  <p:embed/>
                  <p:pic>
                    <p:nvPicPr>
                      <p:cNvPr id="9832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319246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8" name="Object 24"/>
          <p:cNvGraphicFramePr>
            <a:graphicFrameLocks noChangeAspect="1"/>
          </p:cNvGraphicFramePr>
          <p:nvPr/>
        </p:nvGraphicFramePr>
        <p:xfrm>
          <a:off x="3124200" y="5199063"/>
          <a:ext cx="22304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100" imgH="393700" progId="Equation.DSMT4">
                  <p:embed/>
                </p:oleObj>
              </mc:Choice>
              <mc:Fallback>
                <p:oleObj name="Equation" r:id="rId12" imgW="1562100" imgH="393700" progId="Equation.DSMT4">
                  <p:embed/>
                  <p:pic>
                    <p:nvPicPr>
                      <p:cNvPr id="983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99063"/>
                        <a:ext cx="22304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9" name="Object 25"/>
          <p:cNvGraphicFramePr>
            <a:graphicFrameLocks noChangeAspect="1"/>
          </p:cNvGraphicFramePr>
          <p:nvPr/>
        </p:nvGraphicFramePr>
        <p:xfrm>
          <a:off x="3124200" y="5791200"/>
          <a:ext cx="152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800" imgH="419100" progId="Equation.DSMT4">
                  <p:embed/>
                </p:oleObj>
              </mc:Choice>
              <mc:Fallback>
                <p:oleObj name="Equation" r:id="rId14" imgW="1066800" imgH="419100" progId="Equation.DSMT4">
                  <p:embed/>
                  <p:pic>
                    <p:nvPicPr>
                      <p:cNvPr id="9832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791200"/>
                        <a:ext cx="152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3048000" y="5715000"/>
            <a:ext cx="1676400" cy="762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6157" name="Object 27"/>
          <p:cNvGraphicFramePr>
            <a:graphicFrameLocks noChangeAspect="1"/>
          </p:cNvGraphicFramePr>
          <p:nvPr/>
        </p:nvGraphicFramePr>
        <p:xfrm>
          <a:off x="838200" y="5683250"/>
          <a:ext cx="12890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309" imgH="393529" progId="Equation.DSMT4">
                  <p:embed/>
                </p:oleObj>
              </mc:Choice>
              <mc:Fallback>
                <p:oleObj name="Equation" r:id="rId16" imgW="901309" imgH="393529" progId="Equation.DSMT4">
                  <p:embed/>
                  <p:pic>
                    <p:nvPicPr>
                      <p:cNvPr id="615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83250"/>
                        <a:ext cx="12890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de </a:t>
            </a:r>
            <a:r>
              <a:rPr lang="pt-BR" altLang="pt-BR" sz="16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a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F194-EC47-4995-98F2-89FD3277BB6B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Teorema do Limite Central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35825" y="6381750"/>
            <a:ext cx="1728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(ver TLC.xls)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2ACFC-AA34-406C-B22E-3E0F80BEB0DF}" type="slidenum">
              <a:rPr lang="pt-BR"/>
              <a:pPr>
                <a:defRPr/>
              </a:pPr>
              <a:t>60</a:t>
            </a:fld>
            <a:endParaRPr lang="pt-BR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85799" y="4509120"/>
            <a:ext cx="819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Esta convergência acontece mais rapidamente quanto mais parecida for a forma da distribuição original (desconhecida) da 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685800" y="1594114"/>
                <a:ext cx="8194675" cy="2797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82563" indent="-182563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 soma de </a:t>
                </a:r>
                <a:r>
                  <a:rPr lang="pt-BR" altLang="pt-BR" sz="1600" i="1" dirty="0">
                    <a:latin typeface="Times New Roman" pitchFamily="18" charset="0"/>
                  </a:rPr>
                  <a:t>n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v.a.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independentes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 tende para uma Normal a medida que </a:t>
                </a:r>
                <a:r>
                  <a:rPr lang="pt-BR" altLang="pt-BR" sz="1600" i="1" dirty="0">
                    <a:latin typeface="Times New Roman" pitchFamily="18" charset="0"/>
                  </a:rPr>
                  <a:t>n </a:t>
                </a:r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 ∞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𝑌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altLang="pt-BR" sz="16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 então </a:t>
                </a:r>
                <a14:m>
                  <m:oMath xmlns:m="http://schemas.openxmlformats.org/officeDocument/2006/math">
                    <m:r>
                      <a:rPr lang="pt-BR" alt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pt-BR" altLang="pt-BR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pt-BR" altLang="pt-BR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pt-BR" altLang="pt-BR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pt-BR" altLang="pt-BR" sz="1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 para qualquer valor de </a:t>
                </a:r>
                <a:r>
                  <a:rPr lang="pt-BR" altLang="pt-BR" sz="1600" i="1" dirty="0">
                    <a:latin typeface="Times New Roman" pitchFamily="18" charset="0"/>
                  </a:rPr>
                  <a:t>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	“A soma de normais independentes é sempre uma normal!”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alt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?</m:t>
                    </m:r>
                    <m:d>
                      <m:dPr>
                        <m:ctrlPr>
                          <a:rPr lang="pt-BR" alt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sSubSup>
                          <m:sSubSupPr>
                            <m:ctrlP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 então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𝑌</m:t>
                    </m:r>
                    <m:r>
                      <a:rPr lang="pt-BR" altLang="pt-BR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pt-BR" altLang="pt-BR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pt-BR" altLang="pt-BR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altLang="pt-BR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 somente se </a:t>
                </a:r>
                <a:r>
                  <a:rPr lang="pt-BR" altLang="pt-BR" sz="1600" i="1" dirty="0">
                    <a:solidFill>
                      <a:srgbClr val="FF0000"/>
                    </a:solidFill>
                    <a:latin typeface="Times New Roman" pitchFamily="18" charset="0"/>
                  </a:rPr>
                  <a:t>n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imes New Roman" pitchFamily="18" charset="0"/>
                    <a:sym typeface="Symbol" panose="05050102010706020507" pitchFamily="18" charset="2"/>
                  </a:rPr>
                  <a:t> for grande</a:t>
                </a:r>
                <a:r>
                  <a:rPr lang="pt-BR" altLang="pt-BR" sz="1600" dirty="0">
                    <a:latin typeface="Times New Roman" pitchFamily="18" charset="0"/>
                    <a:sym typeface="Symbol" panose="05050102010706020507" pitchFamily="18" charset="2"/>
                  </a:rPr>
                  <a:t>!!!! </a:t>
                </a:r>
                <a:r>
                  <a:rPr lang="pt-BR" altLang="pt-BR" sz="1600" dirty="0">
                    <a:latin typeface="Times New Roman" pitchFamily="18" charset="0"/>
                  </a:rPr>
                  <a:t>(TLC válida)</a:t>
                </a:r>
                <a:endParaRPr lang="pt-BR" altLang="pt-BR" sz="1600" dirty="0">
                  <a:latin typeface="Times New Roman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594114"/>
                <a:ext cx="8194675" cy="2797754"/>
              </a:xfrm>
              <a:prstGeom prst="rect">
                <a:avLst/>
              </a:prstGeom>
              <a:blipFill>
                <a:blip r:embed="rId2"/>
                <a:stretch>
                  <a:fillRect l="-446" t="-873" b="-19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321050"/>
            <a:ext cx="4678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5263" r="1932" b="4897"/>
          <a:stretch>
            <a:fillRect/>
          </a:stretch>
        </p:blipFill>
        <p:spPr bwMode="auto">
          <a:xfrm>
            <a:off x="4176713" y="3619500"/>
            <a:ext cx="40147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90" name="Object 30"/>
          <p:cNvGraphicFramePr>
            <a:graphicFrameLocks noChangeAspect="1"/>
          </p:cNvGraphicFramePr>
          <p:nvPr/>
        </p:nvGraphicFramePr>
        <p:xfrm>
          <a:off x="7010400" y="3733800"/>
          <a:ext cx="7286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431800" progId="Equation.DSMT4">
                  <p:embed/>
                </p:oleObj>
              </mc:Choice>
              <mc:Fallback>
                <p:oleObj name="Equation" r:id="rId4" imgW="508000" imgH="431800" progId="Equation.DSMT4">
                  <p:embed/>
                  <p:pic>
                    <p:nvPicPr>
                      <p:cNvPr id="11779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733800"/>
                        <a:ext cx="728663" cy="620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678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5016" r="3365" b="17659"/>
          <a:stretch>
            <a:fillRect/>
          </a:stretch>
        </p:blipFill>
        <p:spPr bwMode="auto">
          <a:xfrm>
            <a:off x="4214813" y="3581400"/>
            <a:ext cx="39592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Aproximação da Binomial à Normal </a:t>
            </a:r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147763" y="2049463"/>
          <a:ext cx="9286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431800" progId="Equation.DSMT4">
                  <p:embed/>
                </p:oleObj>
              </mc:Choice>
              <mc:Fallback>
                <p:oleObj name="Equation" r:id="rId8" imgW="647700" imgH="431800" progId="Equation.DSMT4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049463"/>
                        <a:ext cx="928687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057400" y="2184400"/>
            <a:ext cx="6763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onde cada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i="1" baseline="-25000" dirty="0">
                <a:latin typeface="Times New Roman" pitchFamily="18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Bernoulli (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altLang="pt-BR" sz="1600" dirty="0">
                <a:latin typeface="Times New Roman" pitchFamily="18" charset="0"/>
                <a:cs typeface="Times New Roman" pitchFamily="18" charset="0"/>
              </a:rPr>
              <a:t>: {0, 1}</a:t>
            </a:r>
            <a:r>
              <a:rPr lang="pt-BR" altLang="pt-BR" sz="1600" dirty="0">
                <a:latin typeface="Tahoma" panose="020B0604030504040204" pitchFamily="34" charset="0"/>
              </a:rPr>
              <a:t>) com </a:t>
            </a:r>
            <a:r>
              <a:rPr lang="pt-BR" altLang="pt-BR" sz="1600" i="1" dirty="0">
                <a:latin typeface="Times New Roman" pitchFamily="18" charset="0"/>
                <a:sym typeface="Symbol"/>
              </a:rPr>
              <a:t> </a:t>
            </a:r>
            <a:r>
              <a:rPr lang="pt-BR" altLang="pt-BR" sz="1600" i="1" dirty="0">
                <a:latin typeface="Times New Roman" pitchFamily="18" charset="0"/>
              </a:rPr>
              <a:t>= p </a:t>
            </a:r>
            <a:r>
              <a:rPr lang="pt-BR" altLang="pt-BR" sz="1600" dirty="0">
                <a:latin typeface="Tahoma" panose="020B0604030504040204" pitchFamily="34" charset="0"/>
              </a:rPr>
              <a:t>e </a:t>
            </a:r>
            <a:r>
              <a:rPr lang="pt-BR" altLang="pt-BR" sz="1600" i="1" dirty="0">
                <a:latin typeface="Tahoma" panose="020B0604030504040204" pitchFamily="34" charset="0"/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pq</a:t>
            </a:r>
            <a:endParaRPr lang="pt-BR" altLang="pt-BR" sz="1600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914400" y="1524000"/>
            <a:ext cx="586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920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Se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tem uma distribuição binomial com parâmetros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914400" y="2895600"/>
            <a:ext cx="727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920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Então, se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for grande, pelo TLC,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tende a uma Normal, ou seja,</a:t>
            </a:r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1143000" y="3505200"/>
          <a:ext cx="10382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586" imgH="203112" progId="Equation.DSMT4">
                  <p:embed/>
                </p:oleObj>
              </mc:Choice>
              <mc:Fallback>
                <p:oleObj name="Equation" r:id="rId10" imgW="723586" imgH="203112" progId="Equation.DSMT4">
                  <p:embed/>
                  <p:pic>
                    <p:nvPicPr>
                      <p:cNvPr id="117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5200"/>
                        <a:ext cx="1038225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1143000" y="3996556"/>
          <a:ext cx="8191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03040" progId="Equation.DSMT4">
                  <p:embed/>
                </p:oleObj>
              </mc:Choice>
              <mc:Fallback>
                <p:oleObj name="Equation" r:id="rId12" imgW="571320" imgH="203040" progId="Equation.DSMT4">
                  <p:embed/>
                  <p:pic>
                    <p:nvPicPr>
                      <p:cNvPr id="117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96556"/>
                        <a:ext cx="8191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2" name="Object 12"/>
          <p:cNvGraphicFramePr>
            <a:graphicFrameLocks noChangeAspect="1"/>
          </p:cNvGraphicFramePr>
          <p:nvPr/>
        </p:nvGraphicFramePr>
        <p:xfrm>
          <a:off x="1143000" y="3933056"/>
          <a:ext cx="22050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36480" imgH="291960" progId="Equation.DSMT4">
                  <p:embed/>
                </p:oleObj>
              </mc:Choice>
              <mc:Fallback>
                <p:oleObj name="Equation" r:id="rId14" imgW="1536480" imgH="291960" progId="Equation.DSMT4">
                  <p:embed/>
                  <p:pic>
                    <p:nvPicPr>
                      <p:cNvPr id="117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3056"/>
                        <a:ext cx="2205037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14700"/>
            <a:ext cx="46783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8940" r="4483" b="16072"/>
          <a:stretch>
            <a:fillRect/>
          </a:stretch>
        </p:blipFill>
        <p:spPr bwMode="auto">
          <a:xfrm>
            <a:off x="4208463" y="3608388"/>
            <a:ext cx="396398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82" name="Object 22"/>
          <p:cNvGraphicFramePr>
            <a:graphicFrameLocks noChangeAspect="1"/>
          </p:cNvGraphicFramePr>
          <p:nvPr/>
        </p:nvGraphicFramePr>
        <p:xfrm>
          <a:off x="7010400" y="3733800"/>
          <a:ext cx="7286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8000" imgH="431800" progId="Equation.DSMT4">
                  <p:embed/>
                </p:oleObj>
              </mc:Choice>
              <mc:Fallback>
                <p:oleObj name="Equation" r:id="rId18" imgW="508000" imgH="431800" progId="Equation.DSMT4">
                  <p:embed/>
                  <p:pic>
                    <p:nvPicPr>
                      <p:cNvPr id="1177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733800"/>
                        <a:ext cx="728663" cy="620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3" name="Object 23"/>
          <p:cNvGraphicFramePr>
            <a:graphicFrameLocks noChangeAspect="1"/>
          </p:cNvGraphicFramePr>
          <p:nvPr/>
        </p:nvGraphicFramePr>
        <p:xfrm>
          <a:off x="7010400" y="3733800"/>
          <a:ext cx="7286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8000" imgH="431800" progId="Equation.DSMT4">
                  <p:embed/>
                </p:oleObj>
              </mc:Choice>
              <mc:Fallback>
                <p:oleObj name="Equation" r:id="rId20" imgW="508000" imgH="431800" progId="Equation.DSMT4">
                  <p:embed/>
                  <p:pic>
                    <p:nvPicPr>
                      <p:cNvPr id="1177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733800"/>
                        <a:ext cx="728663" cy="620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84" name="Object 24"/>
          <p:cNvGraphicFramePr>
            <a:graphicFrameLocks noChangeAspect="1"/>
          </p:cNvGraphicFramePr>
          <p:nvPr/>
        </p:nvGraphicFramePr>
        <p:xfrm>
          <a:off x="1143000" y="3501008"/>
          <a:ext cx="14017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77476" imgH="203112" progId="Equation.DSMT4">
                  <p:embed/>
                </p:oleObj>
              </mc:Choice>
              <mc:Fallback>
                <p:oleObj name="Equation" r:id="rId22" imgW="977476" imgH="203112" progId="Equation.DSMT4">
                  <p:embed/>
                  <p:pic>
                    <p:nvPicPr>
                      <p:cNvPr id="1177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1008"/>
                        <a:ext cx="1401763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C0222-7E6F-4341-9F00-F79C33C107B9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79512" y="4869160"/>
            <a:ext cx="35965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2088" indent="-1920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 Se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0,5</a:t>
            </a:r>
            <a:r>
              <a:rPr lang="pt-BR" altLang="pt-BR" sz="1600" dirty="0">
                <a:latin typeface="Tahoma" panose="020B0604030504040204" pitchFamily="34" charset="0"/>
              </a:rPr>
              <a:t>, a distribuição Binomial é simétrica e, portanto, rapidamente converge para Normal.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1143000" y="4441552"/>
          <a:ext cx="9842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85800" imgH="203040" progId="Equation.DSMT4">
                  <p:embed/>
                </p:oleObj>
              </mc:Choice>
              <mc:Fallback>
                <p:oleObj name="Equation" r:id="rId24" imgW="685800" imgH="20304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41552"/>
                        <a:ext cx="984250" cy="29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1143000" y="4378052"/>
          <a:ext cx="264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41400" imgH="291960" progId="Equation.DSMT4">
                  <p:embed/>
                </p:oleObj>
              </mc:Choice>
              <mc:Fallback>
                <p:oleObj name="Equation" r:id="rId26" imgW="1841400" imgH="291960" progId="Equation.DSMT4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78052"/>
                        <a:ext cx="2641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85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utoUpdateAnimBg="0"/>
      <p:bldP spid="117767" grpId="0" autoUpdateAnimBg="0"/>
      <p:bldP spid="117768" grpId="0" autoUpdateAnimBg="0"/>
      <p:bldP spid="2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Aproximação da Binomial à Normal </a:t>
            </a:r>
          </a:p>
        </p:txBody>
      </p:sp>
      <p:sp>
        <p:nvSpPr>
          <p:cNvPr id="29699" name="Text Box 18"/>
          <p:cNvSpPr txBox="1">
            <a:spLocks noChangeArrowheads="1"/>
          </p:cNvSpPr>
          <p:nvPr/>
        </p:nvSpPr>
        <p:spPr bwMode="auto">
          <a:xfrm>
            <a:off x="1905000" y="1474788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100 bolas da urna (com reposição). Define-se uma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100 escolhidas.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Calcule: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(30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pt-BR" altLang="pt-BR" sz="1600" dirty="0">
                <a:latin typeface="Times New Roman" pitchFamily="18" charset="0"/>
              </a:rPr>
              <a:t> 51)</a:t>
            </a:r>
          </a:p>
        </p:txBody>
      </p:sp>
      <p:grpSp>
        <p:nvGrpSpPr>
          <p:cNvPr id="29700" name="Group 28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528" y="912"/>
            <a:chExt cx="576" cy="816"/>
          </a:xfrm>
        </p:grpSpPr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528" y="912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9710" name="Oval 21"/>
            <p:cNvSpPr>
              <a:spLocks noChangeArrowheads="1"/>
            </p:cNvSpPr>
            <p:nvPr/>
          </p:nvSpPr>
          <p:spPr bwMode="auto">
            <a:xfrm>
              <a:off x="624" y="112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11" name="Oval 22"/>
            <p:cNvSpPr>
              <a:spLocks noChangeArrowheads="1"/>
            </p:cNvSpPr>
            <p:nvPr/>
          </p:nvSpPr>
          <p:spPr bwMode="auto">
            <a:xfrm>
              <a:off x="864" y="124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12" name="Oval 24"/>
            <p:cNvSpPr>
              <a:spLocks noChangeArrowheads="1"/>
            </p:cNvSpPr>
            <p:nvPr/>
          </p:nvSpPr>
          <p:spPr bwMode="auto">
            <a:xfrm>
              <a:off x="624" y="136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13" name="Oval 25"/>
            <p:cNvSpPr>
              <a:spLocks noChangeArrowheads="1"/>
            </p:cNvSpPr>
            <p:nvPr/>
          </p:nvSpPr>
          <p:spPr bwMode="auto">
            <a:xfrm>
              <a:off x="864" y="145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9714" name="Oval 26"/>
            <p:cNvSpPr>
              <a:spLocks noChangeArrowheads="1"/>
            </p:cNvSpPr>
            <p:nvPr/>
          </p:nvSpPr>
          <p:spPr bwMode="auto">
            <a:xfrm>
              <a:off x="864" y="102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20861" name="Object 29"/>
          <p:cNvGraphicFramePr>
            <a:graphicFrameLocks noChangeAspect="1"/>
          </p:cNvGraphicFramePr>
          <p:nvPr/>
        </p:nvGraphicFramePr>
        <p:xfrm>
          <a:off x="850900" y="3095625"/>
          <a:ext cx="2349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7589" imgH="393529" progId="Equation.DSMT4">
                  <p:embed/>
                </p:oleObj>
              </mc:Choice>
              <mc:Fallback>
                <p:oleObj name="Equation" r:id="rId2" imgW="1637589" imgH="393529" progId="Equation.DSMT4">
                  <p:embed/>
                  <p:pic>
                    <p:nvPicPr>
                      <p:cNvPr id="12086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095625"/>
                        <a:ext cx="234950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2" name="Object 30"/>
          <p:cNvGraphicFramePr>
            <a:graphicFrameLocks noChangeAspect="1"/>
          </p:cNvGraphicFramePr>
          <p:nvPr/>
        </p:nvGraphicFramePr>
        <p:xfrm>
          <a:off x="838200" y="3886200"/>
          <a:ext cx="16398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57200" progId="Equation.DSMT4">
                  <p:embed/>
                </p:oleObj>
              </mc:Choice>
              <mc:Fallback>
                <p:oleObj name="Equation" r:id="rId4" imgW="1143000" imgH="457200" progId="Equation.DSMT4">
                  <p:embed/>
                  <p:pic>
                    <p:nvPicPr>
                      <p:cNvPr id="12086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163988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3" name="Object 31"/>
          <p:cNvGraphicFramePr>
            <a:graphicFrameLocks noChangeAspect="1"/>
          </p:cNvGraphicFramePr>
          <p:nvPr/>
        </p:nvGraphicFramePr>
        <p:xfrm>
          <a:off x="836613" y="3886200"/>
          <a:ext cx="22590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800" imgH="457200" progId="Equation.DSMT4">
                  <p:embed/>
                </p:oleObj>
              </mc:Choice>
              <mc:Fallback>
                <p:oleObj name="Equation" r:id="rId6" imgW="1574800" imgH="457200" progId="Equation.DSMT4">
                  <p:embed/>
                  <p:pic>
                    <p:nvPicPr>
                      <p:cNvPr id="12086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3886200"/>
                        <a:ext cx="2259012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64" name="Object 32"/>
          <p:cNvGraphicFramePr>
            <a:graphicFrameLocks noChangeAspect="1"/>
          </p:cNvGraphicFramePr>
          <p:nvPr/>
        </p:nvGraphicFramePr>
        <p:xfrm>
          <a:off x="865188" y="4756150"/>
          <a:ext cx="34972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400" imgH="457200" progId="Equation.DSMT4">
                  <p:embed/>
                </p:oleObj>
              </mc:Choice>
              <mc:Fallback>
                <p:oleObj name="Equation" r:id="rId8" imgW="2438400" imgH="457200" progId="Equation.DSMT4">
                  <p:embed/>
                  <p:pic>
                    <p:nvPicPr>
                      <p:cNvPr id="12086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4756150"/>
                        <a:ext cx="3497262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66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96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5953125" y="6140450"/>
            <a:ext cx="2773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Aproximando-se à Normal...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72C12-FD7D-4E14-8320-344DD36FDDD0}" type="slidenum">
              <a:rPr lang="pt-BR"/>
              <a:pPr>
                <a:defRPr/>
              </a:pPr>
              <a:t>62</a:t>
            </a:fld>
            <a:endParaRPr lang="pt-BR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2600325" y="5497513"/>
            <a:ext cx="1197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  <a:latin typeface="Tahoma" panose="020B0604030504040204" pitchFamily="34" charset="0"/>
              </a:rPr>
              <a:t>(valor exato)</a:t>
            </a:r>
          </a:p>
        </p:txBody>
      </p:sp>
    </p:spTree>
    <p:extLst>
      <p:ext uri="{BB962C8B-B14F-4D97-AF65-F5344CB8AC3E}">
        <p14:creationId xmlns:p14="http://schemas.microsoft.com/office/powerpoint/2010/main" val="14544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7" grpId="0" autoUpdateAnimBg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Aproximação da Binomial à Normal 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38200" y="1447800"/>
            <a:ext cx="914400" cy="1295400"/>
            <a:chOff x="528" y="912"/>
            <a:chExt cx="576" cy="816"/>
          </a:xfrm>
        </p:grpSpPr>
        <p:sp>
          <p:nvSpPr>
            <p:cNvPr id="30744" name="Freeform 5"/>
            <p:cNvSpPr>
              <a:spLocks/>
            </p:cNvSpPr>
            <p:nvPr/>
          </p:nvSpPr>
          <p:spPr bwMode="auto">
            <a:xfrm>
              <a:off x="528" y="912"/>
              <a:ext cx="576" cy="816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816 h 816"/>
                <a:gd name="T4" fmla="*/ 576 w 576"/>
                <a:gd name="T5" fmla="*/ 816 h 816"/>
                <a:gd name="T6" fmla="*/ 576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30745" name="Oval 6"/>
            <p:cNvSpPr>
              <a:spLocks noChangeArrowheads="1"/>
            </p:cNvSpPr>
            <p:nvPr/>
          </p:nvSpPr>
          <p:spPr bwMode="auto">
            <a:xfrm>
              <a:off x="624" y="1122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6" name="Oval 7"/>
            <p:cNvSpPr>
              <a:spLocks noChangeArrowheads="1"/>
            </p:cNvSpPr>
            <p:nvPr/>
          </p:nvSpPr>
          <p:spPr bwMode="auto">
            <a:xfrm>
              <a:off x="864" y="124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7" name="Oval 8"/>
            <p:cNvSpPr>
              <a:spLocks noChangeArrowheads="1"/>
            </p:cNvSpPr>
            <p:nvPr/>
          </p:nvSpPr>
          <p:spPr bwMode="auto">
            <a:xfrm>
              <a:off x="624" y="1362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8" name="Oval 9"/>
            <p:cNvSpPr>
              <a:spLocks noChangeArrowheads="1"/>
            </p:cNvSpPr>
            <p:nvPr/>
          </p:nvSpPr>
          <p:spPr bwMode="auto">
            <a:xfrm>
              <a:off x="864" y="1458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30749" name="Oval 10"/>
            <p:cNvSpPr>
              <a:spLocks noChangeArrowheads="1"/>
            </p:cNvSpPr>
            <p:nvPr/>
          </p:nvSpPr>
          <p:spPr bwMode="auto">
            <a:xfrm>
              <a:off x="864" y="102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30725" name="Object 11"/>
          <p:cNvGraphicFramePr>
            <a:graphicFrameLocks noChangeAspect="1"/>
          </p:cNvGraphicFramePr>
          <p:nvPr/>
        </p:nvGraphicFramePr>
        <p:xfrm>
          <a:off x="838200" y="3086100"/>
          <a:ext cx="31527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850900" progId="Equation.DSMT4">
                  <p:embed/>
                </p:oleObj>
              </mc:Choice>
              <mc:Fallback>
                <p:oleObj name="Equation" r:id="rId2" imgW="2197100" imgH="850900" progId="Equation.DSMT4">
                  <p:embed/>
                  <p:pic>
                    <p:nvPicPr>
                      <p:cNvPr id="307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86100"/>
                        <a:ext cx="3152775" cy="1214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1873250" y="4752975"/>
          <a:ext cx="13303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203112" progId="Equation.DSMT4">
                  <p:embed/>
                </p:oleObj>
              </mc:Choice>
              <mc:Fallback>
                <p:oleObj name="Equation" r:id="rId4" imgW="926698" imgH="203112" progId="Equation.DSMT4">
                  <p:embed/>
                  <p:pic>
                    <p:nvPicPr>
                      <p:cNvPr id="121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4752975"/>
                        <a:ext cx="1330325" cy="290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96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8994" r="4463" b="16052"/>
          <a:stretch>
            <a:fillRect/>
          </a:stretch>
        </p:blipFill>
        <p:spPr bwMode="auto">
          <a:xfrm>
            <a:off x="5272088" y="3062288"/>
            <a:ext cx="33575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6019800" y="4724400"/>
            <a:ext cx="5334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pic>
        <p:nvPicPr>
          <p:cNvPr id="121884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8797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1885" name="Object 29"/>
          <p:cNvGraphicFramePr>
            <a:graphicFrameLocks noChangeAspect="1"/>
          </p:cNvGraphicFramePr>
          <p:nvPr/>
        </p:nvGraphicFramePr>
        <p:xfrm>
          <a:off x="850900" y="5334000"/>
          <a:ext cx="17303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203200" progId="Equation.DSMT4">
                  <p:embed/>
                </p:oleObj>
              </mc:Choice>
              <mc:Fallback>
                <p:oleObj name="Equation" r:id="rId9" imgW="1206500" imgH="203200" progId="Equation.DSMT4">
                  <p:embed/>
                  <p:pic>
                    <p:nvPicPr>
                      <p:cNvPr id="1218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334000"/>
                        <a:ext cx="1730375" cy="290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1" name="Freeform 35"/>
          <p:cNvSpPr>
            <a:spLocks/>
          </p:cNvSpPr>
          <p:nvPr/>
        </p:nvSpPr>
        <p:spPr bwMode="auto">
          <a:xfrm>
            <a:off x="6959600" y="2770188"/>
            <a:ext cx="1296988" cy="1652587"/>
          </a:xfrm>
          <a:custGeom>
            <a:avLst/>
            <a:gdLst>
              <a:gd name="T0" fmla="*/ 0 w 826"/>
              <a:gd name="T1" fmla="*/ 2147483647 h 1041"/>
              <a:gd name="T2" fmla="*/ 0 w 826"/>
              <a:gd name="T3" fmla="*/ 2147483647 h 1041"/>
              <a:gd name="T4" fmla="*/ 2147483647 w 826"/>
              <a:gd name="T5" fmla="*/ 2147483647 h 1041"/>
              <a:gd name="T6" fmla="*/ 2147483647 w 826"/>
              <a:gd name="T7" fmla="*/ 2147483647 h 1041"/>
              <a:gd name="T8" fmla="*/ 2147483647 w 826"/>
              <a:gd name="T9" fmla="*/ 0 h 1041"/>
              <a:gd name="T10" fmla="*/ 2147483647 w 826"/>
              <a:gd name="T11" fmla="*/ 2147483647 h 1041"/>
              <a:gd name="T12" fmla="*/ 2147483647 w 826"/>
              <a:gd name="T13" fmla="*/ 2147483647 h 1041"/>
              <a:gd name="T14" fmla="*/ 2147483647 w 826"/>
              <a:gd name="T15" fmla="*/ 2147483647 h 1041"/>
              <a:gd name="T16" fmla="*/ 2147483647 w 826"/>
              <a:gd name="T17" fmla="*/ 2147483647 h 1041"/>
              <a:gd name="T18" fmla="*/ 2147483647 w 826"/>
              <a:gd name="T19" fmla="*/ 2147483647 h 1041"/>
              <a:gd name="T20" fmla="*/ 2147483647 w 826"/>
              <a:gd name="T21" fmla="*/ 2147483647 h 1041"/>
              <a:gd name="T22" fmla="*/ 2147483647 w 826"/>
              <a:gd name="T23" fmla="*/ 2147483647 h 1041"/>
              <a:gd name="T24" fmla="*/ 2147483647 w 826"/>
              <a:gd name="T25" fmla="*/ 2147483647 h 1041"/>
              <a:gd name="T26" fmla="*/ 2147483647 w 826"/>
              <a:gd name="T27" fmla="*/ 2147483647 h 1041"/>
              <a:gd name="T28" fmla="*/ 2147483647 w 826"/>
              <a:gd name="T29" fmla="*/ 2147483647 h 1041"/>
              <a:gd name="T30" fmla="*/ 2147483647 w 826"/>
              <a:gd name="T31" fmla="*/ 2147483647 h 1041"/>
              <a:gd name="T32" fmla="*/ 0 w 826"/>
              <a:gd name="T33" fmla="*/ 2147483647 h 10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6"/>
              <a:gd name="T52" fmla="*/ 0 h 1041"/>
              <a:gd name="T53" fmla="*/ 826 w 826"/>
              <a:gd name="T54" fmla="*/ 1041 h 10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6" h="1041">
                <a:moveTo>
                  <a:pt x="0" y="1041"/>
                </a:moveTo>
                <a:lnTo>
                  <a:pt x="0" y="360"/>
                </a:lnTo>
                <a:lnTo>
                  <a:pt x="50" y="232"/>
                </a:lnTo>
                <a:lnTo>
                  <a:pt x="89" y="105"/>
                </a:lnTo>
                <a:lnTo>
                  <a:pt x="111" y="0"/>
                </a:lnTo>
                <a:lnTo>
                  <a:pt x="233" y="33"/>
                </a:lnTo>
                <a:lnTo>
                  <a:pt x="366" y="83"/>
                </a:lnTo>
                <a:lnTo>
                  <a:pt x="471" y="166"/>
                </a:lnTo>
                <a:lnTo>
                  <a:pt x="582" y="249"/>
                </a:lnTo>
                <a:lnTo>
                  <a:pt x="665" y="376"/>
                </a:lnTo>
                <a:lnTo>
                  <a:pt x="720" y="465"/>
                </a:lnTo>
                <a:lnTo>
                  <a:pt x="776" y="570"/>
                </a:lnTo>
                <a:lnTo>
                  <a:pt x="798" y="670"/>
                </a:lnTo>
                <a:lnTo>
                  <a:pt x="826" y="803"/>
                </a:lnTo>
                <a:lnTo>
                  <a:pt x="826" y="913"/>
                </a:lnTo>
                <a:lnTo>
                  <a:pt x="826" y="1041"/>
                </a:lnTo>
                <a:lnTo>
                  <a:pt x="0" y="104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57988" y="3352800"/>
            <a:ext cx="387350" cy="1981200"/>
            <a:chOff x="4252" y="2112"/>
            <a:chExt cx="244" cy="1248"/>
          </a:xfrm>
        </p:grpSpPr>
        <p:grpSp>
          <p:nvGrpSpPr>
            <p:cNvPr id="30740" name="Group 32"/>
            <p:cNvGrpSpPr>
              <a:grpSpLocks/>
            </p:cNvGrpSpPr>
            <p:nvPr/>
          </p:nvGrpSpPr>
          <p:grpSpPr bwMode="auto">
            <a:xfrm>
              <a:off x="4252" y="2784"/>
              <a:ext cx="244" cy="576"/>
              <a:chOff x="4252" y="2784"/>
              <a:chExt cx="244" cy="576"/>
            </a:xfrm>
          </p:grpSpPr>
          <p:sp>
            <p:nvSpPr>
              <p:cNvPr id="30742" name="Line 30"/>
              <p:cNvSpPr>
                <a:spLocks noChangeShapeType="1"/>
              </p:cNvSpPr>
              <p:nvPr/>
            </p:nvSpPr>
            <p:spPr bwMode="auto">
              <a:xfrm>
                <a:off x="4374" y="2784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743" name="Text Box 31"/>
              <p:cNvSpPr txBox="1">
                <a:spLocks noChangeArrowheads="1"/>
              </p:cNvSpPr>
              <p:nvPr/>
            </p:nvSpPr>
            <p:spPr bwMode="auto">
              <a:xfrm>
                <a:off x="4252" y="3148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rgbClr val="FF3300"/>
                    </a:solidFill>
                    <a:latin typeface="Times New Roman" pitchFamily="18" charset="0"/>
                  </a:rPr>
                  <a:t>30</a:t>
                </a:r>
              </a:p>
            </p:txBody>
          </p:sp>
        </p:grpSp>
        <p:sp>
          <p:nvSpPr>
            <p:cNvPr id="30741" name="Line 33"/>
            <p:cNvSpPr>
              <a:spLocks noChangeShapeType="1"/>
            </p:cNvSpPr>
            <p:nvPr/>
          </p:nvSpPr>
          <p:spPr bwMode="auto">
            <a:xfrm>
              <a:off x="4374" y="2112"/>
              <a:ext cx="0" cy="672"/>
            </a:xfrm>
            <a:prstGeom prst="line">
              <a:avLst/>
            </a:prstGeom>
            <a:noFill/>
            <a:ln w="28575" cap="rnd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21895" name="Object 39"/>
          <p:cNvGraphicFramePr>
            <a:graphicFrameLocks noChangeAspect="1"/>
          </p:cNvGraphicFramePr>
          <p:nvPr/>
        </p:nvGraphicFramePr>
        <p:xfrm>
          <a:off x="850900" y="5346700"/>
          <a:ext cx="20764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172" imgH="203112" progId="Equation.DSMT4">
                  <p:embed/>
                </p:oleObj>
              </mc:Choice>
              <mc:Fallback>
                <p:oleObj name="Equation" r:id="rId11" imgW="1447172" imgH="203112" progId="Equation.DSMT4">
                  <p:embed/>
                  <p:pic>
                    <p:nvPicPr>
                      <p:cNvPr id="12189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346700"/>
                        <a:ext cx="2076450" cy="2905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6" name="Text Box 40"/>
          <p:cNvSpPr txBox="1">
            <a:spLocks noChangeArrowheads="1"/>
          </p:cNvSpPr>
          <p:nvPr/>
        </p:nvSpPr>
        <p:spPr bwMode="auto">
          <a:xfrm>
            <a:off x="2865129" y="5314950"/>
            <a:ext cx="2317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3300"/>
                </a:solidFill>
                <a:latin typeface="Tahoma" panose="020B0604030504040204" pitchFamily="34" charset="0"/>
              </a:rPr>
              <a:t>(correção de continuidade)</a:t>
            </a:r>
          </a:p>
        </p:txBody>
      </p:sp>
      <p:graphicFrame>
        <p:nvGraphicFramePr>
          <p:cNvPr id="121897" name="Object 41"/>
          <p:cNvGraphicFramePr>
            <a:graphicFrameLocks noChangeAspect="1"/>
          </p:cNvGraphicFramePr>
          <p:nvPr/>
        </p:nvGraphicFramePr>
        <p:xfrm>
          <a:off x="850900" y="5791200"/>
          <a:ext cx="28765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06600" imgH="457200" progId="Equation.DSMT4">
                  <p:embed/>
                </p:oleObj>
              </mc:Choice>
              <mc:Fallback>
                <p:oleObj name="Equation" r:id="rId13" imgW="2006600" imgH="457200" progId="Equation.DSMT4">
                  <p:embed/>
                  <p:pic>
                    <p:nvPicPr>
                      <p:cNvPr id="12189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791200"/>
                        <a:ext cx="2876550" cy="654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5953800" y="5935632"/>
            <a:ext cx="30636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>
                <a:latin typeface="Times New Roman" pitchFamily="18" charset="0"/>
              </a:rPr>
              <a:t>0,9745</a:t>
            </a:r>
            <a:endParaRPr lang="pt-BR" altLang="pt-BR" sz="17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  <a:latin typeface="Tahoma" panose="020B0604030504040204" pitchFamily="34" charset="0"/>
              </a:rPr>
              <a:t>     </a:t>
            </a:r>
            <a:r>
              <a:rPr lang="pt-BR" altLang="pt-BR" sz="1200" dirty="0">
                <a:solidFill>
                  <a:srgbClr val="FF3300"/>
                </a:solidFill>
                <a:latin typeface="Tahoma" panose="020B0604030504040204" pitchFamily="34" charset="0"/>
              </a:rPr>
              <a:t>(valor exato para Binomial </a:t>
            </a:r>
            <a:r>
              <a:rPr lang="pt-BR" altLang="pt-BR" sz="1200" dirty="0">
                <a:solidFill>
                  <a:srgbClr val="FF3300"/>
                </a:solidFill>
                <a:latin typeface="Tahoma" panose="020B0604030504040204" pitchFamily="34" charset="0"/>
                <a:sym typeface="Symbol" pitchFamily="18" charset="2"/>
              </a:rPr>
              <a:t></a:t>
            </a:r>
            <a:r>
              <a:rPr lang="pt-BR" altLang="pt-BR" sz="1200" dirty="0">
                <a:solidFill>
                  <a:srgbClr val="FF33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200" dirty="0">
                <a:solidFill>
                  <a:srgbClr val="FF3300"/>
                </a:solidFill>
                <a:latin typeface="Times New Roman" pitchFamily="18" charset="0"/>
              </a:rPr>
              <a:t>0,9752</a:t>
            </a:r>
            <a:r>
              <a:rPr lang="pt-BR" altLang="pt-BR" sz="1200" dirty="0">
                <a:solidFill>
                  <a:srgbClr val="FF3300"/>
                </a:solidFill>
                <a:latin typeface="Tahoma" panose="020B0604030504040204" pitchFamily="34" charset="0"/>
              </a:rPr>
              <a:t>)</a:t>
            </a:r>
            <a:endParaRPr lang="pt-BR" altLang="pt-BR" sz="1600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9D63B8-7C80-44DE-A535-4ECEDF6CC540}" type="slidenum">
              <a:rPr lang="pt-BR"/>
              <a:pPr>
                <a:defRPr/>
              </a:pPr>
              <a:t>63</a:t>
            </a:fld>
            <a:endParaRPr lang="pt-BR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852488" y="4710113"/>
            <a:ext cx="106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Pelo TLC: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905000" y="1474788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o experimento: retiram-se 100 bolas da urna (com reposição). Define-se uma </a:t>
            </a:r>
            <a:r>
              <a:rPr lang="pt-BR" altLang="pt-BR" sz="1600" dirty="0" err="1">
                <a:latin typeface="Tahoma" panose="020B0604030504040204" pitchFamily="34" charset="0"/>
              </a:rPr>
              <a:t>v.a</a:t>
            </a:r>
            <a:r>
              <a:rPr lang="pt-BR" altLang="pt-BR" sz="1600" dirty="0">
                <a:latin typeface="Tahoma" panose="020B0604030504040204" pitchFamily="34" charset="0"/>
              </a:rPr>
              <a:t>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representam o número total de bolas vermelhas dentre as 100 escolhidas.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Calcule: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>
                <a:latin typeface="Times New Roman" pitchFamily="18" charset="0"/>
              </a:rPr>
              <a:t>(30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 </a:t>
            </a:r>
            <a:r>
              <a:rPr lang="pt-BR" altLang="pt-BR" sz="1600" dirty="0">
                <a:latin typeface="Times New Roman" pitchFamily="18" charset="0"/>
                <a:sym typeface="Symbol" pitchFamily="18" charset="2"/>
              </a:rPr>
              <a:t></a:t>
            </a:r>
            <a:r>
              <a:rPr lang="pt-BR" altLang="pt-BR" sz="1600" dirty="0">
                <a:latin typeface="Times New Roman" pitchFamily="18" charset="0"/>
              </a:rPr>
              <a:t> 51)</a:t>
            </a:r>
          </a:p>
        </p:txBody>
      </p:sp>
      <p:graphicFrame>
        <p:nvGraphicFramePr>
          <p:cNvPr id="31" name="Object 41"/>
          <p:cNvGraphicFramePr>
            <a:graphicFrameLocks noChangeAspect="1"/>
          </p:cNvGraphicFramePr>
          <p:nvPr/>
        </p:nvGraphicFramePr>
        <p:xfrm>
          <a:off x="3749333" y="5935632"/>
          <a:ext cx="2276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87240" imgH="253800" progId="Equation.DSMT4">
                  <p:embed/>
                </p:oleObj>
              </mc:Choice>
              <mc:Fallback>
                <p:oleObj name="Equation" r:id="rId15" imgW="1587240" imgH="253800" progId="Equation.DSMT4">
                  <p:embed/>
                  <p:pic>
                    <p:nvPicPr>
                      <p:cNvPr id="3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333" y="5935632"/>
                        <a:ext cx="2276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6" grpId="0" animBg="1"/>
      <p:bldP spid="121891" grpId="0" animBg="1"/>
      <p:bldP spid="121896" grpId="0" autoUpdateAnimBg="0"/>
      <p:bldP spid="121899" grpId="0" autoUpdateAnimBg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Normal ou Gaussiana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76" name="Text Box 40"/>
              <p:cNvSpPr txBox="1">
                <a:spLocks noChangeArrowheads="1"/>
              </p:cNvSpPr>
              <p:nvPr/>
            </p:nvSpPr>
            <p:spPr bwMode="auto">
              <a:xfrm>
                <a:off x="714375" y="1412776"/>
                <a:ext cx="7674049" cy="504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Resumindo...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Transformações lineares de uma Normal não alteram sua distribuição, apenas sua média e variância</a:t>
                </a: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39725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𝑌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𝑎𝑋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	Se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   então   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𝑌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A soma de v.a.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independentes</a:t>
                </a: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com distribuição Normal resulta numa nova v.a. cuja distribuição também é Normal com média igual a soma das médias e variância igual a soma das variâncias</a:t>
                </a: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39725" eaLnBrk="1" hangingPunct="1">
                  <a:spcBef>
                    <a:spcPct val="0"/>
                  </a:spcBef>
                  <a:buNone/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   então   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𝑌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A soma  de um grande número de v.a. </a:t>
                </a: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independentes</a:t>
                </a: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com distribuição desconhecida resulta numa nova v.a. cuja distribuição tende a uma Normal com média igual a soma das médias e variância igual a soma das variâncias</a:t>
                </a:r>
              </a:p>
              <a:p>
                <a:pPr marL="625475" indent="-285750" eaLnBrk="1" hangingPunct="1">
                  <a:spcBef>
                    <a:spcPct val="0"/>
                  </a:spcBef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39725" eaLnBrk="1" hangingPunct="1">
                  <a:spcBef>
                    <a:spcPct val="0"/>
                  </a:spcBef>
                  <a:buNone/>
                  <a:defRPr/>
                </a:pPr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?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   então   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𝑌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,</m:t>
                    </m:r>
                    <m:nary>
                      <m:naryPr>
                        <m:chr m:val="∑"/>
                        <m:limLoc m:val="subSup"/>
                        <m:ctrl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altLang="pt-B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pt-BR" altLang="pt-BR" sz="16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   se  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pt-BR" altLang="pt-BR" sz="16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 grande</a:t>
                </a:r>
              </a:p>
              <a:p>
                <a:pPr marL="339725" eaLnBrk="1" hangingPunct="1">
                  <a:spcBef>
                    <a:spcPct val="0"/>
                  </a:spcBef>
                  <a:buNone/>
                  <a:defRPr/>
                </a:pPr>
                <a:endParaRPr lang="pt-BR" altLang="pt-BR" sz="1600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39725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pt-BR" altLang="pt-BR" sz="16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Teorema do Limite Central</a:t>
                </a:r>
              </a:p>
            </p:txBody>
          </p:sp>
        </mc:Choice>
        <mc:Fallback xmlns="">
          <p:sp>
            <p:nvSpPr>
              <p:cNvPr id="116776" name="Text 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375" y="1412776"/>
                <a:ext cx="7674049" cy="5044714"/>
              </a:xfrm>
              <a:prstGeom prst="rect">
                <a:avLst/>
              </a:prstGeom>
              <a:blipFill>
                <a:blip r:embed="rId2"/>
                <a:stretch>
                  <a:fillRect l="-397" t="-363" r="-794" b="-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3912D-195B-4F52-970A-CAA1A21AE0C1}" type="slidenum">
              <a:rPr lang="pt-BR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8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dirty="0">
                <a:sym typeface="Symbol" pitchFamily="18" charset="2"/>
              </a:rPr>
              <a:t></a:t>
            </a:r>
            <a:r>
              <a:rPr lang="pt-BR" baseline="30000" dirty="0">
                <a:latin typeface="Times New Roman" pitchFamily="18" charset="0"/>
                <a:sym typeface="Symbol" pitchFamily="18" charset="2"/>
              </a:rPr>
              <a:t>2</a:t>
            </a:r>
            <a:endParaRPr lang="pt-BR" i="1" dirty="0"/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950913" y="2549574"/>
          <a:ext cx="33147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" imgH="431800" progId="">
                  <p:embed/>
                </p:oleObj>
              </mc:Choice>
              <mc:Fallback>
                <p:oleObj name="Equation" r:id="rId3" imgW="2311400" imgH="431800" progId="">
                  <p:embed/>
                  <p:pic>
                    <p:nvPicPr>
                      <p:cNvPr id="136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549574"/>
                        <a:ext cx="331470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950913" y="3790999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419" imgH="203112" progId="">
                  <p:embed/>
                </p:oleObj>
              </mc:Choice>
              <mc:Fallback>
                <p:oleObj name="Equation" r:id="rId5" imgW="647419" imgH="203112" progId="">
                  <p:embed/>
                  <p:pic>
                    <p:nvPicPr>
                      <p:cNvPr id="136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790999"/>
                        <a:ext cx="927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950913" y="4108499"/>
          <a:ext cx="11985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7836" imgH="203112" progId="">
                  <p:embed/>
                </p:oleObj>
              </mc:Choice>
              <mc:Fallback>
                <p:oleObj name="Equation" r:id="rId7" imgW="837836" imgH="203112" progId="">
                  <p:embed/>
                  <p:pic>
                    <p:nvPicPr>
                      <p:cNvPr id="136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108499"/>
                        <a:ext cx="119856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9800" y="3790999"/>
            <a:ext cx="936625" cy="609600"/>
            <a:chOff x="1536" y="1920"/>
            <a:chExt cx="590" cy="384"/>
          </a:xfrm>
        </p:grpSpPr>
        <p:sp>
          <p:nvSpPr>
            <p:cNvPr id="11295" name="AutoShape 8"/>
            <p:cNvSpPr>
              <a:spLocks/>
            </p:cNvSpPr>
            <p:nvPr/>
          </p:nvSpPr>
          <p:spPr bwMode="auto">
            <a:xfrm>
              <a:off x="1536" y="1920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1296" name="Object 9"/>
            <p:cNvGraphicFramePr>
              <a:graphicFrameLocks noChangeAspect="1"/>
            </p:cNvGraphicFramePr>
            <p:nvPr/>
          </p:nvGraphicFramePr>
          <p:xfrm>
            <a:off x="1680" y="2005"/>
            <a:ext cx="446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94870" imgH="253780" progId="">
                    <p:embed/>
                  </p:oleObj>
                </mc:Choice>
                <mc:Fallback>
                  <p:oleObj name="Equation" r:id="rId9" imgW="494870" imgH="253780" progId="">
                    <p:embed/>
                    <p:pic>
                      <p:nvPicPr>
                        <p:cNvPr id="112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005"/>
                          <a:ext cx="446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3336925" y="3856087"/>
            <a:ext cx="504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(lê-se: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dirty="0" err="1">
                <a:latin typeface="Tahoma" panose="020B0604030504040204" pitchFamily="34" charset="0"/>
              </a:rPr>
              <a:t>qui</a:t>
            </a:r>
            <a:r>
              <a:rPr lang="pt-BR" altLang="pt-BR" sz="1600" dirty="0">
                <a:latin typeface="Tahoma" panose="020B0604030504040204" pitchFamily="34" charset="0"/>
              </a:rPr>
              <a:t>-quadrado com </a:t>
            </a:r>
            <a:r>
              <a:rPr lang="pt-BR" altLang="pt-BR" sz="1600" i="1" dirty="0">
                <a:latin typeface="Times New Roman" charset="0"/>
              </a:rPr>
              <a:t>g</a:t>
            </a:r>
            <a:r>
              <a:rPr lang="pt-BR" altLang="pt-BR" sz="1600" dirty="0">
                <a:latin typeface="Tahoma" panose="020B0604030504040204" pitchFamily="34" charset="0"/>
              </a:rPr>
              <a:t> graus de liberdade*)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266999"/>
            <a:ext cx="2049463" cy="1557338"/>
            <a:chOff x="2358" y="2736"/>
            <a:chExt cx="1291" cy="981"/>
          </a:xfrm>
        </p:grpSpPr>
        <p:sp>
          <p:nvSpPr>
            <p:cNvPr id="11290" name="Freeform 12"/>
            <p:cNvSpPr>
              <a:spLocks/>
            </p:cNvSpPr>
            <p:nvPr/>
          </p:nvSpPr>
          <p:spPr bwMode="auto">
            <a:xfrm>
              <a:off x="2448" y="273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91" name="Freeform 13"/>
            <p:cNvSpPr>
              <a:spLocks/>
            </p:cNvSpPr>
            <p:nvPr/>
          </p:nvSpPr>
          <p:spPr bwMode="auto">
            <a:xfrm>
              <a:off x="2454" y="2784"/>
              <a:ext cx="1030" cy="715"/>
            </a:xfrm>
            <a:custGeom>
              <a:avLst/>
              <a:gdLst>
                <a:gd name="T0" fmla="*/ 0 w 1030"/>
                <a:gd name="T1" fmla="*/ 0 h 715"/>
                <a:gd name="T2" fmla="*/ 192 w 1030"/>
                <a:gd name="T3" fmla="*/ 528 h 715"/>
                <a:gd name="T4" fmla="*/ 1030 w 1030"/>
                <a:gd name="T5" fmla="*/ 715 h 715"/>
                <a:gd name="T6" fmla="*/ 0 60000 65536"/>
                <a:gd name="T7" fmla="*/ 0 60000 65536"/>
                <a:gd name="T8" fmla="*/ 0 60000 65536"/>
                <a:gd name="T9" fmla="*/ 0 w 1030"/>
                <a:gd name="T10" fmla="*/ 0 h 715"/>
                <a:gd name="T11" fmla="*/ 1030 w 1030"/>
                <a:gd name="T12" fmla="*/ 715 h 7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0" h="715">
                  <a:moveTo>
                    <a:pt x="0" y="0"/>
                  </a:moveTo>
                  <a:cubicBezTo>
                    <a:pt x="10" y="204"/>
                    <a:pt x="20" y="409"/>
                    <a:pt x="192" y="528"/>
                  </a:cubicBezTo>
                  <a:cubicBezTo>
                    <a:pt x="364" y="647"/>
                    <a:pt x="697" y="681"/>
                    <a:pt x="1030" y="71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92" name="Text Box 14"/>
            <p:cNvSpPr txBox="1">
              <a:spLocks noChangeArrowheads="1"/>
            </p:cNvSpPr>
            <p:nvPr/>
          </p:nvSpPr>
          <p:spPr bwMode="auto">
            <a:xfrm>
              <a:off x="2358" y="349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293" name="Text Box 15"/>
            <p:cNvSpPr txBox="1">
              <a:spLocks noChangeArrowheads="1"/>
            </p:cNvSpPr>
            <p:nvPr/>
          </p:nvSpPr>
          <p:spPr bwMode="auto">
            <a:xfrm>
              <a:off x="3349" y="348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11294" name="Text Box 16"/>
            <p:cNvSpPr txBox="1">
              <a:spLocks noChangeArrowheads="1"/>
            </p:cNvSpPr>
            <p:nvPr/>
          </p:nvSpPr>
          <p:spPr bwMode="auto">
            <a:xfrm>
              <a:off x="2592" y="3060"/>
              <a:ext cx="3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g</a:t>
              </a:r>
              <a:r>
                <a:rPr lang="pt-BR" altLang="pt-BR" sz="1600">
                  <a:latin typeface="Times New Roman" charset="0"/>
                </a:rPr>
                <a:t>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 2</a:t>
              </a:r>
              <a:endParaRPr lang="pt-BR" altLang="pt-BR" sz="1600">
                <a:latin typeface="Times New Roman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257800" y="2266999"/>
            <a:ext cx="2049463" cy="1557338"/>
            <a:chOff x="3120" y="2592"/>
            <a:chExt cx="1291" cy="981"/>
          </a:xfrm>
        </p:grpSpPr>
        <p:sp>
          <p:nvSpPr>
            <p:cNvPr id="11285" name="Freeform 18"/>
            <p:cNvSpPr>
              <a:spLocks/>
            </p:cNvSpPr>
            <p:nvPr/>
          </p:nvSpPr>
          <p:spPr bwMode="auto">
            <a:xfrm>
              <a:off x="3210" y="2592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6" name="Freeform 19"/>
            <p:cNvSpPr>
              <a:spLocks/>
            </p:cNvSpPr>
            <p:nvPr/>
          </p:nvSpPr>
          <p:spPr bwMode="auto">
            <a:xfrm>
              <a:off x="3206" y="2741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3120" y="3351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288" name="Text Box 21"/>
            <p:cNvSpPr txBox="1">
              <a:spLocks noChangeArrowheads="1"/>
            </p:cNvSpPr>
            <p:nvPr/>
          </p:nvSpPr>
          <p:spPr bwMode="auto">
            <a:xfrm>
              <a:off x="4111" y="334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11289" name="Text Box 22"/>
            <p:cNvSpPr txBox="1">
              <a:spLocks noChangeArrowheads="1"/>
            </p:cNvSpPr>
            <p:nvPr/>
          </p:nvSpPr>
          <p:spPr bwMode="auto">
            <a:xfrm>
              <a:off x="3695" y="2739"/>
              <a:ext cx="3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g</a:t>
              </a:r>
              <a:r>
                <a:rPr lang="pt-BR" altLang="pt-BR" sz="1600">
                  <a:latin typeface="Times New Roman" charset="0"/>
                </a:rPr>
                <a:t>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&gt; 2</a:t>
              </a:r>
              <a:endParaRPr lang="pt-BR" altLang="pt-BR" sz="1600">
                <a:latin typeface="Times New Roman" charset="0"/>
              </a:endParaRPr>
            </a:p>
          </p:txBody>
        </p:sp>
      </p:grpSp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822325" y="5002808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Propriedades: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25500" y="5369520"/>
            <a:ext cx="3006725" cy="352425"/>
            <a:chOff x="520" y="2928"/>
            <a:chExt cx="1894" cy="222"/>
          </a:xfrm>
        </p:grpSpPr>
        <p:sp>
          <p:nvSpPr>
            <p:cNvPr id="11282" name="Text Box 25"/>
            <p:cNvSpPr txBox="1">
              <a:spLocks noChangeArrowheads="1"/>
            </p:cNvSpPr>
            <p:nvPr/>
          </p:nvSpPr>
          <p:spPr bwMode="auto">
            <a:xfrm>
              <a:off x="520" y="2928"/>
              <a:ext cx="1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a) se </a:t>
              </a:r>
              <a:r>
                <a:rPr lang="pt-BR" altLang="pt-BR" sz="1600" dirty="0">
                  <a:latin typeface="Times New Roman" charset="0"/>
                </a:rPr>
                <a:t>                   </a:t>
              </a:r>
              <a:r>
                <a:rPr lang="pt-BR" altLang="pt-BR" sz="1600" dirty="0">
                  <a:latin typeface="Tahoma" panose="020B0604030504040204" pitchFamily="34" charset="0"/>
                </a:rPr>
                <a:t>, então</a:t>
              </a:r>
            </a:p>
          </p:txBody>
        </p:sp>
        <p:graphicFrame>
          <p:nvGraphicFramePr>
            <p:cNvPr id="11283" name="Object 26"/>
            <p:cNvGraphicFramePr>
              <a:graphicFrameLocks noChangeAspect="1"/>
            </p:cNvGraphicFramePr>
            <p:nvPr/>
          </p:nvGraphicFramePr>
          <p:xfrm>
            <a:off x="1933" y="2931"/>
            <a:ext cx="48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33169" imgH="241195" progId="">
                    <p:embed/>
                  </p:oleObj>
                </mc:Choice>
                <mc:Fallback>
                  <p:oleObj name="Equation" r:id="rId11" imgW="533169" imgH="241195" progId="">
                    <p:embed/>
                    <p:pic>
                      <p:nvPicPr>
                        <p:cNvPr id="11283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3" y="2931"/>
                          <a:ext cx="481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4" name="Object 27"/>
            <p:cNvGraphicFramePr>
              <a:graphicFrameLocks noChangeAspect="1"/>
            </p:cNvGraphicFramePr>
            <p:nvPr/>
          </p:nvGraphicFramePr>
          <p:xfrm>
            <a:off x="888" y="2956"/>
            <a:ext cx="65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723586" imgH="203112" progId="">
                    <p:embed/>
                  </p:oleObj>
                </mc:Choice>
                <mc:Fallback>
                  <p:oleObj name="Equation" r:id="rId13" imgW="723586" imgH="203112" progId="">
                    <p:embed/>
                    <p:pic>
                      <p:nvPicPr>
                        <p:cNvPr id="11284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8" y="2956"/>
                          <a:ext cx="653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25500" y="5687020"/>
            <a:ext cx="2971800" cy="622300"/>
            <a:chOff x="528" y="3128"/>
            <a:chExt cx="1872" cy="392"/>
          </a:xfrm>
        </p:grpSpPr>
        <p:sp>
          <p:nvSpPr>
            <p:cNvPr id="11279" name="Text Box 29"/>
            <p:cNvSpPr txBox="1">
              <a:spLocks noChangeArrowheads="1"/>
            </p:cNvSpPr>
            <p:nvPr/>
          </p:nvSpPr>
          <p:spPr bwMode="auto">
            <a:xfrm>
              <a:off x="528" y="3216"/>
              <a:ext cx="12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b) se </a:t>
              </a:r>
              <a:r>
                <a:rPr lang="pt-BR" altLang="pt-BR" sz="1600" dirty="0">
                  <a:latin typeface="Times New Roman" charset="0"/>
                </a:rPr>
                <a:t>              </a:t>
              </a:r>
              <a:r>
                <a:rPr lang="pt-BR" altLang="pt-BR" sz="1600" dirty="0">
                  <a:latin typeface="Tahoma" panose="020B0604030504040204" pitchFamily="34" charset="0"/>
                </a:rPr>
                <a:t>, então</a:t>
              </a:r>
            </a:p>
          </p:txBody>
        </p:sp>
        <p:graphicFrame>
          <p:nvGraphicFramePr>
            <p:cNvPr id="11280" name="Object 30"/>
            <p:cNvGraphicFramePr>
              <a:graphicFrameLocks noChangeAspect="1"/>
            </p:cNvGraphicFramePr>
            <p:nvPr/>
          </p:nvGraphicFramePr>
          <p:xfrm>
            <a:off x="1770" y="3128"/>
            <a:ext cx="63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98197" imgH="431613" progId="">
                    <p:embed/>
                  </p:oleObj>
                </mc:Choice>
                <mc:Fallback>
                  <p:oleObj name="Equation" r:id="rId15" imgW="698197" imgH="431613" progId="">
                    <p:embed/>
                    <p:pic>
                      <p:nvPicPr>
                        <p:cNvPr id="1128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" y="3128"/>
                          <a:ext cx="630" cy="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Object 31"/>
            <p:cNvGraphicFramePr>
              <a:graphicFrameLocks noChangeAspect="1"/>
            </p:cNvGraphicFramePr>
            <p:nvPr/>
          </p:nvGraphicFramePr>
          <p:xfrm>
            <a:off x="910" y="3212"/>
            <a:ext cx="470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20474" imgH="241195" progId="">
                    <p:embed/>
                  </p:oleObj>
                </mc:Choice>
                <mc:Fallback>
                  <p:oleObj name="Equation" r:id="rId17" imgW="520474" imgH="241195" progId="">
                    <p:embed/>
                    <p:pic>
                      <p:nvPicPr>
                        <p:cNvPr id="11281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0" y="3212"/>
                          <a:ext cx="470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D3EE-C3A3-4295-8527-CDB3A41570BB}" type="slidenum">
              <a:rPr lang="pt-BR"/>
              <a:pPr>
                <a:defRPr/>
              </a:pPr>
              <a:t>65</a:t>
            </a:fld>
            <a:endParaRPr lang="pt-BR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3746748" y="3027863"/>
          <a:ext cx="12573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76240" imgH="203040" progId="">
                  <p:embed/>
                </p:oleObj>
              </mc:Choice>
              <mc:Fallback>
                <p:oleObj name="Equation" r:id="rId19" imgW="876240" imgH="203040" progId="">
                  <p:embed/>
                  <p:pic>
                    <p:nvPicPr>
                      <p:cNvPr id="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748" y="3027863"/>
                        <a:ext cx="12573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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 se sua função densidade de probabilidade for dada por: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B309721-CBA5-A0B7-8F2D-082B7C88A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31" y="6597764"/>
            <a:ext cx="6696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*O conceito de “graus de liberdade” será discutido em 05InfEstat_EstimPontual (slide 42)</a:t>
            </a:r>
          </a:p>
        </p:txBody>
      </p:sp>
    </p:spTree>
    <p:extLst>
      <p:ext uri="{BB962C8B-B14F-4D97-AF65-F5344CB8AC3E}">
        <p14:creationId xmlns:p14="http://schemas.microsoft.com/office/powerpoint/2010/main" val="6130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utoUpdateAnimBg="0"/>
      <p:bldP spid="136215" grpId="0" autoUpdateAnimBg="0"/>
      <p:bldP spid="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9088"/>
            <a:ext cx="4549775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>
                <a:sym typeface="Symbol" pitchFamily="18" charset="2"/>
              </a:rPr>
              <a:t></a:t>
            </a:r>
            <a:r>
              <a:rPr lang="pt-BR" baseline="30000">
                <a:latin typeface="Times New Roman" pitchFamily="18" charset="0"/>
                <a:sym typeface="Symbol" pitchFamily="18" charset="2"/>
              </a:rPr>
              <a:t>2</a:t>
            </a:r>
            <a:endParaRPr lang="pt-BR" i="1"/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838200" y="1600200"/>
            <a:ext cx="2049463" cy="1565275"/>
            <a:chOff x="528" y="1008"/>
            <a:chExt cx="1291" cy="986"/>
          </a:xfrm>
        </p:grpSpPr>
        <p:sp>
          <p:nvSpPr>
            <p:cNvPr id="12315" name="Freeform 7" descr="Diagonal para cima clara"/>
            <p:cNvSpPr>
              <a:spLocks/>
            </p:cNvSpPr>
            <p:nvPr/>
          </p:nvSpPr>
          <p:spPr bwMode="auto">
            <a:xfrm>
              <a:off x="1152" y="1409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16" name="Freeform 8"/>
            <p:cNvSpPr>
              <a:spLocks/>
            </p:cNvSpPr>
            <p:nvPr/>
          </p:nvSpPr>
          <p:spPr bwMode="auto">
            <a:xfrm>
              <a:off x="618" y="1008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>
              <a:off x="614" y="1157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18" name="Text Box 10"/>
            <p:cNvSpPr txBox="1">
              <a:spLocks noChangeArrowheads="1"/>
            </p:cNvSpPr>
            <p:nvPr/>
          </p:nvSpPr>
          <p:spPr bwMode="auto">
            <a:xfrm>
              <a:off x="528" y="176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2319" name="Text Box 11"/>
            <p:cNvSpPr txBox="1">
              <a:spLocks noChangeArrowheads="1"/>
            </p:cNvSpPr>
            <p:nvPr/>
          </p:nvSpPr>
          <p:spPr bwMode="auto">
            <a:xfrm>
              <a:off x="1519" y="175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2320" name="Object 12"/>
            <p:cNvGraphicFramePr>
              <a:graphicFrameLocks noChangeAspect="1"/>
            </p:cNvGraphicFramePr>
            <p:nvPr/>
          </p:nvGraphicFramePr>
          <p:xfrm>
            <a:off x="1056" y="1776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112" imgH="241195" progId="">
                    <p:embed/>
                  </p:oleObj>
                </mc:Choice>
                <mc:Fallback>
                  <p:oleObj name="Equation" r:id="rId3" imgW="203112" imgH="241195" progId="">
                    <p:embed/>
                    <p:pic>
                      <p:nvPicPr>
                        <p:cNvPr id="1232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776"/>
                          <a:ext cx="183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95488" y="2667000"/>
            <a:ext cx="1284287" cy="1277938"/>
            <a:chOff x="1257" y="1680"/>
            <a:chExt cx="809" cy="805"/>
          </a:xfrm>
        </p:grpSpPr>
        <p:graphicFrame>
          <p:nvGraphicFramePr>
            <p:cNvPr id="12313" name="Object 14"/>
            <p:cNvGraphicFramePr>
              <a:graphicFrameLocks noChangeAspect="1"/>
            </p:cNvGraphicFramePr>
            <p:nvPr/>
          </p:nvGraphicFramePr>
          <p:xfrm>
            <a:off x="1392" y="2256"/>
            <a:ext cx="67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48975" imgH="253890" progId="">
                    <p:embed/>
                  </p:oleObj>
                </mc:Choice>
                <mc:Fallback>
                  <p:oleObj name="Equation" r:id="rId5" imgW="748975" imgH="253890" progId="">
                    <p:embed/>
                    <p:pic>
                      <p:nvPicPr>
                        <p:cNvPr id="1231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256"/>
                          <a:ext cx="674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4" name="Line 15"/>
            <p:cNvSpPr>
              <a:spLocks noChangeShapeType="1"/>
            </p:cNvSpPr>
            <p:nvPr/>
          </p:nvSpPr>
          <p:spPr bwMode="auto">
            <a:xfrm>
              <a:off x="1257" y="1680"/>
              <a:ext cx="279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895600" y="1752600"/>
            <a:ext cx="5997575" cy="4800600"/>
            <a:chOff x="1824" y="1104"/>
            <a:chExt cx="3778" cy="3024"/>
          </a:xfrm>
        </p:grpSpPr>
        <p:sp>
          <p:nvSpPr>
            <p:cNvPr id="12309" name="Rectangle 17"/>
            <p:cNvSpPr>
              <a:spLocks noChangeArrowheads="1"/>
            </p:cNvSpPr>
            <p:nvPr/>
          </p:nvSpPr>
          <p:spPr bwMode="auto">
            <a:xfrm>
              <a:off x="2928" y="1104"/>
              <a:ext cx="2674" cy="3024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12310" name="Group 18"/>
            <p:cNvGrpSpPr>
              <a:grpSpLocks/>
            </p:cNvGrpSpPr>
            <p:nvPr/>
          </p:nvGrpSpPr>
          <p:grpSpPr bwMode="auto">
            <a:xfrm>
              <a:off x="1824" y="2183"/>
              <a:ext cx="1096" cy="361"/>
              <a:chOff x="1824" y="2183"/>
              <a:chExt cx="1096" cy="361"/>
            </a:xfrm>
          </p:grpSpPr>
          <p:sp>
            <p:nvSpPr>
              <p:cNvPr id="12311" name="Oval 19"/>
              <p:cNvSpPr>
                <a:spLocks noChangeArrowheads="1"/>
              </p:cNvSpPr>
              <p:nvPr/>
            </p:nvSpPr>
            <p:spPr bwMode="auto">
              <a:xfrm>
                <a:off x="1824" y="2208"/>
                <a:ext cx="192" cy="336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2312" name="Line 20"/>
              <p:cNvSpPr>
                <a:spLocks noChangeShapeType="1"/>
              </p:cNvSpPr>
              <p:nvPr/>
            </p:nvSpPr>
            <p:spPr bwMode="auto">
              <a:xfrm flipV="1">
                <a:off x="2016" y="2183"/>
                <a:ext cx="904" cy="184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aphicFrame>
        <p:nvGraphicFramePr>
          <p:cNvPr id="140309" name="Object 21"/>
          <p:cNvGraphicFramePr>
            <a:graphicFrameLocks noChangeAspect="1"/>
          </p:cNvGraphicFramePr>
          <p:nvPr/>
        </p:nvGraphicFramePr>
        <p:xfrm>
          <a:off x="868363" y="4376738"/>
          <a:ext cx="15605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726" imgH="241195" progId="">
                  <p:embed/>
                </p:oleObj>
              </mc:Choice>
              <mc:Fallback>
                <p:oleObj name="Equation" r:id="rId7" imgW="1091726" imgH="241195" progId="">
                  <p:embed/>
                  <p:pic>
                    <p:nvPicPr>
                      <p:cNvPr id="1403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376738"/>
                        <a:ext cx="156051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10" name="Object 22"/>
          <p:cNvGraphicFramePr>
            <a:graphicFrameLocks noChangeAspect="1"/>
          </p:cNvGraphicFramePr>
          <p:nvPr/>
        </p:nvGraphicFramePr>
        <p:xfrm>
          <a:off x="868363" y="4876800"/>
          <a:ext cx="1958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241300" progId="">
                  <p:embed/>
                </p:oleObj>
              </mc:Choice>
              <mc:Fallback>
                <p:oleObj name="Equation" r:id="rId9" imgW="1371600" imgH="241300" progId="">
                  <p:embed/>
                  <p:pic>
                    <p:nvPicPr>
                      <p:cNvPr id="140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76800"/>
                        <a:ext cx="195897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571750" y="1590675"/>
            <a:ext cx="2063750" cy="4956175"/>
            <a:chOff x="1620" y="1002"/>
            <a:chExt cx="1300" cy="3122"/>
          </a:xfrm>
        </p:grpSpPr>
        <p:sp>
          <p:nvSpPr>
            <p:cNvPr id="12306" name="Oval 24"/>
            <p:cNvSpPr>
              <a:spLocks noChangeArrowheads="1"/>
            </p:cNvSpPr>
            <p:nvPr/>
          </p:nvSpPr>
          <p:spPr bwMode="auto">
            <a:xfrm>
              <a:off x="1620" y="2352"/>
              <a:ext cx="96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307" name="Line 25"/>
            <p:cNvSpPr>
              <a:spLocks noChangeShapeType="1"/>
            </p:cNvSpPr>
            <p:nvPr/>
          </p:nvSpPr>
          <p:spPr bwMode="auto">
            <a:xfrm flipV="1">
              <a:off x="1716" y="2339"/>
              <a:ext cx="1008" cy="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8" name="Rectangle 26"/>
            <p:cNvSpPr>
              <a:spLocks noChangeArrowheads="1"/>
            </p:cNvSpPr>
            <p:nvPr/>
          </p:nvSpPr>
          <p:spPr bwMode="auto">
            <a:xfrm>
              <a:off x="2736" y="1002"/>
              <a:ext cx="184" cy="312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03425" y="1595438"/>
            <a:ext cx="6889750" cy="1065212"/>
            <a:chOff x="1262" y="1005"/>
            <a:chExt cx="4340" cy="671"/>
          </a:xfrm>
        </p:grpSpPr>
        <p:sp>
          <p:nvSpPr>
            <p:cNvPr id="12304" name="Line 28"/>
            <p:cNvSpPr>
              <a:spLocks noChangeShapeType="1"/>
            </p:cNvSpPr>
            <p:nvPr/>
          </p:nvSpPr>
          <p:spPr bwMode="auto">
            <a:xfrm flipV="1">
              <a:off x="1262" y="1059"/>
              <a:ext cx="1652" cy="6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5" name="Rectangle 29"/>
            <p:cNvSpPr>
              <a:spLocks noChangeArrowheads="1"/>
            </p:cNvSpPr>
            <p:nvPr/>
          </p:nvSpPr>
          <p:spPr bwMode="auto">
            <a:xfrm>
              <a:off x="2920" y="1005"/>
              <a:ext cx="2682" cy="103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sp>
        <p:nvSpPr>
          <p:cNvPr id="140318" name="AutoShape 30"/>
          <p:cNvSpPr>
            <a:spLocks noChangeArrowheads="1"/>
          </p:cNvSpPr>
          <p:nvPr/>
        </p:nvSpPr>
        <p:spPr bwMode="auto">
          <a:xfrm>
            <a:off x="3781425" y="2860675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7773988" y="2911475"/>
            <a:ext cx="271462" cy="1460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0320" name="AutoShape 32"/>
          <p:cNvSpPr>
            <a:spLocks noChangeArrowheads="1"/>
          </p:cNvSpPr>
          <p:nvPr/>
        </p:nvSpPr>
        <p:spPr bwMode="auto">
          <a:xfrm rot="-5400000">
            <a:off x="7608888" y="2251075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7756525" y="1600200"/>
            <a:ext cx="271463" cy="1460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1C6B-920C-4858-A0CC-8D38BEB5B5DB}" type="slidenum">
              <a:rPr lang="pt-BR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84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8" grpId="0" animBg="1"/>
      <p:bldP spid="140319" grpId="0" animBg="1"/>
      <p:bldP spid="140320" grpId="0" animBg="1"/>
      <p:bldP spid="1403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589088"/>
            <a:ext cx="4549775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>
                <a:sym typeface="Symbol" pitchFamily="18" charset="2"/>
              </a:rPr>
              <a:t></a:t>
            </a:r>
            <a:r>
              <a:rPr lang="pt-BR" baseline="30000">
                <a:latin typeface="Times New Roman" pitchFamily="18" charset="0"/>
                <a:sym typeface="Symbol" pitchFamily="18" charset="2"/>
              </a:rPr>
              <a:t>2</a:t>
            </a:r>
            <a:endParaRPr lang="pt-BR" i="1"/>
          </a:p>
        </p:txBody>
      </p:sp>
      <p:grpSp>
        <p:nvGrpSpPr>
          <p:cNvPr id="13316" name="Group 46"/>
          <p:cNvGrpSpPr>
            <a:grpSpLocks/>
          </p:cNvGrpSpPr>
          <p:nvPr/>
        </p:nvGrpSpPr>
        <p:grpSpPr bwMode="auto">
          <a:xfrm>
            <a:off x="838200" y="1600200"/>
            <a:ext cx="2049463" cy="1565275"/>
            <a:chOff x="528" y="1008"/>
            <a:chExt cx="1291" cy="986"/>
          </a:xfrm>
        </p:grpSpPr>
        <p:sp>
          <p:nvSpPr>
            <p:cNvPr id="13329" name="Freeform 29" descr="Diagonal para cima clara"/>
            <p:cNvSpPr>
              <a:spLocks/>
            </p:cNvSpPr>
            <p:nvPr/>
          </p:nvSpPr>
          <p:spPr bwMode="auto">
            <a:xfrm>
              <a:off x="1152" y="1409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0" name="Freeform 24"/>
            <p:cNvSpPr>
              <a:spLocks/>
            </p:cNvSpPr>
            <p:nvPr/>
          </p:nvSpPr>
          <p:spPr bwMode="auto">
            <a:xfrm>
              <a:off x="618" y="1008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1" name="Freeform 25"/>
            <p:cNvSpPr>
              <a:spLocks/>
            </p:cNvSpPr>
            <p:nvPr/>
          </p:nvSpPr>
          <p:spPr bwMode="auto">
            <a:xfrm>
              <a:off x="614" y="1157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2" name="Text Box 26"/>
            <p:cNvSpPr txBox="1">
              <a:spLocks noChangeArrowheads="1"/>
            </p:cNvSpPr>
            <p:nvPr/>
          </p:nvSpPr>
          <p:spPr bwMode="auto">
            <a:xfrm>
              <a:off x="528" y="1767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3333" name="Text Box 27"/>
            <p:cNvSpPr txBox="1">
              <a:spLocks noChangeArrowheads="1"/>
            </p:cNvSpPr>
            <p:nvPr/>
          </p:nvSpPr>
          <p:spPr bwMode="auto">
            <a:xfrm>
              <a:off x="1519" y="175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3334" name="Object 33"/>
            <p:cNvGraphicFramePr>
              <a:graphicFrameLocks noChangeAspect="1"/>
            </p:cNvGraphicFramePr>
            <p:nvPr/>
          </p:nvGraphicFramePr>
          <p:xfrm>
            <a:off x="1056" y="1776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112" imgH="241195" progId="">
                    <p:embed/>
                  </p:oleObj>
                </mc:Choice>
                <mc:Fallback>
                  <p:oleObj name="Equation" r:id="rId3" imgW="203112" imgH="241195" progId="">
                    <p:embed/>
                    <p:pic>
                      <p:nvPicPr>
                        <p:cNvPr id="133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776"/>
                          <a:ext cx="183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17" name="Group 56"/>
          <p:cNvGrpSpPr>
            <a:grpSpLocks/>
          </p:cNvGrpSpPr>
          <p:nvPr/>
        </p:nvGrpSpPr>
        <p:grpSpPr bwMode="auto">
          <a:xfrm>
            <a:off x="1995488" y="2667000"/>
            <a:ext cx="1284287" cy="1277938"/>
            <a:chOff x="1257" y="1680"/>
            <a:chExt cx="809" cy="805"/>
          </a:xfrm>
        </p:grpSpPr>
        <p:graphicFrame>
          <p:nvGraphicFramePr>
            <p:cNvPr id="13327" name="Object 34"/>
            <p:cNvGraphicFramePr>
              <a:graphicFrameLocks noChangeAspect="1"/>
            </p:cNvGraphicFramePr>
            <p:nvPr/>
          </p:nvGraphicFramePr>
          <p:xfrm>
            <a:off x="1392" y="2256"/>
            <a:ext cx="674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48975" imgH="253890" progId="">
                    <p:embed/>
                  </p:oleObj>
                </mc:Choice>
                <mc:Fallback>
                  <p:oleObj name="Equation" r:id="rId5" imgW="748975" imgH="253890" progId="">
                    <p:embed/>
                    <p:pic>
                      <p:nvPicPr>
                        <p:cNvPr id="13327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256"/>
                          <a:ext cx="674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8" name="Line 35"/>
            <p:cNvSpPr>
              <a:spLocks noChangeShapeType="1"/>
            </p:cNvSpPr>
            <p:nvPr/>
          </p:nvSpPr>
          <p:spPr bwMode="auto">
            <a:xfrm>
              <a:off x="1257" y="1680"/>
              <a:ext cx="279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3318" name="Object 43"/>
          <p:cNvGraphicFramePr>
            <a:graphicFrameLocks noChangeAspect="1"/>
          </p:cNvGraphicFramePr>
          <p:nvPr/>
        </p:nvGraphicFramePr>
        <p:xfrm>
          <a:off x="868363" y="4376738"/>
          <a:ext cx="15605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726" imgH="241195" progId="">
                  <p:embed/>
                </p:oleObj>
              </mc:Choice>
              <mc:Fallback>
                <p:oleObj name="Equation" r:id="rId7" imgW="1091726" imgH="241195" progId="">
                  <p:embed/>
                  <p:pic>
                    <p:nvPicPr>
                      <p:cNvPr id="13318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376738"/>
                        <a:ext cx="156051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45"/>
          <p:cNvGraphicFramePr>
            <a:graphicFrameLocks noChangeAspect="1"/>
          </p:cNvGraphicFramePr>
          <p:nvPr/>
        </p:nvGraphicFramePr>
        <p:xfrm>
          <a:off x="868363" y="4833938"/>
          <a:ext cx="19589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241300" progId="">
                  <p:embed/>
                </p:oleObj>
              </mc:Choice>
              <mc:Fallback>
                <p:oleObj name="Equation" r:id="rId9" imgW="1371600" imgH="241300" progId="">
                  <p:embed/>
                  <p:pic>
                    <p:nvPicPr>
                      <p:cNvPr id="13319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33938"/>
                        <a:ext cx="19589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74" name="AutoShape 58"/>
          <p:cNvSpPr>
            <a:spLocks noChangeArrowheads="1"/>
          </p:cNvSpPr>
          <p:nvPr/>
        </p:nvSpPr>
        <p:spPr bwMode="auto">
          <a:xfrm>
            <a:off x="3781425" y="350043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7275" name="Rectangle 59"/>
          <p:cNvSpPr>
            <a:spLocks noChangeArrowheads="1"/>
          </p:cNvSpPr>
          <p:nvPr/>
        </p:nvSpPr>
        <p:spPr bwMode="auto">
          <a:xfrm>
            <a:off x="6918325" y="3538538"/>
            <a:ext cx="271463" cy="1460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7276" name="AutoShape 60"/>
          <p:cNvSpPr>
            <a:spLocks noChangeArrowheads="1"/>
          </p:cNvSpPr>
          <p:nvPr/>
        </p:nvSpPr>
        <p:spPr bwMode="auto">
          <a:xfrm rot="5400000" flipV="1">
            <a:off x="6745288" y="258445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7277" name="Rectangle 61"/>
          <p:cNvSpPr>
            <a:spLocks noChangeArrowheads="1"/>
          </p:cNvSpPr>
          <p:nvPr/>
        </p:nvSpPr>
        <p:spPr bwMode="auto">
          <a:xfrm>
            <a:off x="6892925" y="1600200"/>
            <a:ext cx="271463" cy="1460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3324" name="Object 62"/>
          <p:cNvGraphicFramePr>
            <a:graphicFrameLocks noChangeAspect="1"/>
          </p:cNvGraphicFramePr>
          <p:nvPr/>
        </p:nvGraphicFramePr>
        <p:xfrm>
          <a:off x="868363" y="5291138"/>
          <a:ext cx="14700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254" imgH="241195" progId="">
                  <p:embed/>
                </p:oleObj>
              </mc:Choice>
              <mc:Fallback>
                <p:oleObj name="Equation" r:id="rId11" imgW="1028254" imgH="241195" progId="">
                  <p:embed/>
                  <p:pic>
                    <p:nvPicPr>
                      <p:cNvPr id="1332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291138"/>
                        <a:ext cx="14700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79" name="Object 63"/>
          <p:cNvGraphicFramePr>
            <a:graphicFrameLocks noChangeAspect="1"/>
          </p:cNvGraphicFramePr>
          <p:nvPr/>
        </p:nvGraphicFramePr>
        <p:xfrm>
          <a:off x="868363" y="5748338"/>
          <a:ext cx="17430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671" imgH="241195" progId="">
                  <p:embed/>
                </p:oleObj>
              </mc:Choice>
              <mc:Fallback>
                <p:oleObj name="Equation" r:id="rId13" imgW="1218671" imgH="241195" progId="">
                  <p:embed/>
                  <p:pic>
                    <p:nvPicPr>
                      <p:cNvPr id="137279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5748338"/>
                        <a:ext cx="174307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61237-D022-413B-B8C3-A7D36136AC52}" type="slidenum">
              <a:rPr lang="pt-BR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99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74" grpId="0" animBg="1"/>
      <p:bldP spid="137275" grpId="0" animBg="1"/>
      <p:bldP spid="137276" grpId="0" animBg="1"/>
      <p:bldP spid="13727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sz="4000" i="1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pt-BR" i="1" dirty="0">
                <a:latin typeface="Times New Roman" pitchFamily="18" charset="0"/>
                <a:sym typeface="Symbol" pitchFamily="18" charset="2"/>
              </a:rPr>
              <a:t> de </a:t>
            </a:r>
            <a:r>
              <a:rPr lang="pt-BR" i="1" dirty="0" err="1">
                <a:latin typeface="Times New Roman" pitchFamily="18" charset="0"/>
                <a:sym typeface="Symbol" pitchFamily="18" charset="2"/>
              </a:rPr>
              <a:t>Student</a:t>
            </a:r>
            <a:endParaRPr lang="pt-BR" i="1" dirty="0">
              <a:latin typeface="Times New Roman" pitchFamily="18" charset="0"/>
            </a:endParaRP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914400" y="2505472"/>
          <a:ext cx="44624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508000" progId="">
                  <p:embed/>
                </p:oleObj>
              </mc:Choice>
              <mc:Fallback>
                <p:oleObj name="Equation" r:id="rId2" imgW="3111500" imgH="508000" progId="">
                  <p:embed/>
                  <p:pic>
                    <p:nvPicPr>
                      <p:cNvPr id="142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05472"/>
                        <a:ext cx="4462463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950913" y="3590752"/>
          <a:ext cx="8905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30" imgH="203112" progId="">
                  <p:embed/>
                </p:oleObj>
              </mc:Choice>
              <mc:Fallback>
                <p:oleObj name="Equation" r:id="rId4" imgW="622030" imgH="203112" progId="">
                  <p:embed/>
                  <p:pic>
                    <p:nvPicPr>
                      <p:cNvPr id="142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590752"/>
                        <a:ext cx="890587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950913" y="3754265"/>
          <a:ext cx="14351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418918" progId="">
                  <p:embed/>
                </p:oleObj>
              </mc:Choice>
              <mc:Fallback>
                <p:oleObj name="Equation" r:id="rId6" imgW="1002865" imgH="418918" progId="">
                  <p:embed/>
                  <p:pic>
                    <p:nvPicPr>
                      <p:cNvPr id="142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754265"/>
                        <a:ext cx="143510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462213" y="3590752"/>
            <a:ext cx="890587" cy="609600"/>
            <a:chOff x="1392" y="1920"/>
            <a:chExt cx="561" cy="384"/>
          </a:xfrm>
        </p:grpSpPr>
        <p:sp>
          <p:nvSpPr>
            <p:cNvPr id="20509" name="AutoShape 8"/>
            <p:cNvSpPr>
              <a:spLocks/>
            </p:cNvSpPr>
            <p:nvPr/>
          </p:nvSpPr>
          <p:spPr bwMode="auto">
            <a:xfrm>
              <a:off x="1392" y="1920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20510" name="Object 9"/>
            <p:cNvGraphicFramePr>
              <a:graphicFrameLocks noChangeAspect="1"/>
            </p:cNvGraphicFramePr>
            <p:nvPr/>
          </p:nvGraphicFramePr>
          <p:xfrm>
            <a:off x="1564" y="2011"/>
            <a:ext cx="38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431613" imgH="241195" progId="">
                    <p:embed/>
                  </p:oleObj>
                </mc:Choice>
                <mc:Fallback>
                  <p:oleObj name="Equation" r:id="rId8" imgW="431613" imgH="241195" progId="">
                    <p:embed/>
                    <p:pic>
                      <p:nvPicPr>
                        <p:cNvPr id="205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011"/>
                          <a:ext cx="389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3489325" y="3655840"/>
            <a:ext cx="504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(lê-se: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imes New Roman" charset="0"/>
              </a:rPr>
              <a:t>t de </a:t>
            </a:r>
            <a:r>
              <a:rPr lang="pt-BR" altLang="pt-BR" sz="1600" i="1" dirty="0" err="1">
                <a:latin typeface="Times New Roman" charset="0"/>
              </a:rPr>
              <a:t>Student</a:t>
            </a:r>
            <a:r>
              <a:rPr lang="pt-BR" altLang="pt-BR" sz="1600" dirty="0">
                <a:latin typeface="Tahoma" panose="020B0604030504040204" pitchFamily="34" charset="0"/>
              </a:rPr>
              <a:t> com </a:t>
            </a:r>
            <a:r>
              <a:rPr lang="pt-BR" altLang="pt-BR" sz="1600" i="1" dirty="0">
                <a:latin typeface="Times New Roman" charset="0"/>
              </a:rPr>
              <a:t>g</a:t>
            </a:r>
            <a:r>
              <a:rPr lang="pt-BR" altLang="pt-BR" sz="1600" dirty="0">
                <a:latin typeface="Tahoma" panose="020B0604030504040204" pitchFamily="34" charset="0"/>
              </a:rPr>
              <a:t> graus de liberdade)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2325" y="4522342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Propriedades:</a:t>
            </a:r>
          </a:p>
        </p:txBody>
      </p:sp>
      <p:graphicFrame>
        <p:nvGraphicFramePr>
          <p:cNvPr id="142362" name="Object 26"/>
          <p:cNvGraphicFramePr>
            <a:graphicFrameLocks noChangeAspect="1"/>
          </p:cNvGraphicFramePr>
          <p:nvPr/>
        </p:nvGraphicFramePr>
        <p:xfrm>
          <a:off x="4122738" y="4773167"/>
          <a:ext cx="854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900" imgH="660400" progId="">
                  <p:embed/>
                </p:oleObj>
              </mc:Choice>
              <mc:Fallback>
                <p:oleObj name="Equation" r:id="rId10" imgW="596900" imgH="660400" progId="">
                  <p:embed/>
                  <p:pic>
                    <p:nvPicPr>
                      <p:cNvPr id="14236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4773167"/>
                        <a:ext cx="854075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943600" y="2276872"/>
            <a:ext cx="1981200" cy="1385888"/>
            <a:chOff x="3840" y="2448"/>
            <a:chExt cx="1248" cy="873"/>
          </a:xfrm>
        </p:grpSpPr>
        <p:sp>
          <p:nvSpPr>
            <p:cNvPr id="20503" name="Text Box 22"/>
            <p:cNvSpPr txBox="1">
              <a:spLocks noChangeArrowheads="1"/>
            </p:cNvSpPr>
            <p:nvPr/>
          </p:nvSpPr>
          <p:spPr bwMode="auto">
            <a:xfrm>
              <a:off x="4608" y="2448"/>
              <a:ext cx="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t</a:t>
              </a:r>
              <a:r>
                <a:rPr lang="pt-BR" altLang="pt-BR" sz="1600" i="1" baseline="-25000">
                  <a:latin typeface="Times New Roman" charset="0"/>
                </a:rPr>
                <a:t>g</a:t>
              </a:r>
              <a:endParaRPr lang="pt-BR" altLang="pt-BR" sz="1600" baseline="-25000">
                <a:latin typeface="Times New Roman" charset="0"/>
              </a:endParaRPr>
            </a:p>
          </p:txBody>
        </p:sp>
        <p:sp>
          <p:nvSpPr>
            <p:cNvPr id="20504" name="Text Box 35"/>
            <p:cNvSpPr txBox="1">
              <a:spLocks noChangeArrowheads="1"/>
            </p:cNvSpPr>
            <p:nvPr/>
          </p:nvSpPr>
          <p:spPr bwMode="auto">
            <a:xfrm>
              <a:off x="3840" y="3058"/>
              <a:ext cx="2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-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20505" name="Text Box 36"/>
            <p:cNvSpPr txBox="1">
              <a:spLocks noChangeArrowheads="1"/>
            </p:cNvSpPr>
            <p:nvPr/>
          </p:nvSpPr>
          <p:spPr bwMode="auto">
            <a:xfrm>
              <a:off x="4788" y="30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20506" name="Text Box 37"/>
            <p:cNvSpPr txBox="1">
              <a:spLocks noChangeArrowheads="1"/>
            </p:cNvSpPr>
            <p:nvPr/>
          </p:nvSpPr>
          <p:spPr bwMode="auto">
            <a:xfrm>
              <a:off x="4366" y="310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20507" name="Line 38"/>
            <p:cNvSpPr>
              <a:spLocks noChangeShapeType="1"/>
            </p:cNvSpPr>
            <p:nvPr/>
          </p:nvSpPr>
          <p:spPr bwMode="auto">
            <a:xfrm>
              <a:off x="3904" y="3104"/>
              <a:ext cx="11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0508" name="Freeform 41"/>
            <p:cNvSpPr>
              <a:spLocks/>
            </p:cNvSpPr>
            <p:nvPr/>
          </p:nvSpPr>
          <p:spPr bwMode="auto">
            <a:xfrm>
              <a:off x="3984" y="2508"/>
              <a:ext cx="950" cy="590"/>
            </a:xfrm>
            <a:custGeom>
              <a:avLst/>
              <a:gdLst>
                <a:gd name="T0" fmla="*/ 0 w 950"/>
                <a:gd name="T1" fmla="*/ 590 h 590"/>
                <a:gd name="T2" fmla="*/ 46 w 950"/>
                <a:gd name="T3" fmla="*/ 588 h 590"/>
                <a:gd name="T4" fmla="*/ 94 w 950"/>
                <a:gd name="T5" fmla="*/ 583 h 590"/>
                <a:gd name="T6" fmla="*/ 134 w 950"/>
                <a:gd name="T7" fmla="*/ 569 h 590"/>
                <a:gd name="T8" fmla="*/ 168 w 950"/>
                <a:gd name="T9" fmla="*/ 547 h 590"/>
                <a:gd name="T10" fmla="*/ 194 w 950"/>
                <a:gd name="T11" fmla="*/ 521 h 590"/>
                <a:gd name="T12" fmla="*/ 230 w 950"/>
                <a:gd name="T13" fmla="*/ 480 h 590"/>
                <a:gd name="T14" fmla="*/ 264 w 950"/>
                <a:gd name="T15" fmla="*/ 420 h 590"/>
                <a:gd name="T16" fmla="*/ 298 w 950"/>
                <a:gd name="T17" fmla="*/ 348 h 590"/>
                <a:gd name="T18" fmla="*/ 338 w 950"/>
                <a:gd name="T19" fmla="*/ 238 h 590"/>
                <a:gd name="T20" fmla="*/ 377 w 950"/>
                <a:gd name="T21" fmla="*/ 142 h 590"/>
                <a:gd name="T22" fmla="*/ 406 w 950"/>
                <a:gd name="T23" fmla="*/ 79 h 590"/>
                <a:gd name="T24" fmla="*/ 427 w 950"/>
                <a:gd name="T25" fmla="*/ 41 h 590"/>
                <a:gd name="T26" fmla="*/ 449 w 950"/>
                <a:gd name="T27" fmla="*/ 12 h 590"/>
                <a:gd name="T28" fmla="*/ 468 w 950"/>
                <a:gd name="T29" fmla="*/ 2 h 590"/>
                <a:gd name="T30" fmla="*/ 490 w 950"/>
                <a:gd name="T31" fmla="*/ 0 h 590"/>
                <a:gd name="T32" fmla="*/ 518 w 950"/>
                <a:gd name="T33" fmla="*/ 24 h 590"/>
                <a:gd name="T34" fmla="*/ 540 w 950"/>
                <a:gd name="T35" fmla="*/ 53 h 590"/>
                <a:gd name="T36" fmla="*/ 559 w 950"/>
                <a:gd name="T37" fmla="*/ 98 h 590"/>
                <a:gd name="T38" fmla="*/ 590 w 950"/>
                <a:gd name="T39" fmla="*/ 166 h 590"/>
                <a:gd name="T40" fmla="*/ 617 w 950"/>
                <a:gd name="T41" fmla="*/ 238 h 590"/>
                <a:gd name="T42" fmla="*/ 658 w 950"/>
                <a:gd name="T43" fmla="*/ 346 h 590"/>
                <a:gd name="T44" fmla="*/ 701 w 950"/>
                <a:gd name="T45" fmla="*/ 439 h 590"/>
                <a:gd name="T46" fmla="*/ 734 w 950"/>
                <a:gd name="T47" fmla="*/ 490 h 590"/>
                <a:gd name="T48" fmla="*/ 770 w 950"/>
                <a:gd name="T49" fmla="*/ 530 h 590"/>
                <a:gd name="T50" fmla="*/ 814 w 950"/>
                <a:gd name="T51" fmla="*/ 559 h 590"/>
                <a:gd name="T52" fmla="*/ 854 w 950"/>
                <a:gd name="T53" fmla="*/ 578 h 590"/>
                <a:gd name="T54" fmla="*/ 900 w 950"/>
                <a:gd name="T55" fmla="*/ 586 h 590"/>
                <a:gd name="T56" fmla="*/ 950 w 950"/>
                <a:gd name="T57" fmla="*/ 588 h 5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0"/>
                <a:gd name="T88" fmla="*/ 0 h 590"/>
                <a:gd name="T89" fmla="*/ 950 w 950"/>
                <a:gd name="T90" fmla="*/ 590 h 5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0" h="590">
                  <a:moveTo>
                    <a:pt x="0" y="590"/>
                  </a:moveTo>
                  <a:lnTo>
                    <a:pt x="46" y="588"/>
                  </a:lnTo>
                  <a:lnTo>
                    <a:pt x="94" y="583"/>
                  </a:lnTo>
                  <a:lnTo>
                    <a:pt x="134" y="569"/>
                  </a:lnTo>
                  <a:lnTo>
                    <a:pt x="168" y="547"/>
                  </a:lnTo>
                  <a:lnTo>
                    <a:pt x="194" y="521"/>
                  </a:lnTo>
                  <a:lnTo>
                    <a:pt x="230" y="480"/>
                  </a:lnTo>
                  <a:lnTo>
                    <a:pt x="264" y="420"/>
                  </a:lnTo>
                  <a:lnTo>
                    <a:pt x="298" y="348"/>
                  </a:lnTo>
                  <a:lnTo>
                    <a:pt x="338" y="238"/>
                  </a:lnTo>
                  <a:lnTo>
                    <a:pt x="377" y="142"/>
                  </a:lnTo>
                  <a:lnTo>
                    <a:pt x="406" y="79"/>
                  </a:lnTo>
                  <a:lnTo>
                    <a:pt x="427" y="41"/>
                  </a:lnTo>
                  <a:lnTo>
                    <a:pt x="449" y="12"/>
                  </a:lnTo>
                  <a:lnTo>
                    <a:pt x="468" y="2"/>
                  </a:lnTo>
                  <a:lnTo>
                    <a:pt x="490" y="0"/>
                  </a:lnTo>
                  <a:lnTo>
                    <a:pt x="518" y="24"/>
                  </a:lnTo>
                  <a:lnTo>
                    <a:pt x="540" y="53"/>
                  </a:lnTo>
                  <a:lnTo>
                    <a:pt x="559" y="98"/>
                  </a:lnTo>
                  <a:lnTo>
                    <a:pt x="590" y="166"/>
                  </a:lnTo>
                  <a:lnTo>
                    <a:pt x="617" y="238"/>
                  </a:lnTo>
                  <a:lnTo>
                    <a:pt x="658" y="346"/>
                  </a:lnTo>
                  <a:lnTo>
                    <a:pt x="701" y="439"/>
                  </a:lnTo>
                  <a:lnTo>
                    <a:pt x="734" y="490"/>
                  </a:lnTo>
                  <a:lnTo>
                    <a:pt x="770" y="530"/>
                  </a:lnTo>
                  <a:lnTo>
                    <a:pt x="814" y="559"/>
                  </a:lnTo>
                  <a:lnTo>
                    <a:pt x="854" y="578"/>
                  </a:lnTo>
                  <a:lnTo>
                    <a:pt x="900" y="586"/>
                  </a:lnTo>
                  <a:lnTo>
                    <a:pt x="950" y="588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825500" y="4889054"/>
            <a:ext cx="3282950" cy="374650"/>
            <a:chOff x="520" y="3008"/>
            <a:chExt cx="2068" cy="236"/>
          </a:xfrm>
        </p:grpSpPr>
        <p:sp>
          <p:nvSpPr>
            <p:cNvPr id="20498" name="Text Box 25"/>
            <p:cNvSpPr txBox="1">
              <a:spLocks noChangeArrowheads="1"/>
            </p:cNvSpPr>
            <p:nvPr/>
          </p:nvSpPr>
          <p:spPr bwMode="auto">
            <a:xfrm>
              <a:off x="520" y="3008"/>
              <a:ext cx="3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a) se</a:t>
              </a:r>
            </a:p>
          </p:txBody>
        </p:sp>
        <p:graphicFrame>
          <p:nvGraphicFramePr>
            <p:cNvPr id="20499" name="Object 27"/>
            <p:cNvGraphicFramePr>
              <a:graphicFrameLocks noChangeAspect="1"/>
            </p:cNvGraphicFramePr>
            <p:nvPr/>
          </p:nvGraphicFramePr>
          <p:xfrm>
            <a:off x="894" y="3034"/>
            <a:ext cx="65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23586" imgH="203112" progId="">
                    <p:embed/>
                  </p:oleObj>
                </mc:Choice>
                <mc:Fallback>
                  <p:oleObj name="Equation" r:id="rId12" imgW="723586" imgH="203112" progId="">
                    <p:embed/>
                    <p:pic>
                      <p:nvPicPr>
                        <p:cNvPr id="20499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" y="3034"/>
                          <a:ext cx="653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44"/>
            <p:cNvGraphicFramePr>
              <a:graphicFrameLocks noChangeAspect="1"/>
            </p:cNvGraphicFramePr>
            <p:nvPr/>
          </p:nvGraphicFramePr>
          <p:xfrm>
            <a:off x="1710" y="3014"/>
            <a:ext cx="447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94870" imgH="253780" progId="">
                    <p:embed/>
                  </p:oleObj>
                </mc:Choice>
                <mc:Fallback>
                  <p:oleObj name="Equation" r:id="rId14" imgW="494870" imgH="253780" progId="">
                    <p:embed/>
                    <p:pic>
                      <p:nvPicPr>
                        <p:cNvPr id="2050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0" y="3014"/>
                          <a:ext cx="447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1" name="Text Box 45"/>
            <p:cNvSpPr txBox="1">
              <a:spLocks noChangeArrowheads="1"/>
            </p:cNvSpPr>
            <p:nvPr/>
          </p:nvSpPr>
          <p:spPr bwMode="auto">
            <a:xfrm>
              <a:off x="1526" y="3008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20502" name="Text Box 46"/>
            <p:cNvSpPr txBox="1">
              <a:spLocks noChangeArrowheads="1"/>
            </p:cNvSpPr>
            <p:nvPr/>
          </p:nvSpPr>
          <p:spPr bwMode="auto">
            <a:xfrm>
              <a:off x="2142" y="3008"/>
              <a:ext cx="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então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25500" y="5664448"/>
            <a:ext cx="2003425" cy="336550"/>
            <a:chOff x="576" y="3648"/>
            <a:chExt cx="1262" cy="212"/>
          </a:xfrm>
        </p:grpSpPr>
        <p:sp>
          <p:nvSpPr>
            <p:cNvPr id="20495" name="Text Box 50"/>
            <p:cNvSpPr txBox="1">
              <a:spLocks noChangeArrowheads="1"/>
            </p:cNvSpPr>
            <p:nvPr/>
          </p:nvSpPr>
          <p:spPr bwMode="auto">
            <a:xfrm>
              <a:off x="576" y="3648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b) se</a:t>
              </a:r>
            </a:p>
          </p:txBody>
        </p:sp>
        <p:graphicFrame>
          <p:nvGraphicFramePr>
            <p:cNvPr id="20496" name="Object 51"/>
            <p:cNvGraphicFramePr>
              <a:graphicFrameLocks noChangeAspect="1"/>
            </p:cNvGraphicFramePr>
            <p:nvPr/>
          </p:nvGraphicFramePr>
          <p:xfrm>
            <a:off x="960" y="3685"/>
            <a:ext cx="42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469696" imgH="177723" progId="">
                    <p:embed/>
                  </p:oleObj>
                </mc:Choice>
                <mc:Fallback>
                  <p:oleObj name="Equation" r:id="rId16" imgW="469696" imgH="177723" progId="">
                    <p:embed/>
                    <p:pic>
                      <p:nvPicPr>
                        <p:cNvPr id="20496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685"/>
                          <a:ext cx="424" cy="1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7" name="Text Box 54"/>
            <p:cNvSpPr txBox="1">
              <a:spLocks noChangeArrowheads="1"/>
            </p:cNvSpPr>
            <p:nvPr/>
          </p:nvSpPr>
          <p:spPr bwMode="auto">
            <a:xfrm>
              <a:off x="1392" y="3648"/>
              <a:ext cx="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então</a:t>
              </a:r>
            </a:p>
          </p:txBody>
        </p:sp>
      </p:grpSp>
      <p:graphicFrame>
        <p:nvGraphicFramePr>
          <p:cNvPr id="142392" name="Object 56"/>
          <p:cNvGraphicFramePr>
            <a:graphicFrameLocks noChangeAspect="1"/>
          </p:cNvGraphicFramePr>
          <p:nvPr/>
        </p:nvGraphicFramePr>
        <p:xfrm>
          <a:off x="2855913" y="5664448"/>
          <a:ext cx="112553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400" imgH="241300" progId="">
                  <p:embed/>
                </p:oleObj>
              </mc:Choice>
              <mc:Fallback>
                <p:oleObj name="Equation" r:id="rId18" imgW="787400" imgH="241300" progId="">
                  <p:embed/>
                  <p:pic>
                    <p:nvPicPr>
                      <p:cNvPr id="142392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5664448"/>
                        <a:ext cx="112553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4C08-7E87-4B70-8D65-19AAF73BE0BF}" type="slidenum">
              <a:rPr lang="pt-BR"/>
              <a:pPr>
                <a:defRPr/>
              </a:pPr>
              <a:t>68</a:t>
            </a:fld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240213" y="3064272"/>
          <a:ext cx="1255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203040" progId="">
                  <p:embed/>
                </p:oleObj>
              </mc:Choice>
              <mc:Fallback>
                <p:oleObj name="Equation" r:id="rId20" imgW="876240" imgH="203040" progId="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3064272"/>
                        <a:ext cx="1255712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 de 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Student</a:t>
            </a:r>
            <a:r>
              <a:rPr lang="pt-BR" altLang="pt-BR" sz="1600" dirty="0">
                <a:latin typeface="Tahoma" panose="020B0604030504040204" pitchFamily="34" charset="0"/>
              </a:rPr>
              <a:t>  se sua função densidade de probabilidade for dada por:</a:t>
            </a:r>
          </a:p>
        </p:txBody>
      </p:sp>
    </p:spTree>
    <p:extLst>
      <p:ext uri="{BB962C8B-B14F-4D97-AF65-F5344CB8AC3E}">
        <p14:creationId xmlns:p14="http://schemas.microsoft.com/office/powerpoint/2010/main" val="719763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6" grpId="0" autoUpdateAnimBg="0"/>
      <p:bldP spid="14235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sz="4000" i="1" dirty="0">
                <a:latin typeface="Times New Roman" pitchFamily="18" charset="0"/>
                <a:sym typeface="Symbol" pitchFamily="18" charset="2"/>
              </a:rPr>
              <a:t>t</a:t>
            </a:r>
            <a:r>
              <a:rPr lang="pt-BR" i="1" dirty="0">
                <a:latin typeface="Times New Roman" pitchFamily="18" charset="0"/>
                <a:sym typeface="Symbol" pitchFamily="18" charset="2"/>
              </a:rPr>
              <a:t> de </a:t>
            </a:r>
            <a:r>
              <a:rPr lang="pt-BR" i="1" dirty="0" err="1">
                <a:latin typeface="Times New Roman" pitchFamily="18" charset="0"/>
                <a:sym typeface="Symbol" pitchFamily="18" charset="2"/>
              </a:rPr>
              <a:t>Student</a:t>
            </a:r>
            <a:endParaRPr lang="pt-BR" i="1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1507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9618" r="18376" b="11877"/>
          <a:stretch>
            <a:fillRect/>
          </a:stretch>
        </p:blipFill>
        <p:spPr bwMode="auto">
          <a:xfrm>
            <a:off x="1306513" y="1600200"/>
            <a:ext cx="25066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Freeform 43" descr="Diagonal para cima clara"/>
          <p:cNvSpPr>
            <a:spLocks/>
          </p:cNvSpPr>
          <p:nvPr/>
        </p:nvSpPr>
        <p:spPr bwMode="auto">
          <a:xfrm>
            <a:off x="3067050" y="2327275"/>
            <a:ext cx="525463" cy="301625"/>
          </a:xfrm>
          <a:custGeom>
            <a:avLst/>
            <a:gdLst>
              <a:gd name="T0" fmla="*/ 0 w 331"/>
              <a:gd name="T1" fmla="*/ 2147483647 h 190"/>
              <a:gd name="T2" fmla="*/ 0 w 331"/>
              <a:gd name="T3" fmla="*/ 0 h 190"/>
              <a:gd name="T4" fmla="*/ 2147483647 w 331"/>
              <a:gd name="T5" fmla="*/ 2147483647 h 190"/>
              <a:gd name="T6" fmla="*/ 2147483647 w 331"/>
              <a:gd name="T7" fmla="*/ 2147483647 h 190"/>
              <a:gd name="T8" fmla="*/ 2147483647 w 331"/>
              <a:gd name="T9" fmla="*/ 2147483647 h 190"/>
              <a:gd name="T10" fmla="*/ 2147483647 w 331"/>
              <a:gd name="T11" fmla="*/ 2147483647 h 190"/>
              <a:gd name="T12" fmla="*/ 2147483647 w 331"/>
              <a:gd name="T13" fmla="*/ 2147483647 h 190"/>
              <a:gd name="T14" fmla="*/ 2147483647 w 331"/>
              <a:gd name="T15" fmla="*/ 2147483647 h 190"/>
              <a:gd name="T16" fmla="*/ 2147483647 w 331"/>
              <a:gd name="T17" fmla="*/ 2147483647 h 190"/>
              <a:gd name="T18" fmla="*/ 2147483647 w 331"/>
              <a:gd name="T19" fmla="*/ 2147483647 h 190"/>
              <a:gd name="T20" fmla="*/ 2147483647 w 331"/>
              <a:gd name="T21" fmla="*/ 2147483647 h 190"/>
              <a:gd name="T22" fmla="*/ 0 w 331"/>
              <a:gd name="T23" fmla="*/ 2147483647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31"/>
              <a:gd name="T37" fmla="*/ 0 h 190"/>
              <a:gd name="T38" fmla="*/ 331 w 331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31" h="190">
                <a:moveTo>
                  <a:pt x="0" y="190"/>
                </a:moveTo>
                <a:lnTo>
                  <a:pt x="0" y="0"/>
                </a:lnTo>
                <a:lnTo>
                  <a:pt x="24" y="36"/>
                </a:lnTo>
                <a:lnTo>
                  <a:pt x="53" y="77"/>
                </a:lnTo>
                <a:lnTo>
                  <a:pt x="77" y="104"/>
                </a:lnTo>
                <a:lnTo>
                  <a:pt x="108" y="123"/>
                </a:lnTo>
                <a:lnTo>
                  <a:pt x="137" y="144"/>
                </a:lnTo>
                <a:lnTo>
                  <a:pt x="173" y="159"/>
                </a:lnTo>
                <a:lnTo>
                  <a:pt x="221" y="176"/>
                </a:lnTo>
                <a:lnTo>
                  <a:pt x="269" y="183"/>
                </a:lnTo>
                <a:lnTo>
                  <a:pt x="331" y="190"/>
                </a:lnTo>
                <a:lnTo>
                  <a:pt x="0" y="190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1509" name="Text Box 44"/>
          <p:cNvSpPr txBox="1">
            <a:spLocks noChangeArrowheads="1"/>
          </p:cNvSpPr>
          <p:nvPr/>
        </p:nvSpPr>
        <p:spPr bwMode="auto">
          <a:xfrm>
            <a:off x="1219200" y="2551113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-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</a:t>
            </a:r>
            <a:endParaRPr lang="pt-BR" altLang="pt-BR" sz="1600">
              <a:latin typeface="Times New Roman" charset="0"/>
            </a:endParaRPr>
          </a:p>
        </p:txBody>
      </p:sp>
      <p:sp>
        <p:nvSpPr>
          <p:cNvPr id="21510" name="Text Box 45"/>
          <p:cNvSpPr txBox="1">
            <a:spLocks noChangeArrowheads="1"/>
          </p:cNvSpPr>
          <p:nvPr/>
        </p:nvSpPr>
        <p:spPr bwMode="auto">
          <a:xfrm>
            <a:off x="3475038" y="2551113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+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</a:t>
            </a:r>
            <a:endParaRPr lang="pt-BR" altLang="pt-BR" sz="1600">
              <a:latin typeface="Times New Roman" charset="0"/>
            </a:endParaRPr>
          </a:p>
        </p:txBody>
      </p:sp>
      <p:sp>
        <p:nvSpPr>
          <p:cNvPr id="21511" name="Text Box 46"/>
          <p:cNvSpPr txBox="1">
            <a:spLocks noChangeArrowheads="1"/>
          </p:cNvSpPr>
          <p:nvPr/>
        </p:nvSpPr>
        <p:spPr bwMode="auto">
          <a:xfrm>
            <a:off x="2435225" y="255111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0</a:t>
            </a:r>
          </a:p>
        </p:txBody>
      </p:sp>
      <p:sp>
        <p:nvSpPr>
          <p:cNvPr id="21512" name="Text Box 47"/>
          <p:cNvSpPr txBox="1">
            <a:spLocks noChangeArrowheads="1"/>
          </p:cNvSpPr>
          <p:nvPr/>
        </p:nvSpPr>
        <p:spPr bwMode="auto">
          <a:xfrm>
            <a:off x="2932113" y="2551113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t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444750" y="2514600"/>
            <a:ext cx="852488" cy="1017588"/>
            <a:chOff x="1540" y="1584"/>
            <a:chExt cx="537" cy="641"/>
          </a:xfrm>
        </p:grpSpPr>
        <p:graphicFrame>
          <p:nvGraphicFramePr>
            <p:cNvPr id="21534" name="Object 49"/>
            <p:cNvGraphicFramePr>
              <a:graphicFrameLocks noChangeAspect="1"/>
            </p:cNvGraphicFramePr>
            <p:nvPr/>
          </p:nvGraphicFramePr>
          <p:xfrm>
            <a:off x="1540" y="2006"/>
            <a:ext cx="53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900" imgH="241300" progId="">
                    <p:embed/>
                  </p:oleObj>
                </mc:Choice>
                <mc:Fallback>
                  <p:oleObj name="Equation" r:id="rId3" imgW="596900" imgH="241300" progId="">
                    <p:embed/>
                    <p:pic>
                      <p:nvPicPr>
                        <p:cNvPr id="21534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2006"/>
                          <a:ext cx="537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5" name="Line 52"/>
            <p:cNvSpPr>
              <a:spLocks noChangeShapeType="1"/>
            </p:cNvSpPr>
            <p:nvPr/>
          </p:nvSpPr>
          <p:spPr bwMode="auto">
            <a:xfrm flipH="1">
              <a:off x="1728" y="1584"/>
              <a:ext cx="240" cy="38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pic>
        <p:nvPicPr>
          <p:cNvPr id="21514" name="Picture 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r="28639"/>
          <a:stretch>
            <a:fillRect/>
          </a:stretch>
        </p:blipFill>
        <p:spPr bwMode="auto">
          <a:xfrm>
            <a:off x="5105400" y="1371600"/>
            <a:ext cx="23622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016250" y="1530350"/>
            <a:ext cx="4365625" cy="5141913"/>
            <a:chOff x="1900" y="964"/>
            <a:chExt cx="2750" cy="3239"/>
          </a:xfrm>
        </p:grpSpPr>
        <p:sp>
          <p:nvSpPr>
            <p:cNvPr id="21530" name="Rectangle 59"/>
            <p:cNvSpPr>
              <a:spLocks noChangeArrowheads="1"/>
            </p:cNvSpPr>
            <p:nvPr/>
          </p:nvSpPr>
          <p:spPr bwMode="auto">
            <a:xfrm>
              <a:off x="3418" y="964"/>
              <a:ext cx="1232" cy="3239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pSp>
          <p:nvGrpSpPr>
            <p:cNvPr id="21531" name="Group 71"/>
            <p:cNvGrpSpPr>
              <a:grpSpLocks/>
            </p:cNvGrpSpPr>
            <p:nvPr/>
          </p:nvGrpSpPr>
          <p:grpSpPr bwMode="auto">
            <a:xfrm>
              <a:off x="1900" y="1993"/>
              <a:ext cx="1508" cy="215"/>
              <a:chOff x="1900" y="1993"/>
              <a:chExt cx="1508" cy="215"/>
            </a:xfrm>
          </p:grpSpPr>
          <p:sp>
            <p:nvSpPr>
              <p:cNvPr id="21532" name="Oval 61"/>
              <p:cNvSpPr>
                <a:spLocks noChangeArrowheads="1"/>
              </p:cNvSpPr>
              <p:nvPr/>
            </p:nvSpPr>
            <p:spPr bwMode="auto">
              <a:xfrm>
                <a:off x="1900" y="1993"/>
                <a:ext cx="144" cy="21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1533" name="Line 62"/>
              <p:cNvSpPr>
                <a:spLocks noChangeShapeType="1"/>
              </p:cNvSpPr>
              <p:nvPr/>
            </p:nvSpPr>
            <p:spPr bwMode="auto">
              <a:xfrm flipV="1">
                <a:off x="2044" y="2064"/>
                <a:ext cx="1364" cy="4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3124200" y="1371600"/>
            <a:ext cx="4191000" cy="1143000"/>
            <a:chOff x="1968" y="864"/>
            <a:chExt cx="2640" cy="720"/>
          </a:xfrm>
        </p:grpSpPr>
        <p:sp>
          <p:nvSpPr>
            <p:cNvPr id="21528" name="Line 64"/>
            <p:cNvSpPr>
              <a:spLocks noChangeShapeType="1"/>
            </p:cNvSpPr>
            <p:nvPr/>
          </p:nvSpPr>
          <p:spPr bwMode="auto">
            <a:xfrm flipV="1">
              <a:off x="1968" y="918"/>
              <a:ext cx="1463" cy="66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29" name="Rectangle 65"/>
            <p:cNvSpPr>
              <a:spLocks noChangeArrowheads="1"/>
            </p:cNvSpPr>
            <p:nvPr/>
          </p:nvSpPr>
          <p:spPr bwMode="auto">
            <a:xfrm>
              <a:off x="3446" y="864"/>
              <a:ext cx="1162" cy="93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2760663" y="1530350"/>
            <a:ext cx="2665412" cy="5145088"/>
            <a:chOff x="1739" y="964"/>
            <a:chExt cx="1679" cy="3241"/>
          </a:xfrm>
        </p:grpSpPr>
        <p:sp>
          <p:nvSpPr>
            <p:cNvPr id="21525" name="Oval 67"/>
            <p:cNvSpPr>
              <a:spLocks noChangeArrowheads="1"/>
            </p:cNvSpPr>
            <p:nvPr/>
          </p:nvSpPr>
          <p:spPr bwMode="auto">
            <a:xfrm>
              <a:off x="1739" y="2095"/>
              <a:ext cx="96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21526" name="Line 68"/>
            <p:cNvSpPr>
              <a:spLocks noChangeShapeType="1"/>
            </p:cNvSpPr>
            <p:nvPr/>
          </p:nvSpPr>
          <p:spPr bwMode="auto">
            <a:xfrm>
              <a:off x="1835" y="2162"/>
              <a:ext cx="1481" cy="5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1527" name="Rectangle 69"/>
            <p:cNvSpPr>
              <a:spLocks noChangeArrowheads="1"/>
            </p:cNvSpPr>
            <p:nvPr/>
          </p:nvSpPr>
          <p:spPr bwMode="auto">
            <a:xfrm>
              <a:off x="3310" y="964"/>
              <a:ext cx="108" cy="3241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143435" name="Object 75"/>
          <p:cNvGraphicFramePr>
            <a:graphicFrameLocks noChangeAspect="1"/>
          </p:cNvGraphicFramePr>
          <p:nvPr/>
        </p:nvGraphicFramePr>
        <p:xfrm>
          <a:off x="823913" y="4386263"/>
          <a:ext cx="15065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228600" progId="">
                  <p:embed/>
                </p:oleObj>
              </mc:Choice>
              <mc:Fallback>
                <p:oleObj name="Equation" r:id="rId6" imgW="1054080" imgH="228600" progId="">
                  <p:embed/>
                  <p:pic>
                    <p:nvPicPr>
                      <p:cNvPr id="143435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386263"/>
                        <a:ext cx="15065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6" name="Object 76"/>
          <p:cNvGraphicFramePr>
            <a:graphicFrameLocks noChangeAspect="1"/>
          </p:cNvGraphicFramePr>
          <p:nvPr/>
        </p:nvGraphicFramePr>
        <p:xfrm>
          <a:off x="823913" y="4884738"/>
          <a:ext cx="1939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900" imgH="228600" progId="">
                  <p:embed/>
                </p:oleObj>
              </mc:Choice>
              <mc:Fallback>
                <p:oleObj name="Equation" r:id="rId8" imgW="1358900" imgH="228600" progId="">
                  <p:embed/>
                  <p:pic>
                    <p:nvPicPr>
                      <p:cNvPr id="143436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884738"/>
                        <a:ext cx="1939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7" name="AutoShape 77"/>
          <p:cNvSpPr>
            <a:spLocks noChangeArrowheads="1"/>
          </p:cNvSpPr>
          <p:nvPr/>
        </p:nvSpPr>
        <p:spPr bwMode="auto">
          <a:xfrm>
            <a:off x="4635500" y="278765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3438" name="Rectangle 78"/>
          <p:cNvSpPr>
            <a:spLocks noChangeArrowheads="1"/>
          </p:cNvSpPr>
          <p:nvPr/>
        </p:nvSpPr>
        <p:spPr bwMode="auto">
          <a:xfrm>
            <a:off x="6591300" y="2838450"/>
            <a:ext cx="347663" cy="1539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3439" name="AutoShape 79"/>
          <p:cNvSpPr>
            <a:spLocks noChangeArrowheads="1"/>
          </p:cNvSpPr>
          <p:nvPr/>
        </p:nvSpPr>
        <p:spPr bwMode="auto">
          <a:xfrm rot="5400000" flipV="1">
            <a:off x="6457950" y="211455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3440" name="Rectangle 80"/>
          <p:cNvSpPr>
            <a:spLocks noChangeArrowheads="1"/>
          </p:cNvSpPr>
          <p:nvPr/>
        </p:nvSpPr>
        <p:spPr bwMode="auto">
          <a:xfrm>
            <a:off x="6581775" y="1377950"/>
            <a:ext cx="271463" cy="1460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BBF69-1A08-4462-9DC2-528202869134}" type="slidenum">
              <a:rPr lang="pt-BR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96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7" grpId="0" animBg="1"/>
      <p:bldP spid="143438" grpId="0" animBg="1"/>
      <p:bldP spid="143439" grpId="0" animBg="1"/>
      <p:bldP spid="1434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Discreta</a:t>
            </a:r>
          </a:p>
        </p:txBody>
      </p:sp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de </a:t>
            </a:r>
            <a:r>
              <a:rPr lang="pt-BR" altLang="pt-BR" sz="16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a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F194-EC47-4995-98F2-89FD3277BB6B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11560" y="3793604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Exemplo: Lança-se um dado e define-se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como o valor obtido neste dado.</a:t>
            </a:r>
          </a:p>
        </p:txBody>
      </p:sp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25098"/>
              </p:ext>
            </p:extLst>
          </p:nvPr>
        </p:nvGraphicFramePr>
        <p:xfrm>
          <a:off x="1968873" y="4873724"/>
          <a:ext cx="1704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393700" progId="Equation.DSMT4">
                  <p:embed/>
                </p:oleObj>
              </mc:Choice>
              <mc:Fallback>
                <p:oleObj name="Equation" r:id="rId2" imgW="1193800" imgH="3937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873" y="4873724"/>
                        <a:ext cx="17049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16007"/>
              </p:ext>
            </p:extLst>
          </p:nvPr>
        </p:nvGraphicFramePr>
        <p:xfrm>
          <a:off x="4621585" y="4883249"/>
          <a:ext cx="20685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172" imgH="393529" progId="Equation.DSMT4">
                  <p:embed/>
                </p:oleObj>
              </mc:Choice>
              <mc:Fallback>
                <p:oleObj name="Equation" r:id="rId4" imgW="1447172" imgH="393529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585" y="4883249"/>
                        <a:ext cx="20685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1284"/>
              </p:ext>
            </p:extLst>
          </p:nvPr>
        </p:nvGraphicFramePr>
        <p:xfrm>
          <a:off x="4621585" y="4226457"/>
          <a:ext cx="852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393529" progId="Equation.DSMT4">
                  <p:embed/>
                </p:oleObj>
              </mc:Choice>
              <mc:Fallback>
                <p:oleObj name="Equation" r:id="rId6" imgW="596641" imgH="393529" progId="Equation.DSMT4">
                  <p:embed/>
                  <p:pic>
                    <p:nvPicPr>
                      <p:cNvPr id="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585" y="4226457"/>
                        <a:ext cx="852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968873" y="4340757"/>
            <a:ext cx="14160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X</a:t>
            </a:r>
            <a:r>
              <a:rPr lang="pt-BR" altLang="pt-BR" sz="1600">
                <a:latin typeface="Times New Roman" pitchFamily="18" charset="0"/>
              </a:rPr>
              <a:t>: {1, 2, ..., 6}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22499" y="2967667"/>
                <a:ext cx="128759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9" y="2967667"/>
                <a:ext cx="1287597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838700" y="2941057"/>
                <a:ext cx="1596976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057"/>
                <a:ext cx="1596976" cy="4925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884942" y="2219140"/>
                <a:ext cx="88825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42" y="2219140"/>
                <a:ext cx="888256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985497" y="2370572"/>
                <a:ext cx="12468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:{1, 2,…,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97" y="2370572"/>
                <a:ext cx="1246880" cy="246221"/>
              </a:xfrm>
              <a:prstGeom prst="rect">
                <a:avLst/>
              </a:prstGeom>
              <a:blipFill>
                <a:blip r:embed="rId11"/>
                <a:stretch>
                  <a:fillRect l="-2941" r="-4902" b="-3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292583" y="4942899"/>
            <a:ext cx="470395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219703" y="4942899"/>
            <a:ext cx="470395" cy="38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5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5" grpId="0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 sz="4000" i="1">
                <a:latin typeface="Times New Roman" pitchFamily="18" charset="0"/>
                <a:sym typeface="Symbol" pitchFamily="18" charset="2"/>
              </a:rPr>
              <a:t>F </a:t>
            </a:r>
            <a:r>
              <a:rPr lang="pt-BR" sz="4000">
                <a:latin typeface="Times New Roman" pitchFamily="18" charset="0"/>
                <a:sym typeface="Symbol" pitchFamily="18" charset="2"/>
              </a:rPr>
              <a:t>(</a:t>
            </a:r>
            <a:r>
              <a:rPr lang="pt-BR" sz="4000" i="1">
                <a:latin typeface="Times New Roman" pitchFamily="18" charset="0"/>
                <a:sym typeface="Symbol" pitchFamily="18" charset="2"/>
              </a:rPr>
              <a:t>de Snedecor</a:t>
            </a:r>
            <a:r>
              <a:rPr lang="pt-BR" sz="4000">
                <a:latin typeface="Times New Roman" pitchFamily="18" charset="0"/>
                <a:sym typeface="Symbol" pitchFamily="18" charset="2"/>
              </a:rPr>
              <a:t>)</a:t>
            </a:r>
            <a:endParaRPr lang="pt-BR">
              <a:latin typeface="Times New Roman" pitchFamily="18" charset="0"/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736600" y="3270643"/>
          <a:ext cx="13446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392" imgH="431613" progId="">
                  <p:embed/>
                </p:oleObj>
              </mc:Choice>
              <mc:Fallback>
                <p:oleObj name="Equation" r:id="rId2" imgW="939392" imgH="431613" progId="">
                  <p:embed/>
                  <p:pic>
                    <p:nvPicPr>
                      <p:cNvPr id="150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270643"/>
                        <a:ext cx="1344613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3" name="Object 5"/>
          <p:cNvGraphicFramePr>
            <a:graphicFrameLocks noChangeAspect="1"/>
          </p:cNvGraphicFramePr>
          <p:nvPr/>
        </p:nvGraphicFramePr>
        <p:xfrm>
          <a:off x="736600" y="3824883"/>
          <a:ext cx="26162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457200" progId="">
                  <p:embed/>
                </p:oleObj>
              </mc:Choice>
              <mc:Fallback>
                <p:oleObj name="Equation" r:id="rId4" imgW="1828800" imgH="457200" progId="">
                  <p:embed/>
                  <p:pic>
                    <p:nvPicPr>
                      <p:cNvPr id="150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824883"/>
                        <a:ext cx="2616200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452813" y="3434155"/>
            <a:ext cx="1042987" cy="990600"/>
            <a:chOff x="2175" y="1920"/>
            <a:chExt cx="657" cy="624"/>
          </a:xfrm>
        </p:grpSpPr>
        <p:sp>
          <p:nvSpPr>
            <p:cNvPr id="10288" name="AutoShape 7"/>
            <p:cNvSpPr>
              <a:spLocks/>
            </p:cNvSpPr>
            <p:nvPr/>
          </p:nvSpPr>
          <p:spPr bwMode="auto">
            <a:xfrm>
              <a:off x="2175" y="1920"/>
              <a:ext cx="53" cy="624"/>
            </a:xfrm>
            <a:prstGeom prst="rightBrace">
              <a:avLst>
                <a:gd name="adj1" fmla="val 981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graphicFrame>
          <p:nvGraphicFramePr>
            <p:cNvPr id="10289" name="Object 8"/>
            <p:cNvGraphicFramePr>
              <a:graphicFrameLocks noChangeAspect="1"/>
            </p:cNvGraphicFramePr>
            <p:nvPr/>
          </p:nvGraphicFramePr>
          <p:xfrm>
            <a:off x="2271" y="2137"/>
            <a:ext cx="56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22030" imgH="241195" progId="">
                    <p:embed/>
                  </p:oleObj>
                </mc:Choice>
                <mc:Fallback>
                  <p:oleObj name="Equation" r:id="rId6" imgW="622030" imgH="241195" progId="">
                    <p:embed/>
                    <p:pic>
                      <p:nvPicPr>
                        <p:cNvPr id="1028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" y="2137"/>
                          <a:ext cx="561" cy="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495800" y="3747095"/>
            <a:ext cx="441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(lê-se: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imes New Roman" charset="0"/>
              </a:rPr>
              <a:t>F</a:t>
            </a:r>
            <a:r>
              <a:rPr lang="pt-BR" altLang="pt-BR" sz="1600" dirty="0">
                <a:latin typeface="Tahoma" panose="020B0604030504040204" pitchFamily="34" charset="0"/>
              </a:rPr>
              <a:t> com </a:t>
            </a:r>
            <a:r>
              <a:rPr lang="pt-BR" altLang="pt-BR" sz="1600" i="1" dirty="0">
                <a:latin typeface="Times New Roman" charset="0"/>
              </a:rPr>
              <a:t>g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charset="0"/>
              </a:rPr>
              <a:t>g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>
                <a:latin typeface="Tahoma" panose="020B0604030504040204" pitchFamily="34" charset="0"/>
              </a:rPr>
              <a:t> graus de liberdade)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85800" y="4774208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Propriedades:</a:t>
            </a:r>
          </a:p>
        </p:txBody>
      </p:sp>
      <p:graphicFrame>
        <p:nvGraphicFramePr>
          <p:cNvPr id="150539" name="Object 11"/>
          <p:cNvGraphicFramePr>
            <a:graphicFrameLocks noChangeAspect="1"/>
          </p:cNvGraphicFramePr>
          <p:nvPr/>
        </p:nvGraphicFramePr>
        <p:xfrm>
          <a:off x="3582988" y="5153620"/>
          <a:ext cx="12176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431613" progId="">
                  <p:embed/>
                </p:oleObj>
              </mc:Choice>
              <mc:Fallback>
                <p:oleObj name="Equation" r:id="rId8" imgW="850531" imgH="431613" progId="">
                  <p:embed/>
                  <p:pic>
                    <p:nvPicPr>
                      <p:cNvPr id="150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5153620"/>
                        <a:ext cx="121761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8975" y="5256808"/>
            <a:ext cx="2854325" cy="374650"/>
            <a:chOff x="520" y="3008"/>
            <a:chExt cx="1798" cy="236"/>
          </a:xfrm>
        </p:grpSpPr>
        <p:sp>
          <p:nvSpPr>
            <p:cNvPr id="10283" name="Text Box 20"/>
            <p:cNvSpPr txBox="1">
              <a:spLocks noChangeArrowheads="1"/>
            </p:cNvSpPr>
            <p:nvPr/>
          </p:nvSpPr>
          <p:spPr bwMode="auto">
            <a:xfrm>
              <a:off x="520" y="3008"/>
              <a:ext cx="3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a) se</a:t>
              </a:r>
            </a:p>
          </p:txBody>
        </p:sp>
        <p:graphicFrame>
          <p:nvGraphicFramePr>
            <p:cNvPr id="10284" name="Object 21"/>
            <p:cNvGraphicFramePr>
              <a:graphicFrameLocks noChangeAspect="1"/>
            </p:cNvGraphicFramePr>
            <p:nvPr/>
          </p:nvGraphicFramePr>
          <p:xfrm>
            <a:off x="898" y="3011"/>
            <a:ext cx="446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94870" imgH="253780" progId="">
                    <p:embed/>
                  </p:oleObj>
                </mc:Choice>
                <mc:Fallback>
                  <p:oleObj name="Equation" r:id="rId10" imgW="494870" imgH="253780" progId="">
                    <p:embed/>
                    <p:pic>
                      <p:nvPicPr>
                        <p:cNvPr id="1028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" y="3011"/>
                          <a:ext cx="446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5" name="Object 22"/>
            <p:cNvGraphicFramePr>
              <a:graphicFrameLocks noChangeAspect="1"/>
            </p:cNvGraphicFramePr>
            <p:nvPr/>
          </p:nvGraphicFramePr>
          <p:xfrm>
            <a:off x="1473" y="3014"/>
            <a:ext cx="447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494870" imgH="253780" progId="">
                    <p:embed/>
                  </p:oleObj>
                </mc:Choice>
                <mc:Fallback>
                  <p:oleObj name="Equation" r:id="rId12" imgW="494870" imgH="253780" progId="">
                    <p:embed/>
                    <p:pic>
                      <p:nvPicPr>
                        <p:cNvPr id="10285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" y="3014"/>
                          <a:ext cx="447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6" name="Text Box 23"/>
            <p:cNvSpPr txBox="1">
              <a:spLocks noChangeArrowheads="1"/>
            </p:cNvSpPr>
            <p:nvPr/>
          </p:nvSpPr>
          <p:spPr bwMode="auto">
            <a:xfrm>
              <a:off x="1296" y="3008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</a:t>
              </a:r>
            </a:p>
          </p:txBody>
        </p:sp>
        <p:sp>
          <p:nvSpPr>
            <p:cNvPr id="10287" name="Text Box 24"/>
            <p:cNvSpPr txBox="1">
              <a:spLocks noChangeArrowheads="1"/>
            </p:cNvSpPr>
            <p:nvPr/>
          </p:nvSpPr>
          <p:spPr bwMode="auto">
            <a:xfrm>
              <a:off x="1872" y="3008"/>
              <a:ext cx="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então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713541" y="2159695"/>
            <a:ext cx="2049463" cy="1557340"/>
            <a:chOff x="4128" y="960"/>
            <a:chExt cx="1291" cy="981"/>
          </a:xfrm>
        </p:grpSpPr>
        <p:sp>
          <p:nvSpPr>
            <p:cNvPr id="10279" name="Freeform 32"/>
            <p:cNvSpPr>
              <a:spLocks/>
            </p:cNvSpPr>
            <p:nvPr/>
          </p:nvSpPr>
          <p:spPr bwMode="auto">
            <a:xfrm>
              <a:off x="4218" y="960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80" name="Freeform 33"/>
            <p:cNvSpPr>
              <a:spLocks/>
            </p:cNvSpPr>
            <p:nvPr/>
          </p:nvSpPr>
          <p:spPr bwMode="auto">
            <a:xfrm>
              <a:off x="4214" y="1109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0281" name="Text Box 34"/>
            <p:cNvSpPr txBox="1">
              <a:spLocks noChangeArrowheads="1"/>
            </p:cNvSpPr>
            <p:nvPr/>
          </p:nvSpPr>
          <p:spPr bwMode="auto">
            <a:xfrm>
              <a:off x="4128" y="1719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0</a:t>
              </a:r>
            </a:p>
          </p:txBody>
        </p:sp>
        <p:sp>
          <p:nvSpPr>
            <p:cNvPr id="10282" name="Text Box 35"/>
            <p:cNvSpPr txBox="1">
              <a:spLocks noChangeArrowheads="1"/>
            </p:cNvSpPr>
            <p:nvPr/>
          </p:nvSpPr>
          <p:spPr bwMode="auto">
            <a:xfrm>
              <a:off x="5119" y="171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dirty="0">
                  <a:latin typeface="Times New Roman" charset="0"/>
                </a:rPr>
                <a:t>+</a:t>
              </a:r>
              <a:r>
                <a:rPr lang="pt-BR" altLang="pt-BR" sz="1800" dirty="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 dirty="0">
                <a:latin typeface="Times New Roman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88975" y="5742583"/>
            <a:ext cx="3060700" cy="566737"/>
            <a:chOff x="520" y="3585"/>
            <a:chExt cx="1928" cy="357"/>
          </a:xfrm>
        </p:grpSpPr>
        <p:sp>
          <p:nvSpPr>
            <p:cNvPr id="10275" name="Text Box 26"/>
            <p:cNvSpPr txBox="1">
              <a:spLocks noChangeArrowheads="1"/>
            </p:cNvSpPr>
            <p:nvPr/>
          </p:nvSpPr>
          <p:spPr bwMode="auto">
            <a:xfrm>
              <a:off x="520" y="3648"/>
              <a:ext cx="4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b) se</a:t>
              </a:r>
            </a:p>
          </p:txBody>
        </p:sp>
        <p:graphicFrame>
          <p:nvGraphicFramePr>
            <p:cNvPr id="10276" name="Object 27"/>
            <p:cNvGraphicFramePr>
              <a:graphicFrameLocks noChangeAspect="1"/>
            </p:cNvGraphicFramePr>
            <p:nvPr/>
          </p:nvGraphicFramePr>
          <p:xfrm>
            <a:off x="885" y="3661"/>
            <a:ext cx="56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22030" imgH="241195" progId="">
                    <p:embed/>
                  </p:oleObj>
                </mc:Choice>
                <mc:Fallback>
                  <p:oleObj name="Equation" r:id="rId14" imgW="622030" imgH="241195" progId="">
                    <p:embed/>
                    <p:pic>
                      <p:nvPicPr>
                        <p:cNvPr id="10276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" y="3661"/>
                          <a:ext cx="562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7" name="Text Box 28"/>
            <p:cNvSpPr txBox="1">
              <a:spLocks noChangeArrowheads="1"/>
            </p:cNvSpPr>
            <p:nvPr/>
          </p:nvSpPr>
          <p:spPr bwMode="auto">
            <a:xfrm>
              <a:off x="1431" y="3648"/>
              <a:ext cx="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então</a:t>
              </a:r>
            </a:p>
          </p:txBody>
        </p:sp>
        <p:graphicFrame>
          <p:nvGraphicFramePr>
            <p:cNvPr id="10278" name="Object 40"/>
            <p:cNvGraphicFramePr>
              <a:graphicFrameLocks noChangeAspect="1"/>
            </p:cNvGraphicFramePr>
            <p:nvPr/>
          </p:nvGraphicFramePr>
          <p:xfrm>
            <a:off x="1863" y="3585"/>
            <a:ext cx="585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47419" imgH="393529" progId="">
                    <p:embed/>
                  </p:oleObj>
                </mc:Choice>
                <mc:Fallback>
                  <p:oleObj name="Equation" r:id="rId15" imgW="647419" imgH="393529" progId="">
                    <p:embed/>
                    <p:pic>
                      <p:nvPicPr>
                        <p:cNvPr id="10278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3" y="3585"/>
                          <a:ext cx="585" cy="3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3963988" y="5740995"/>
          <a:ext cx="28432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81200" imgH="393700" progId="">
                  <p:embed/>
                </p:oleObj>
              </mc:Choice>
              <mc:Fallback>
                <p:oleObj name="Equation" r:id="rId17" imgW="1981200" imgH="393700" progId="">
                  <p:embed/>
                  <p:pic>
                    <p:nvPicPr>
                      <p:cNvPr id="150569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5740995"/>
                        <a:ext cx="2843212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251700" y="4529138"/>
            <a:ext cx="1266825" cy="969962"/>
            <a:chOff x="4568" y="2853"/>
            <a:chExt cx="798" cy="611"/>
          </a:xfrm>
        </p:grpSpPr>
        <p:grpSp>
          <p:nvGrpSpPr>
            <p:cNvPr id="10266" name="Group 66"/>
            <p:cNvGrpSpPr>
              <a:grpSpLocks/>
            </p:cNvGrpSpPr>
            <p:nvPr/>
          </p:nvGrpSpPr>
          <p:grpSpPr bwMode="auto">
            <a:xfrm>
              <a:off x="4568" y="2880"/>
              <a:ext cx="798" cy="584"/>
              <a:chOff x="4568" y="2880"/>
              <a:chExt cx="798" cy="584"/>
            </a:xfrm>
          </p:grpSpPr>
          <p:sp>
            <p:nvSpPr>
              <p:cNvPr id="10268" name="Freeform 55" descr="Diagonal para cima clara"/>
              <p:cNvSpPr>
                <a:spLocks/>
              </p:cNvSpPr>
              <p:nvPr/>
            </p:nvSpPr>
            <p:spPr bwMode="auto">
              <a:xfrm>
                <a:off x="4990" y="3161"/>
                <a:ext cx="194" cy="146"/>
              </a:xfrm>
              <a:custGeom>
                <a:avLst/>
                <a:gdLst>
                  <a:gd name="T0" fmla="*/ 0 w 194"/>
                  <a:gd name="T1" fmla="*/ 146 h 146"/>
                  <a:gd name="T2" fmla="*/ 0 w 194"/>
                  <a:gd name="T3" fmla="*/ 0 h 146"/>
                  <a:gd name="T4" fmla="*/ 26 w 194"/>
                  <a:gd name="T5" fmla="*/ 31 h 146"/>
                  <a:gd name="T6" fmla="*/ 50 w 194"/>
                  <a:gd name="T7" fmla="*/ 62 h 146"/>
                  <a:gd name="T8" fmla="*/ 74 w 194"/>
                  <a:gd name="T9" fmla="*/ 89 h 146"/>
                  <a:gd name="T10" fmla="*/ 98 w 194"/>
                  <a:gd name="T11" fmla="*/ 115 h 146"/>
                  <a:gd name="T12" fmla="*/ 122 w 194"/>
                  <a:gd name="T13" fmla="*/ 127 h 146"/>
                  <a:gd name="T14" fmla="*/ 151 w 194"/>
                  <a:gd name="T15" fmla="*/ 137 h 146"/>
                  <a:gd name="T16" fmla="*/ 168 w 194"/>
                  <a:gd name="T17" fmla="*/ 141 h 146"/>
                  <a:gd name="T18" fmla="*/ 194 w 194"/>
                  <a:gd name="T19" fmla="*/ 141 h 146"/>
                  <a:gd name="T20" fmla="*/ 0 w 194"/>
                  <a:gd name="T21" fmla="*/ 146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4"/>
                  <a:gd name="T34" fmla="*/ 0 h 146"/>
                  <a:gd name="T35" fmla="*/ 194 w 194"/>
                  <a:gd name="T36" fmla="*/ 146 h 1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4" h="146">
                    <a:moveTo>
                      <a:pt x="0" y="146"/>
                    </a:moveTo>
                    <a:lnTo>
                      <a:pt x="0" y="0"/>
                    </a:lnTo>
                    <a:lnTo>
                      <a:pt x="26" y="31"/>
                    </a:lnTo>
                    <a:lnTo>
                      <a:pt x="50" y="62"/>
                    </a:lnTo>
                    <a:lnTo>
                      <a:pt x="74" y="89"/>
                    </a:lnTo>
                    <a:lnTo>
                      <a:pt x="98" y="115"/>
                    </a:lnTo>
                    <a:lnTo>
                      <a:pt x="122" y="127"/>
                    </a:lnTo>
                    <a:lnTo>
                      <a:pt x="151" y="137"/>
                    </a:lnTo>
                    <a:lnTo>
                      <a:pt x="168" y="141"/>
                    </a:lnTo>
                    <a:lnTo>
                      <a:pt x="194" y="141"/>
                    </a:lnTo>
                    <a:lnTo>
                      <a:pt x="0" y="146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10269" name="Group 49"/>
              <p:cNvGrpSpPr>
                <a:grpSpLocks/>
              </p:cNvGrpSpPr>
              <p:nvPr/>
            </p:nvGrpSpPr>
            <p:grpSpPr bwMode="auto">
              <a:xfrm>
                <a:off x="4568" y="2880"/>
                <a:ext cx="798" cy="584"/>
                <a:chOff x="4568" y="2880"/>
                <a:chExt cx="798" cy="584"/>
              </a:xfrm>
            </p:grpSpPr>
            <p:sp>
              <p:nvSpPr>
                <p:cNvPr id="10271" name="Freeform 45"/>
                <p:cNvSpPr>
                  <a:spLocks/>
                </p:cNvSpPr>
                <p:nvPr/>
              </p:nvSpPr>
              <p:spPr bwMode="auto">
                <a:xfrm>
                  <a:off x="4651" y="2880"/>
                  <a:ext cx="615" cy="428"/>
                </a:xfrm>
                <a:custGeom>
                  <a:avLst/>
                  <a:gdLst>
                    <a:gd name="T0" fmla="*/ 0 w 1104"/>
                    <a:gd name="T1" fmla="*/ 0 h 768"/>
                    <a:gd name="T2" fmla="*/ 0 w 1104"/>
                    <a:gd name="T3" fmla="*/ 1 h 768"/>
                    <a:gd name="T4" fmla="*/ 1 w 1104"/>
                    <a:gd name="T5" fmla="*/ 1 h 768"/>
                    <a:gd name="T6" fmla="*/ 0 60000 65536"/>
                    <a:gd name="T7" fmla="*/ 0 60000 65536"/>
                    <a:gd name="T8" fmla="*/ 0 60000 65536"/>
                    <a:gd name="T9" fmla="*/ 0 w 1104"/>
                    <a:gd name="T10" fmla="*/ 0 h 768"/>
                    <a:gd name="T11" fmla="*/ 1104 w 1104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4" h="768">
                      <a:moveTo>
                        <a:pt x="0" y="0"/>
                      </a:moveTo>
                      <a:lnTo>
                        <a:pt x="0" y="768"/>
                      </a:lnTo>
                      <a:lnTo>
                        <a:pt x="1104" y="76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272" name="Freeform 46"/>
                <p:cNvSpPr>
                  <a:spLocks/>
                </p:cNvSpPr>
                <p:nvPr/>
              </p:nvSpPr>
              <p:spPr bwMode="auto">
                <a:xfrm>
                  <a:off x="4648" y="2963"/>
                  <a:ext cx="577" cy="359"/>
                </a:xfrm>
                <a:custGeom>
                  <a:avLst/>
                  <a:gdLst>
                    <a:gd name="T0" fmla="*/ 0 w 1034"/>
                    <a:gd name="T1" fmla="*/ 1 h 645"/>
                    <a:gd name="T2" fmla="*/ 1 w 1034"/>
                    <a:gd name="T3" fmla="*/ 1 h 645"/>
                    <a:gd name="T4" fmla="*/ 1 w 1034"/>
                    <a:gd name="T5" fmla="*/ 1 h 645"/>
                    <a:gd name="T6" fmla="*/ 1 w 1034"/>
                    <a:gd name="T7" fmla="*/ 1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4"/>
                    <a:gd name="T13" fmla="*/ 0 h 645"/>
                    <a:gd name="T14" fmla="*/ 1034 w 1034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4" h="645">
                      <a:moveTo>
                        <a:pt x="0" y="617"/>
                      </a:moveTo>
                      <a:cubicBezTo>
                        <a:pt x="46" y="516"/>
                        <a:pt x="145" y="24"/>
                        <a:pt x="274" y="12"/>
                      </a:cubicBezTo>
                      <a:cubicBezTo>
                        <a:pt x="403" y="0"/>
                        <a:pt x="646" y="445"/>
                        <a:pt x="773" y="545"/>
                      </a:cubicBezTo>
                      <a:cubicBezTo>
                        <a:pt x="900" y="645"/>
                        <a:pt x="980" y="600"/>
                        <a:pt x="1034" y="614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27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568" y="3277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1027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5107" y="3272"/>
                  <a:ext cx="25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>
                      <a:latin typeface="Times New Roman" charset="0"/>
                    </a:rPr>
                    <a:t>+</a:t>
                  </a:r>
                  <a:r>
                    <a:rPr lang="pt-BR" altLang="pt-BR" sz="14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400">
                    <a:latin typeface="Times New Roman" charset="0"/>
                  </a:endParaRPr>
                </a:p>
              </p:txBody>
            </p:sp>
          </p:grpSp>
          <p:graphicFrame>
            <p:nvGraphicFramePr>
              <p:cNvPr id="10270" name="Object 59"/>
              <p:cNvGraphicFramePr>
                <a:graphicFrameLocks noChangeAspect="1"/>
              </p:cNvGraphicFramePr>
              <p:nvPr/>
            </p:nvGraphicFramePr>
            <p:xfrm>
              <a:off x="4945" y="3314"/>
              <a:ext cx="89" cy="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64957" imgH="152268" progId="">
                      <p:embed/>
                    </p:oleObj>
                  </mc:Choice>
                  <mc:Fallback>
                    <p:oleObj name="Equation" r:id="rId19" imgW="164957" imgH="152268" progId="">
                      <p:embed/>
                      <p:pic>
                        <p:nvPicPr>
                          <p:cNvPr id="10270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5" y="3314"/>
                            <a:ext cx="89" cy="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7" name="Object 62"/>
            <p:cNvGraphicFramePr>
              <a:graphicFrameLocks noChangeAspect="1"/>
            </p:cNvGraphicFramePr>
            <p:nvPr/>
          </p:nvGraphicFramePr>
          <p:xfrm>
            <a:off x="4896" y="2853"/>
            <a:ext cx="30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42751" imgH="241195" progId="">
                    <p:embed/>
                  </p:oleObj>
                </mc:Choice>
                <mc:Fallback>
                  <p:oleObj name="Equation" r:id="rId21" imgW="342751" imgH="241195" progId="">
                    <p:embed/>
                    <p:pic>
                      <p:nvPicPr>
                        <p:cNvPr id="10267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2853"/>
                          <a:ext cx="309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7239000" y="5715000"/>
            <a:ext cx="1266825" cy="1023938"/>
            <a:chOff x="4560" y="3600"/>
            <a:chExt cx="798" cy="645"/>
          </a:xfrm>
        </p:grpSpPr>
        <p:grpSp>
          <p:nvGrpSpPr>
            <p:cNvPr id="10257" name="Group 68"/>
            <p:cNvGrpSpPr>
              <a:grpSpLocks/>
            </p:cNvGrpSpPr>
            <p:nvPr/>
          </p:nvGrpSpPr>
          <p:grpSpPr bwMode="auto">
            <a:xfrm>
              <a:off x="4560" y="3600"/>
              <a:ext cx="798" cy="645"/>
              <a:chOff x="4560" y="3600"/>
              <a:chExt cx="798" cy="645"/>
            </a:xfrm>
          </p:grpSpPr>
          <p:sp>
            <p:nvSpPr>
              <p:cNvPr id="10259" name="Freeform 57" descr="Diagonal para cima clara"/>
              <p:cNvSpPr>
                <a:spLocks/>
              </p:cNvSpPr>
              <p:nvPr/>
            </p:nvSpPr>
            <p:spPr bwMode="auto">
              <a:xfrm>
                <a:off x="4642" y="3744"/>
                <a:ext cx="96" cy="281"/>
              </a:xfrm>
              <a:custGeom>
                <a:avLst/>
                <a:gdLst>
                  <a:gd name="T0" fmla="*/ 0 w 96"/>
                  <a:gd name="T1" fmla="*/ 281 h 281"/>
                  <a:gd name="T2" fmla="*/ 14 w 96"/>
                  <a:gd name="T3" fmla="*/ 252 h 281"/>
                  <a:gd name="T4" fmla="*/ 24 w 96"/>
                  <a:gd name="T5" fmla="*/ 214 h 281"/>
                  <a:gd name="T6" fmla="*/ 33 w 96"/>
                  <a:gd name="T7" fmla="*/ 175 h 281"/>
                  <a:gd name="T8" fmla="*/ 48 w 96"/>
                  <a:gd name="T9" fmla="*/ 125 h 281"/>
                  <a:gd name="T10" fmla="*/ 57 w 96"/>
                  <a:gd name="T11" fmla="*/ 89 h 281"/>
                  <a:gd name="T12" fmla="*/ 74 w 96"/>
                  <a:gd name="T13" fmla="*/ 46 h 281"/>
                  <a:gd name="T14" fmla="*/ 96 w 96"/>
                  <a:gd name="T15" fmla="*/ 0 h 281"/>
                  <a:gd name="T16" fmla="*/ 96 w 96"/>
                  <a:gd name="T17" fmla="*/ 281 h 281"/>
                  <a:gd name="T18" fmla="*/ 0 w 96"/>
                  <a:gd name="T19" fmla="*/ 281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6"/>
                  <a:gd name="T31" fmla="*/ 0 h 281"/>
                  <a:gd name="T32" fmla="*/ 96 w 96"/>
                  <a:gd name="T33" fmla="*/ 281 h 2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6" h="281">
                    <a:moveTo>
                      <a:pt x="0" y="281"/>
                    </a:moveTo>
                    <a:lnTo>
                      <a:pt x="14" y="252"/>
                    </a:lnTo>
                    <a:lnTo>
                      <a:pt x="24" y="214"/>
                    </a:lnTo>
                    <a:lnTo>
                      <a:pt x="33" y="175"/>
                    </a:lnTo>
                    <a:lnTo>
                      <a:pt x="48" y="125"/>
                    </a:lnTo>
                    <a:lnTo>
                      <a:pt x="57" y="89"/>
                    </a:lnTo>
                    <a:lnTo>
                      <a:pt x="74" y="46"/>
                    </a:lnTo>
                    <a:lnTo>
                      <a:pt x="96" y="0"/>
                    </a:lnTo>
                    <a:lnTo>
                      <a:pt x="96" y="281"/>
                    </a:lnTo>
                    <a:lnTo>
                      <a:pt x="0" y="281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  <p:grpSp>
            <p:nvGrpSpPr>
              <p:cNvPr id="10260" name="Group 50"/>
              <p:cNvGrpSpPr>
                <a:grpSpLocks/>
              </p:cNvGrpSpPr>
              <p:nvPr/>
            </p:nvGrpSpPr>
            <p:grpSpPr bwMode="auto">
              <a:xfrm>
                <a:off x="4560" y="3600"/>
                <a:ext cx="798" cy="584"/>
                <a:chOff x="4568" y="2880"/>
                <a:chExt cx="798" cy="584"/>
              </a:xfrm>
            </p:grpSpPr>
            <p:sp>
              <p:nvSpPr>
                <p:cNvPr id="10262" name="Freeform 51"/>
                <p:cNvSpPr>
                  <a:spLocks/>
                </p:cNvSpPr>
                <p:nvPr/>
              </p:nvSpPr>
              <p:spPr bwMode="auto">
                <a:xfrm>
                  <a:off x="4651" y="2880"/>
                  <a:ext cx="615" cy="428"/>
                </a:xfrm>
                <a:custGeom>
                  <a:avLst/>
                  <a:gdLst>
                    <a:gd name="T0" fmla="*/ 0 w 1104"/>
                    <a:gd name="T1" fmla="*/ 0 h 768"/>
                    <a:gd name="T2" fmla="*/ 0 w 1104"/>
                    <a:gd name="T3" fmla="*/ 1 h 768"/>
                    <a:gd name="T4" fmla="*/ 1 w 1104"/>
                    <a:gd name="T5" fmla="*/ 1 h 768"/>
                    <a:gd name="T6" fmla="*/ 0 60000 65536"/>
                    <a:gd name="T7" fmla="*/ 0 60000 65536"/>
                    <a:gd name="T8" fmla="*/ 0 60000 65536"/>
                    <a:gd name="T9" fmla="*/ 0 w 1104"/>
                    <a:gd name="T10" fmla="*/ 0 h 768"/>
                    <a:gd name="T11" fmla="*/ 1104 w 1104"/>
                    <a:gd name="T12" fmla="*/ 768 h 7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4" h="768">
                      <a:moveTo>
                        <a:pt x="0" y="0"/>
                      </a:moveTo>
                      <a:lnTo>
                        <a:pt x="0" y="768"/>
                      </a:lnTo>
                      <a:lnTo>
                        <a:pt x="1104" y="76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263" name="Freeform 52"/>
                <p:cNvSpPr>
                  <a:spLocks/>
                </p:cNvSpPr>
                <p:nvPr/>
              </p:nvSpPr>
              <p:spPr bwMode="auto">
                <a:xfrm>
                  <a:off x="4648" y="2963"/>
                  <a:ext cx="577" cy="359"/>
                </a:xfrm>
                <a:custGeom>
                  <a:avLst/>
                  <a:gdLst>
                    <a:gd name="T0" fmla="*/ 0 w 1034"/>
                    <a:gd name="T1" fmla="*/ 1 h 645"/>
                    <a:gd name="T2" fmla="*/ 1 w 1034"/>
                    <a:gd name="T3" fmla="*/ 1 h 645"/>
                    <a:gd name="T4" fmla="*/ 1 w 1034"/>
                    <a:gd name="T5" fmla="*/ 1 h 645"/>
                    <a:gd name="T6" fmla="*/ 1 w 1034"/>
                    <a:gd name="T7" fmla="*/ 1 h 6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4"/>
                    <a:gd name="T13" fmla="*/ 0 h 645"/>
                    <a:gd name="T14" fmla="*/ 1034 w 1034"/>
                    <a:gd name="T15" fmla="*/ 645 h 6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4" h="645">
                      <a:moveTo>
                        <a:pt x="0" y="617"/>
                      </a:moveTo>
                      <a:cubicBezTo>
                        <a:pt x="46" y="516"/>
                        <a:pt x="145" y="24"/>
                        <a:pt x="274" y="12"/>
                      </a:cubicBezTo>
                      <a:cubicBezTo>
                        <a:pt x="403" y="0"/>
                        <a:pt x="646" y="445"/>
                        <a:pt x="773" y="545"/>
                      </a:cubicBezTo>
                      <a:cubicBezTo>
                        <a:pt x="900" y="645"/>
                        <a:pt x="980" y="600"/>
                        <a:pt x="1034" y="614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26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568" y="3277"/>
                  <a:ext cx="16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200"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1026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107" y="3272"/>
                  <a:ext cx="25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400">
                      <a:latin typeface="Times New Roman" charset="0"/>
                    </a:rPr>
                    <a:t>+</a:t>
                  </a:r>
                  <a:r>
                    <a:rPr lang="pt-BR" altLang="pt-BR" sz="1400">
                      <a:latin typeface="Times New Roman" charset="0"/>
                      <a:sym typeface="Symbol" pitchFamily="18" charset="2"/>
                    </a:rPr>
                    <a:t></a:t>
                  </a:r>
                  <a:endParaRPr lang="pt-BR" altLang="pt-BR" sz="1400">
                    <a:latin typeface="Times New Roman" charset="0"/>
                  </a:endParaRPr>
                </a:p>
              </p:txBody>
            </p:sp>
          </p:grpSp>
          <p:graphicFrame>
            <p:nvGraphicFramePr>
              <p:cNvPr id="10261" name="Object 58"/>
              <p:cNvGraphicFramePr>
                <a:graphicFrameLocks noChangeAspect="1"/>
              </p:cNvGraphicFramePr>
              <p:nvPr/>
            </p:nvGraphicFramePr>
            <p:xfrm>
              <a:off x="4685" y="4032"/>
              <a:ext cx="104" cy="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90417" imgH="393529" progId="">
                      <p:embed/>
                    </p:oleObj>
                  </mc:Choice>
                  <mc:Fallback>
                    <p:oleObj name="Equation" r:id="rId23" imgW="190417" imgH="393529" progId="">
                      <p:embed/>
                      <p:pic>
                        <p:nvPicPr>
                          <p:cNvPr id="10261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5" y="4032"/>
                            <a:ext cx="104" cy="2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58" name="Object 63"/>
            <p:cNvGraphicFramePr>
              <a:graphicFrameLocks noChangeAspect="1"/>
            </p:cNvGraphicFramePr>
            <p:nvPr/>
          </p:nvGraphicFramePr>
          <p:xfrm>
            <a:off x="4896" y="3600"/>
            <a:ext cx="30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342751" imgH="241195" progId="">
                    <p:embed/>
                  </p:oleObj>
                </mc:Choice>
                <mc:Fallback>
                  <p:oleObj name="Equation" r:id="rId25" imgW="342751" imgH="241195" progId="">
                    <p:embed/>
                    <p:pic>
                      <p:nvPicPr>
                        <p:cNvPr id="10258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3600"/>
                          <a:ext cx="309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ED5E9-AED2-4CCF-92F2-8D0582A0B681}" type="slidenum">
              <a:rPr lang="pt-BR"/>
              <a:pPr>
                <a:defRPr/>
              </a:pPr>
              <a:t>70</a:t>
            </a:fld>
            <a:endParaRPr lang="pt-BR"/>
          </a:p>
        </p:txBody>
      </p:sp>
      <p:sp>
        <p:nvSpPr>
          <p:cNvPr id="53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 </a:t>
            </a:r>
            <a:r>
              <a:rPr lang="pt-BR" altLang="pt-BR" sz="1600" dirty="0">
                <a:latin typeface="Tahoma" panose="020B0604030504040204" pitchFamily="34" charset="0"/>
              </a:rPr>
              <a:t>se sua função densidade de probabilidade for dada por: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36600" y="2388294"/>
            <a:ext cx="5923632" cy="1085819"/>
            <a:chOff x="736600" y="2388294"/>
            <a:chExt cx="5923632" cy="1085819"/>
          </a:xfrm>
        </p:grpSpPr>
        <p:graphicFrame>
          <p:nvGraphicFramePr>
            <p:cNvPr id="150531" name="Object 3"/>
            <p:cNvGraphicFramePr>
              <a:graphicFrameLocks noChangeAspect="1"/>
            </p:cNvGraphicFramePr>
            <p:nvPr/>
          </p:nvGraphicFramePr>
          <p:xfrm>
            <a:off x="736600" y="2388294"/>
            <a:ext cx="5792788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038600" imgH="508000" progId="">
                    <p:embed/>
                  </p:oleObj>
                </mc:Choice>
                <mc:Fallback>
                  <p:oleObj name="Equation" r:id="rId27" imgW="4038600" imgH="508000" progId="">
                    <p:embed/>
                    <p:pic>
                      <p:nvPicPr>
                        <p:cNvPr id="15053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2388294"/>
                          <a:ext cx="5792788" cy="733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/>
          </p:nvGraphicFramePr>
          <p:xfrm>
            <a:off x="5501308" y="2901950"/>
            <a:ext cx="1142308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914400" imgH="228600" progId="">
                    <p:embed/>
                  </p:oleObj>
                </mc:Choice>
                <mc:Fallback>
                  <p:oleObj name="Equation" r:id="rId29" imgW="914400" imgH="228600" progId="">
                    <p:embed/>
                    <p:pic>
                      <p:nvPicPr>
                        <p:cNvPr id="8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308" y="2901950"/>
                          <a:ext cx="1142308" cy="28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to 51"/>
            <p:cNvGraphicFramePr>
              <a:graphicFrameLocks noChangeAspect="1"/>
            </p:cNvGraphicFramePr>
            <p:nvPr/>
          </p:nvGraphicFramePr>
          <p:xfrm>
            <a:off x="5501308" y="3186113"/>
            <a:ext cx="1158924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927000" imgH="228600" progId="">
                    <p:embed/>
                  </p:oleObj>
                </mc:Choice>
                <mc:Fallback>
                  <p:oleObj name="Equation" r:id="rId31" imgW="927000" imgH="228600" progId="">
                    <p:embed/>
                    <p:pic>
                      <p:nvPicPr>
                        <p:cNvPr id="52" name="Objeto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1308" y="3186113"/>
                          <a:ext cx="1158924" cy="28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189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utoUpdateAnimBg="0"/>
      <p:bldP spid="15053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1" descr="tab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17700"/>
          <a:stretch>
            <a:fillRect/>
          </a:stretch>
        </p:blipFill>
        <p:spPr bwMode="auto">
          <a:xfrm>
            <a:off x="2590800" y="1981200"/>
            <a:ext cx="64008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 sz="4000" i="1">
                <a:latin typeface="Times New Roman" pitchFamily="18" charset="0"/>
                <a:sym typeface="Symbol" pitchFamily="18" charset="2"/>
              </a:rPr>
              <a:t>F</a:t>
            </a:r>
            <a:endParaRPr lang="pt-BR" i="1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1268" name="Group 43"/>
          <p:cNvGrpSpPr>
            <a:grpSpLocks/>
          </p:cNvGrpSpPr>
          <p:nvPr/>
        </p:nvGrpSpPr>
        <p:grpSpPr bwMode="auto">
          <a:xfrm>
            <a:off x="609600" y="1600200"/>
            <a:ext cx="1704975" cy="1311275"/>
            <a:chOff x="266" y="1142"/>
            <a:chExt cx="1074" cy="826"/>
          </a:xfrm>
        </p:grpSpPr>
        <p:sp>
          <p:nvSpPr>
            <p:cNvPr id="11293" name="Freeform 34" descr="Diagonal para cima clara"/>
            <p:cNvSpPr>
              <a:spLocks/>
            </p:cNvSpPr>
            <p:nvPr/>
          </p:nvSpPr>
          <p:spPr bwMode="auto">
            <a:xfrm>
              <a:off x="840" y="1541"/>
              <a:ext cx="276" cy="208"/>
            </a:xfrm>
            <a:custGeom>
              <a:avLst/>
              <a:gdLst>
                <a:gd name="T0" fmla="*/ 0 w 194"/>
                <a:gd name="T1" fmla="*/ 121482 h 146"/>
                <a:gd name="T2" fmla="*/ 0 w 194"/>
                <a:gd name="T3" fmla="*/ 0 h 146"/>
                <a:gd name="T4" fmla="*/ 21127 w 194"/>
                <a:gd name="T5" fmla="*/ 25786 h 146"/>
                <a:gd name="T6" fmla="*/ 40569 w 194"/>
                <a:gd name="T7" fmla="*/ 51395 h 146"/>
                <a:gd name="T8" fmla="*/ 59885 w 194"/>
                <a:gd name="T9" fmla="*/ 74397 h 146"/>
                <a:gd name="T10" fmla="*/ 79343 w 194"/>
                <a:gd name="T11" fmla="*/ 95820 h 146"/>
                <a:gd name="T12" fmla="*/ 99353 w 194"/>
                <a:gd name="T13" fmla="*/ 105990 h 146"/>
                <a:gd name="T14" fmla="*/ 122572 w 194"/>
                <a:gd name="T15" fmla="*/ 114042 h 146"/>
                <a:gd name="T16" fmla="*/ 136304 w 194"/>
                <a:gd name="T17" fmla="*/ 117252 h 146"/>
                <a:gd name="T18" fmla="*/ 157427 w 194"/>
                <a:gd name="T19" fmla="*/ 117252 h 146"/>
                <a:gd name="T20" fmla="*/ 0 w 194"/>
                <a:gd name="T21" fmla="*/ 121482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146"/>
                <a:gd name="T35" fmla="*/ 194 w 194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146">
                  <a:moveTo>
                    <a:pt x="0" y="146"/>
                  </a:moveTo>
                  <a:lnTo>
                    <a:pt x="0" y="0"/>
                  </a:lnTo>
                  <a:lnTo>
                    <a:pt x="26" y="31"/>
                  </a:lnTo>
                  <a:lnTo>
                    <a:pt x="50" y="62"/>
                  </a:lnTo>
                  <a:lnTo>
                    <a:pt x="74" y="89"/>
                  </a:lnTo>
                  <a:lnTo>
                    <a:pt x="98" y="115"/>
                  </a:lnTo>
                  <a:lnTo>
                    <a:pt x="122" y="127"/>
                  </a:lnTo>
                  <a:lnTo>
                    <a:pt x="151" y="137"/>
                  </a:lnTo>
                  <a:lnTo>
                    <a:pt x="168" y="141"/>
                  </a:lnTo>
                  <a:lnTo>
                    <a:pt x="194" y="141"/>
                  </a:lnTo>
                  <a:lnTo>
                    <a:pt x="0" y="14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94" name="Freeform 36"/>
            <p:cNvSpPr>
              <a:spLocks/>
            </p:cNvSpPr>
            <p:nvPr/>
          </p:nvSpPr>
          <p:spPr bwMode="auto">
            <a:xfrm>
              <a:off x="358" y="1142"/>
              <a:ext cx="874" cy="60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9 h 768"/>
                <a:gd name="T4" fmla="*/ 13 w 1104"/>
                <a:gd name="T5" fmla="*/ 9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95" name="Freeform 37"/>
            <p:cNvSpPr>
              <a:spLocks/>
            </p:cNvSpPr>
            <p:nvPr/>
          </p:nvSpPr>
          <p:spPr bwMode="auto">
            <a:xfrm>
              <a:off x="354" y="1260"/>
              <a:ext cx="820" cy="510"/>
            </a:xfrm>
            <a:custGeom>
              <a:avLst/>
              <a:gdLst>
                <a:gd name="T0" fmla="*/ 0 w 1034"/>
                <a:gd name="T1" fmla="*/ 7 h 645"/>
                <a:gd name="T2" fmla="*/ 3 w 1034"/>
                <a:gd name="T3" fmla="*/ 2 h 645"/>
                <a:gd name="T4" fmla="*/ 10 w 1034"/>
                <a:gd name="T5" fmla="*/ 6 h 645"/>
                <a:gd name="T6" fmla="*/ 13 w 1034"/>
                <a:gd name="T7" fmla="*/ 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96" name="Text Box 38"/>
            <p:cNvSpPr txBox="1">
              <a:spLocks noChangeArrowheads="1"/>
            </p:cNvSpPr>
            <p:nvPr/>
          </p:nvSpPr>
          <p:spPr bwMode="auto">
            <a:xfrm>
              <a:off x="266" y="172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297" name="Text Box 39"/>
            <p:cNvSpPr txBox="1">
              <a:spLocks noChangeArrowheads="1"/>
            </p:cNvSpPr>
            <p:nvPr/>
          </p:nvSpPr>
          <p:spPr bwMode="auto">
            <a:xfrm>
              <a:off x="1040" y="1718"/>
              <a:ext cx="30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11298" name="Text Box 42"/>
            <p:cNvSpPr txBox="1">
              <a:spLocks noChangeArrowheads="1"/>
            </p:cNvSpPr>
            <p:nvPr/>
          </p:nvSpPr>
          <p:spPr bwMode="auto">
            <a:xfrm>
              <a:off x="720" y="1756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endParaRPr lang="pt-BR" altLang="pt-BR" sz="1600" i="1" baseline="-25000">
                <a:latin typeface="Times New Roman" charset="0"/>
              </a:endParaRP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57200" y="2520950"/>
            <a:ext cx="1903413" cy="1027113"/>
            <a:chOff x="288" y="1588"/>
            <a:chExt cx="1199" cy="647"/>
          </a:xfrm>
        </p:grpSpPr>
        <p:graphicFrame>
          <p:nvGraphicFramePr>
            <p:cNvPr id="11291" name="Object 45"/>
            <p:cNvGraphicFramePr>
              <a:graphicFrameLocks noChangeAspect="1"/>
            </p:cNvGraphicFramePr>
            <p:nvPr/>
          </p:nvGraphicFramePr>
          <p:xfrm>
            <a:off x="288" y="2016"/>
            <a:ext cx="119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33500" imgH="241300" progId="">
                    <p:embed/>
                  </p:oleObj>
                </mc:Choice>
                <mc:Fallback>
                  <p:oleObj name="Equation" r:id="rId3" imgW="1333500" imgH="241300" progId="">
                    <p:embed/>
                    <p:pic>
                      <p:nvPicPr>
                        <p:cNvPr id="11291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016"/>
                          <a:ext cx="1199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1060" y="1588"/>
              <a:ext cx="188" cy="4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335088" y="2127250"/>
            <a:ext cx="7634287" cy="4125913"/>
            <a:chOff x="841" y="1340"/>
            <a:chExt cx="4809" cy="2599"/>
          </a:xfrm>
        </p:grpSpPr>
        <p:grpSp>
          <p:nvGrpSpPr>
            <p:cNvPr id="11287" name="Group 61"/>
            <p:cNvGrpSpPr>
              <a:grpSpLocks/>
            </p:cNvGrpSpPr>
            <p:nvPr/>
          </p:nvGrpSpPr>
          <p:grpSpPr bwMode="auto">
            <a:xfrm>
              <a:off x="841" y="2009"/>
              <a:ext cx="906" cy="413"/>
              <a:chOff x="841" y="2009"/>
              <a:chExt cx="906" cy="413"/>
            </a:xfrm>
          </p:grpSpPr>
          <p:sp>
            <p:nvSpPr>
              <p:cNvPr id="11289" name="Oval 50"/>
              <p:cNvSpPr>
                <a:spLocks noChangeArrowheads="1"/>
              </p:cNvSpPr>
              <p:nvPr/>
            </p:nvSpPr>
            <p:spPr bwMode="auto">
              <a:xfrm>
                <a:off x="841" y="2009"/>
                <a:ext cx="144" cy="215"/>
              </a:xfrm>
              <a:prstGeom prst="ellips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290" name="Line 51"/>
              <p:cNvSpPr>
                <a:spLocks noChangeShapeType="1"/>
              </p:cNvSpPr>
              <p:nvPr/>
            </p:nvSpPr>
            <p:spPr bwMode="auto">
              <a:xfrm>
                <a:off x="985" y="2120"/>
                <a:ext cx="762" cy="30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1288" name="Rectangle 48"/>
            <p:cNvSpPr>
              <a:spLocks noChangeArrowheads="1"/>
            </p:cNvSpPr>
            <p:nvPr/>
          </p:nvSpPr>
          <p:spPr bwMode="auto">
            <a:xfrm>
              <a:off x="1742" y="1340"/>
              <a:ext cx="3908" cy="2599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811213" y="1939925"/>
            <a:ext cx="8164512" cy="1641475"/>
            <a:chOff x="511" y="1222"/>
            <a:chExt cx="5143" cy="1034"/>
          </a:xfrm>
        </p:grpSpPr>
        <p:sp>
          <p:nvSpPr>
            <p:cNvPr id="11284" name="Oval 53"/>
            <p:cNvSpPr>
              <a:spLocks noChangeArrowheads="1"/>
            </p:cNvSpPr>
            <p:nvPr/>
          </p:nvSpPr>
          <p:spPr bwMode="auto">
            <a:xfrm>
              <a:off x="511" y="2112"/>
              <a:ext cx="96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5" name="Line 54"/>
            <p:cNvSpPr>
              <a:spLocks noChangeShapeType="1"/>
            </p:cNvSpPr>
            <p:nvPr/>
          </p:nvSpPr>
          <p:spPr bwMode="auto">
            <a:xfrm flipV="1">
              <a:off x="608" y="1270"/>
              <a:ext cx="1152" cy="92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1286" name="Rectangle 56"/>
            <p:cNvSpPr>
              <a:spLocks noChangeArrowheads="1"/>
            </p:cNvSpPr>
            <p:nvPr/>
          </p:nvSpPr>
          <p:spPr bwMode="auto">
            <a:xfrm>
              <a:off x="1752" y="1222"/>
              <a:ext cx="3902" cy="117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982663" y="2133600"/>
            <a:ext cx="1795462" cy="4087813"/>
            <a:chOff x="619" y="1344"/>
            <a:chExt cx="1131" cy="2575"/>
          </a:xfrm>
        </p:grpSpPr>
        <p:sp>
          <p:nvSpPr>
            <p:cNvPr id="11281" name="Rectangle 55"/>
            <p:cNvSpPr>
              <a:spLocks noChangeArrowheads="1"/>
            </p:cNvSpPr>
            <p:nvPr/>
          </p:nvSpPr>
          <p:spPr bwMode="auto">
            <a:xfrm>
              <a:off x="1632" y="1344"/>
              <a:ext cx="118" cy="2575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2" name="Oval 57"/>
            <p:cNvSpPr>
              <a:spLocks noChangeArrowheads="1"/>
            </p:cNvSpPr>
            <p:nvPr/>
          </p:nvSpPr>
          <p:spPr bwMode="auto">
            <a:xfrm>
              <a:off x="619" y="2115"/>
              <a:ext cx="96" cy="14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283" name="Line 58"/>
            <p:cNvSpPr>
              <a:spLocks noChangeShapeType="1"/>
            </p:cNvSpPr>
            <p:nvPr/>
          </p:nvSpPr>
          <p:spPr bwMode="auto">
            <a:xfrm>
              <a:off x="716" y="2194"/>
              <a:ext cx="906" cy="32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1273" name="Text Box 65"/>
          <p:cNvSpPr txBox="1">
            <a:spLocks noChangeArrowheads="1"/>
          </p:cNvSpPr>
          <p:nvPr/>
        </p:nvSpPr>
        <p:spPr bwMode="auto">
          <a:xfrm>
            <a:off x="5851525" y="15684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1</a:t>
            </a:r>
          </a:p>
        </p:txBody>
      </p:sp>
      <p:sp>
        <p:nvSpPr>
          <p:cNvPr id="11274" name="Text Box 66"/>
          <p:cNvSpPr txBox="1">
            <a:spLocks noChangeArrowheads="1"/>
          </p:cNvSpPr>
          <p:nvPr/>
        </p:nvSpPr>
        <p:spPr bwMode="auto">
          <a:xfrm>
            <a:off x="2241550" y="39909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2</a:t>
            </a:r>
          </a:p>
        </p:txBody>
      </p:sp>
      <p:graphicFrame>
        <p:nvGraphicFramePr>
          <p:cNvPr id="152643" name="Object 67"/>
          <p:cNvGraphicFramePr>
            <a:graphicFrameLocks noChangeAspect="1"/>
          </p:cNvGraphicFramePr>
          <p:nvPr/>
        </p:nvGraphicFramePr>
        <p:xfrm>
          <a:off x="303213" y="4452938"/>
          <a:ext cx="18145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241195" progId="">
                  <p:embed/>
                </p:oleObj>
              </mc:Choice>
              <mc:Fallback>
                <p:oleObj name="Equation" r:id="rId5" imgW="1269449" imgH="241195" progId="">
                  <p:embed/>
                  <p:pic>
                    <p:nvPicPr>
                      <p:cNvPr id="15264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4452938"/>
                        <a:ext cx="181451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44" name="AutoShape 68"/>
          <p:cNvSpPr>
            <a:spLocks noChangeArrowheads="1"/>
          </p:cNvSpPr>
          <p:nvPr/>
        </p:nvSpPr>
        <p:spPr bwMode="auto">
          <a:xfrm>
            <a:off x="1990725" y="47625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2645" name="Rectangle 69"/>
          <p:cNvSpPr>
            <a:spLocks noChangeArrowheads="1"/>
          </p:cNvSpPr>
          <p:nvPr/>
        </p:nvSpPr>
        <p:spPr bwMode="auto">
          <a:xfrm>
            <a:off x="6753225" y="4819650"/>
            <a:ext cx="347663" cy="1539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2646" name="AutoShape 70"/>
          <p:cNvSpPr>
            <a:spLocks noChangeArrowheads="1"/>
          </p:cNvSpPr>
          <p:nvPr/>
        </p:nvSpPr>
        <p:spPr bwMode="auto">
          <a:xfrm rot="5400000" flipV="1">
            <a:off x="6597650" y="151923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52648" name="Object 72"/>
          <p:cNvGraphicFramePr>
            <a:graphicFrameLocks noChangeAspect="1"/>
          </p:cNvGraphicFramePr>
          <p:nvPr/>
        </p:nvGraphicFramePr>
        <p:xfrm>
          <a:off x="303213" y="5029200"/>
          <a:ext cx="21224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900" imgH="241300" progId="">
                  <p:embed/>
                </p:oleObj>
              </mc:Choice>
              <mc:Fallback>
                <p:oleObj name="Equation" r:id="rId7" imgW="1485900" imgH="241300" progId="">
                  <p:embed/>
                  <p:pic>
                    <p:nvPicPr>
                      <p:cNvPr id="152648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5029200"/>
                        <a:ext cx="21224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BBE1D-73DB-4015-92C1-02ED367A6DB3}" type="slidenum">
              <a:rPr lang="pt-BR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67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44" grpId="0" animBg="1"/>
      <p:bldP spid="152645" grpId="0" animBg="1"/>
      <p:bldP spid="1526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b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17700"/>
          <a:stretch>
            <a:fillRect/>
          </a:stretch>
        </p:blipFill>
        <p:spPr bwMode="auto">
          <a:xfrm>
            <a:off x="2590800" y="1981200"/>
            <a:ext cx="64008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 sz="4000" i="1">
                <a:latin typeface="Times New Roman" pitchFamily="18" charset="0"/>
                <a:sym typeface="Symbol" pitchFamily="18" charset="2"/>
              </a:rPr>
              <a:t>F</a:t>
            </a:r>
            <a:endParaRPr lang="pt-BR" i="1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609600" y="1600200"/>
            <a:ext cx="1704975" cy="1311275"/>
            <a:chOff x="266" y="1142"/>
            <a:chExt cx="1074" cy="826"/>
          </a:xfrm>
        </p:grpSpPr>
        <p:sp>
          <p:nvSpPr>
            <p:cNvPr id="12304" name="Freeform 5" descr="Diagonal para cima clara"/>
            <p:cNvSpPr>
              <a:spLocks/>
            </p:cNvSpPr>
            <p:nvPr/>
          </p:nvSpPr>
          <p:spPr bwMode="auto">
            <a:xfrm>
              <a:off x="840" y="1541"/>
              <a:ext cx="276" cy="208"/>
            </a:xfrm>
            <a:custGeom>
              <a:avLst/>
              <a:gdLst>
                <a:gd name="T0" fmla="*/ 0 w 194"/>
                <a:gd name="T1" fmla="*/ 121482 h 146"/>
                <a:gd name="T2" fmla="*/ 0 w 194"/>
                <a:gd name="T3" fmla="*/ 0 h 146"/>
                <a:gd name="T4" fmla="*/ 21127 w 194"/>
                <a:gd name="T5" fmla="*/ 25786 h 146"/>
                <a:gd name="T6" fmla="*/ 40569 w 194"/>
                <a:gd name="T7" fmla="*/ 51395 h 146"/>
                <a:gd name="T8" fmla="*/ 59885 w 194"/>
                <a:gd name="T9" fmla="*/ 74397 h 146"/>
                <a:gd name="T10" fmla="*/ 79343 w 194"/>
                <a:gd name="T11" fmla="*/ 95820 h 146"/>
                <a:gd name="T12" fmla="*/ 99353 w 194"/>
                <a:gd name="T13" fmla="*/ 105990 h 146"/>
                <a:gd name="T14" fmla="*/ 122572 w 194"/>
                <a:gd name="T15" fmla="*/ 114042 h 146"/>
                <a:gd name="T16" fmla="*/ 136304 w 194"/>
                <a:gd name="T17" fmla="*/ 117252 h 146"/>
                <a:gd name="T18" fmla="*/ 157427 w 194"/>
                <a:gd name="T19" fmla="*/ 117252 h 146"/>
                <a:gd name="T20" fmla="*/ 0 w 194"/>
                <a:gd name="T21" fmla="*/ 121482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146"/>
                <a:gd name="T35" fmla="*/ 194 w 194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146">
                  <a:moveTo>
                    <a:pt x="0" y="146"/>
                  </a:moveTo>
                  <a:lnTo>
                    <a:pt x="0" y="0"/>
                  </a:lnTo>
                  <a:lnTo>
                    <a:pt x="26" y="31"/>
                  </a:lnTo>
                  <a:lnTo>
                    <a:pt x="50" y="62"/>
                  </a:lnTo>
                  <a:lnTo>
                    <a:pt x="74" y="89"/>
                  </a:lnTo>
                  <a:lnTo>
                    <a:pt x="98" y="115"/>
                  </a:lnTo>
                  <a:lnTo>
                    <a:pt x="122" y="127"/>
                  </a:lnTo>
                  <a:lnTo>
                    <a:pt x="151" y="137"/>
                  </a:lnTo>
                  <a:lnTo>
                    <a:pt x="168" y="141"/>
                  </a:lnTo>
                  <a:lnTo>
                    <a:pt x="194" y="141"/>
                  </a:lnTo>
                  <a:lnTo>
                    <a:pt x="0" y="14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5" name="Freeform 6"/>
            <p:cNvSpPr>
              <a:spLocks/>
            </p:cNvSpPr>
            <p:nvPr/>
          </p:nvSpPr>
          <p:spPr bwMode="auto">
            <a:xfrm>
              <a:off x="358" y="1142"/>
              <a:ext cx="874" cy="60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9 h 768"/>
                <a:gd name="T4" fmla="*/ 13 w 1104"/>
                <a:gd name="T5" fmla="*/ 9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6" name="Freeform 7"/>
            <p:cNvSpPr>
              <a:spLocks/>
            </p:cNvSpPr>
            <p:nvPr/>
          </p:nvSpPr>
          <p:spPr bwMode="auto">
            <a:xfrm>
              <a:off x="354" y="1260"/>
              <a:ext cx="820" cy="510"/>
            </a:xfrm>
            <a:custGeom>
              <a:avLst/>
              <a:gdLst>
                <a:gd name="T0" fmla="*/ 0 w 1034"/>
                <a:gd name="T1" fmla="*/ 7 h 645"/>
                <a:gd name="T2" fmla="*/ 3 w 1034"/>
                <a:gd name="T3" fmla="*/ 2 h 645"/>
                <a:gd name="T4" fmla="*/ 10 w 1034"/>
                <a:gd name="T5" fmla="*/ 6 h 645"/>
                <a:gd name="T6" fmla="*/ 13 w 1034"/>
                <a:gd name="T7" fmla="*/ 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2307" name="Text Box 8"/>
            <p:cNvSpPr txBox="1">
              <a:spLocks noChangeArrowheads="1"/>
            </p:cNvSpPr>
            <p:nvPr/>
          </p:nvSpPr>
          <p:spPr bwMode="auto">
            <a:xfrm>
              <a:off x="266" y="172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2308" name="Text Box 9"/>
            <p:cNvSpPr txBox="1">
              <a:spLocks noChangeArrowheads="1"/>
            </p:cNvSpPr>
            <p:nvPr/>
          </p:nvSpPr>
          <p:spPr bwMode="auto">
            <a:xfrm>
              <a:off x="1040" y="1718"/>
              <a:ext cx="30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12309" name="Text Box 10"/>
            <p:cNvSpPr txBox="1">
              <a:spLocks noChangeArrowheads="1"/>
            </p:cNvSpPr>
            <p:nvPr/>
          </p:nvSpPr>
          <p:spPr bwMode="auto">
            <a:xfrm>
              <a:off x="720" y="1756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endParaRPr lang="pt-BR" altLang="pt-BR" sz="1600" i="1" baseline="-25000">
                <a:latin typeface="Times New Roman" charset="0"/>
              </a:endParaRPr>
            </a:p>
          </p:txBody>
        </p:sp>
      </p:grp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457200" y="2520950"/>
            <a:ext cx="1903413" cy="1027113"/>
            <a:chOff x="288" y="1588"/>
            <a:chExt cx="1199" cy="647"/>
          </a:xfrm>
        </p:grpSpPr>
        <p:graphicFrame>
          <p:nvGraphicFramePr>
            <p:cNvPr id="12302" name="Object 12"/>
            <p:cNvGraphicFramePr>
              <a:graphicFrameLocks noChangeAspect="1"/>
            </p:cNvGraphicFramePr>
            <p:nvPr/>
          </p:nvGraphicFramePr>
          <p:xfrm>
            <a:off x="288" y="2016"/>
            <a:ext cx="119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33500" imgH="241300" progId="">
                    <p:embed/>
                  </p:oleObj>
                </mc:Choice>
                <mc:Fallback>
                  <p:oleObj name="Equation" r:id="rId3" imgW="1333500" imgH="241300" progId="">
                    <p:embed/>
                    <p:pic>
                      <p:nvPicPr>
                        <p:cNvPr id="1230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016"/>
                          <a:ext cx="1199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Line 13"/>
            <p:cNvSpPr>
              <a:spLocks noChangeShapeType="1"/>
            </p:cNvSpPr>
            <p:nvPr/>
          </p:nvSpPr>
          <p:spPr bwMode="auto">
            <a:xfrm>
              <a:off x="1060" y="1588"/>
              <a:ext cx="188" cy="4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2294" name="Text Box 27"/>
          <p:cNvSpPr txBox="1">
            <a:spLocks noChangeArrowheads="1"/>
          </p:cNvSpPr>
          <p:nvPr/>
        </p:nvSpPr>
        <p:spPr bwMode="auto">
          <a:xfrm>
            <a:off x="5851525" y="15684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1</a:t>
            </a:r>
          </a:p>
        </p:txBody>
      </p:sp>
      <p:sp>
        <p:nvSpPr>
          <p:cNvPr id="12295" name="Text Box 28"/>
          <p:cNvSpPr txBox="1">
            <a:spLocks noChangeArrowheads="1"/>
          </p:cNvSpPr>
          <p:nvPr/>
        </p:nvSpPr>
        <p:spPr bwMode="auto">
          <a:xfrm>
            <a:off x="2241550" y="39909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2</a:t>
            </a:r>
          </a:p>
        </p:txBody>
      </p:sp>
      <p:graphicFrame>
        <p:nvGraphicFramePr>
          <p:cNvPr id="159773" name="Object 29"/>
          <p:cNvGraphicFramePr>
            <a:graphicFrameLocks noChangeAspect="1"/>
          </p:cNvGraphicFramePr>
          <p:nvPr/>
        </p:nvGraphicFramePr>
        <p:xfrm>
          <a:off x="330200" y="4452938"/>
          <a:ext cx="17605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366" imgH="241195" progId="">
                  <p:embed/>
                </p:oleObj>
              </mc:Choice>
              <mc:Fallback>
                <p:oleObj name="Equation" r:id="rId5" imgW="1231366" imgH="241195" progId="">
                  <p:embed/>
                  <p:pic>
                    <p:nvPicPr>
                      <p:cNvPr id="15977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452938"/>
                        <a:ext cx="17605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74" name="AutoShape 30"/>
          <p:cNvSpPr>
            <a:spLocks noChangeArrowheads="1"/>
          </p:cNvSpPr>
          <p:nvPr/>
        </p:nvSpPr>
        <p:spPr bwMode="auto">
          <a:xfrm>
            <a:off x="1990725" y="546258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9775" name="Rectangle 31"/>
          <p:cNvSpPr>
            <a:spLocks noChangeArrowheads="1"/>
          </p:cNvSpPr>
          <p:nvPr/>
        </p:nvSpPr>
        <p:spPr bwMode="auto">
          <a:xfrm>
            <a:off x="4114800" y="5508625"/>
            <a:ext cx="347663" cy="1539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9776" name="AutoShape 32"/>
          <p:cNvSpPr>
            <a:spLocks noChangeArrowheads="1"/>
          </p:cNvSpPr>
          <p:nvPr/>
        </p:nvSpPr>
        <p:spPr bwMode="auto">
          <a:xfrm rot="5400000" flipV="1">
            <a:off x="3956050" y="1519238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59778" name="Object 34"/>
          <p:cNvGraphicFramePr>
            <a:graphicFrameLocks noChangeAspect="1"/>
          </p:cNvGraphicFramePr>
          <p:nvPr/>
        </p:nvGraphicFramePr>
        <p:xfrm>
          <a:off x="330200" y="4876800"/>
          <a:ext cx="17605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366" imgH="241195" progId="">
                  <p:embed/>
                </p:oleObj>
              </mc:Choice>
              <mc:Fallback>
                <p:oleObj name="Equation" r:id="rId7" imgW="1231366" imgH="241195" progId="">
                  <p:embed/>
                  <p:pic>
                    <p:nvPicPr>
                      <p:cNvPr id="15977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876800"/>
                        <a:ext cx="176053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BCBF7-E221-4748-B773-5B4122207BEF}" type="slidenum">
              <a:rPr lang="pt-BR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996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4" grpId="0" animBg="1"/>
      <p:bldP spid="159775" grpId="0" animBg="1"/>
      <p:bldP spid="15977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b2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17700"/>
          <a:stretch>
            <a:fillRect/>
          </a:stretch>
        </p:blipFill>
        <p:spPr bwMode="auto">
          <a:xfrm>
            <a:off x="2590800" y="1981200"/>
            <a:ext cx="64008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</a:t>
            </a:r>
            <a:r>
              <a:rPr lang="pt-BR" sz="4000" i="1">
                <a:latin typeface="Times New Roman" pitchFamily="18" charset="0"/>
                <a:sym typeface="Symbol" pitchFamily="18" charset="2"/>
              </a:rPr>
              <a:t>F</a:t>
            </a:r>
            <a:endParaRPr lang="pt-BR" i="1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609600" y="1600200"/>
            <a:ext cx="1704975" cy="1311275"/>
            <a:chOff x="266" y="1142"/>
            <a:chExt cx="1074" cy="826"/>
          </a:xfrm>
        </p:grpSpPr>
        <p:sp>
          <p:nvSpPr>
            <p:cNvPr id="13329" name="Freeform 5" descr="Diagonal para cima clara"/>
            <p:cNvSpPr>
              <a:spLocks/>
            </p:cNvSpPr>
            <p:nvPr/>
          </p:nvSpPr>
          <p:spPr bwMode="auto">
            <a:xfrm>
              <a:off x="840" y="1541"/>
              <a:ext cx="276" cy="208"/>
            </a:xfrm>
            <a:custGeom>
              <a:avLst/>
              <a:gdLst>
                <a:gd name="T0" fmla="*/ 0 w 194"/>
                <a:gd name="T1" fmla="*/ 121482 h 146"/>
                <a:gd name="T2" fmla="*/ 0 w 194"/>
                <a:gd name="T3" fmla="*/ 0 h 146"/>
                <a:gd name="T4" fmla="*/ 21127 w 194"/>
                <a:gd name="T5" fmla="*/ 25786 h 146"/>
                <a:gd name="T6" fmla="*/ 40569 w 194"/>
                <a:gd name="T7" fmla="*/ 51395 h 146"/>
                <a:gd name="T8" fmla="*/ 59885 w 194"/>
                <a:gd name="T9" fmla="*/ 74397 h 146"/>
                <a:gd name="T10" fmla="*/ 79343 w 194"/>
                <a:gd name="T11" fmla="*/ 95820 h 146"/>
                <a:gd name="T12" fmla="*/ 99353 w 194"/>
                <a:gd name="T13" fmla="*/ 105990 h 146"/>
                <a:gd name="T14" fmla="*/ 122572 w 194"/>
                <a:gd name="T15" fmla="*/ 114042 h 146"/>
                <a:gd name="T16" fmla="*/ 136304 w 194"/>
                <a:gd name="T17" fmla="*/ 117252 h 146"/>
                <a:gd name="T18" fmla="*/ 157427 w 194"/>
                <a:gd name="T19" fmla="*/ 117252 h 146"/>
                <a:gd name="T20" fmla="*/ 0 w 194"/>
                <a:gd name="T21" fmla="*/ 121482 h 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146"/>
                <a:gd name="T35" fmla="*/ 194 w 194"/>
                <a:gd name="T36" fmla="*/ 146 h 1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146">
                  <a:moveTo>
                    <a:pt x="0" y="146"/>
                  </a:moveTo>
                  <a:lnTo>
                    <a:pt x="0" y="0"/>
                  </a:lnTo>
                  <a:lnTo>
                    <a:pt x="26" y="31"/>
                  </a:lnTo>
                  <a:lnTo>
                    <a:pt x="50" y="62"/>
                  </a:lnTo>
                  <a:lnTo>
                    <a:pt x="74" y="89"/>
                  </a:lnTo>
                  <a:lnTo>
                    <a:pt x="98" y="115"/>
                  </a:lnTo>
                  <a:lnTo>
                    <a:pt x="122" y="127"/>
                  </a:lnTo>
                  <a:lnTo>
                    <a:pt x="151" y="137"/>
                  </a:lnTo>
                  <a:lnTo>
                    <a:pt x="168" y="141"/>
                  </a:lnTo>
                  <a:lnTo>
                    <a:pt x="194" y="141"/>
                  </a:lnTo>
                  <a:lnTo>
                    <a:pt x="0" y="146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0" name="Freeform 6"/>
            <p:cNvSpPr>
              <a:spLocks/>
            </p:cNvSpPr>
            <p:nvPr/>
          </p:nvSpPr>
          <p:spPr bwMode="auto">
            <a:xfrm>
              <a:off x="358" y="1142"/>
              <a:ext cx="874" cy="60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9 h 768"/>
                <a:gd name="T4" fmla="*/ 13 w 1104"/>
                <a:gd name="T5" fmla="*/ 9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1" name="Freeform 7"/>
            <p:cNvSpPr>
              <a:spLocks/>
            </p:cNvSpPr>
            <p:nvPr/>
          </p:nvSpPr>
          <p:spPr bwMode="auto">
            <a:xfrm>
              <a:off x="354" y="1260"/>
              <a:ext cx="820" cy="510"/>
            </a:xfrm>
            <a:custGeom>
              <a:avLst/>
              <a:gdLst>
                <a:gd name="T0" fmla="*/ 0 w 1034"/>
                <a:gd name="T1" fmla="*/ 7 h 645"/>
                <a:gd name="T2" fmla="*/ 3 w 1034"/>
                <a:gd name="T3" fmla="*/ 2 h 645"/>
                <a:gd name="T4" fmla="*/ 10 w 1034"/>
                <a:gd name="T5" fmla="*/ 6 h 645"/>
                <a:gd name="T6" fmla="*/ 13 w 1034"/>
                <a:gd name="T7" fmla="*/ 7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13332" name="Text Box 8"/>
            <p:cNvSpPr txBox="1">
              <a:spLocks noChangeArrowheads="1"/>
            </p:cNvSpPr>
            <p:nvPr/>
          </p:nvSpPr>
          <p:spPr bwMode="auto">
            <a:xfrm>
              <a:off x="266" y="172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1040" y="1718"/>
              <a:ext cx="30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sp>
          <p:nvSpPr>
            <p:cNvPr id="13334" name="Text Box 10"/>
            <p:cNvSpPr txBox="1">
              <a:spLocks noChangeArrowheads="1"/>
            </p:cNvSpPr>
            <p:nvPr/>
          </p:nvSpPr>
          <p:spPr bwMode="auto">
            <a:xfrm>
              <a:off x="720" y="1756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</a:rPr>
                <a:t>F</a:t>
              </a:r>
              <a:endParaRPr lang="pt-BR" altLang="pt-BR" sz="1600" i="1" baseline="-25000">
                <a:latin typeface="Times New Roman" charset="0"/>
              </a:endParaRPr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457200" y="2520950"/>
            <a:ext cx="1903413" cy="1027113"/>
            <a:chOff x="288" y="1588"/>
            <a:chExt cx="1199" cy="647"/>
          </a:xfrm>
        </p:grpSpPr>
        <p:graphicFrame>
          <p:nvGraphicFramePr>
            <p:cNvPr id="13327" name="Object 12"/>
            <p:cNvGraphicFramePr>
              <a:graphicFrameLocks noChangeAspect="1"/>
            </p:cNvGraphicFramePr>
            <p:nvPr/>
          </p:nvGraphicFramePr>
          <p:xfrm>
            <a:off x="288" y="2016"/>
            <a:ext cx="119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33500" imgH="241300" progId="">
                    <p:embed/>
                  </p:oleObj>
                </mc:Choice>
                <mc:Fallback>
                  <p:oleObj name="Equation" r:id="rId3" imgW="1333500" imgH="241300" progId="">
                    <p:embed/>
                    <p:pic>
                      <p:nvPicPr>
                        <p:cNvPr id="1332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016"/>
                          <a:ext cx="1199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8" name="Line 13"/>
            <p:cNvSpPr>
              <a:spLocks noChangeShapeType="1"/>
            </p:cNvSpPr>
            <p:nvPr/>
          </p:nvSpPr>
          <p:spPr bwMode="auto">
            <a:xfrm>
              <a:off x="1060" y="1588"/>
              <a:ext cx="188" cy="4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dirty="0">
                <a:latin typeface="Tahoma" panose="020B0604030504040204" pitchFamily="34" charset="0"/>
              </a:endParaRPr>
            </a:p>
          </p:txBody>
        </p:sp>
      </p:grp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5851525" y="156845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1</a:t>
            </a: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2241550" y="39909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g</a:t>
            </a:r>
            <a:r>
              <a:rPr lang="pt-BR" altLang="pt-BR" sz="1600" baseline="-25000">
                <a:latin typeface="Times New Roman" charset="0"/>
              </a:rPr>
              <a:t>2</a:t>
            </a:r>
          </a:p>
        </p:txBody>
      </p:sp>
      <p:graphicFrame>
        <p:nvGraphicFramePr>
          <p:cNvPr id="13320" name="Object 16"/>
          <p:cNvGraphicFramePr>
            <a:graphicFrameLocks noChangeAspect="1"/>
          </p:cNvGraphicFramePr>
          <p:nvPr/>
        </p:nvGraphicFramePr>
        <p:xfrm>
          <a:off x="330200" y="4452938"/>
          <a:ext cx="17605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366" imgH="241195" progId="">
                  <p:embed/>
                </p:oleObj>
              </mc:Choice>
              <mc:Fallback>
                <p:oleObj name="Equation" r:id="rId5" imgW="1231366" imgH="241195" progId="">
                  <p:embed/>
                  <p:pic>
                    <p:nvPicPr>
                      <p:cNvPr id="133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452938"/>
                        <a:ext cx="1760538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18"/>
          <p:cNvSpPr>
            <a:spLocks noChangeArrowheads="1"/>
          </p:cNvSpPr>
          <p:nvPr/>
        </p:nvSpPr>
        <p:spPr bwMode="auto">
          <a:xfrm>
            <a:off x="4114800" y="5508625"/>
            <a:ext cx="347663" cy="1539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graphicFrame>
        <p:nvGraphicFramePr>
          <p:cNvPr id="13322" name="Object 20"/>
          <p:cNvGraphicFramePr>
            <a:graphicFrameLocks noChangeAspect="1"/>
          </p:cNvGraphicFramePr>
          <p:nvPr/>
        </p:nvGraphicFramePr>
        <p:xfrm>
          <a:off x="330200" y="5291138"/>
          <a:ext cx="20320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400" imgH="241300" progId="">
                  <p:embed/>
                </p:oleObj>
              </mc:Choice>
              <mc:Fallback>
                <p:oleObj name="Equation" r:id="rId7" imgW="1422400" imgH="241300" progId="">
                  <p:embed/>
                  <p:pic>
                    <p:nvPicPr>
                      <p:cNvPr id="133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291138"/>
                        <a:ext cx="20320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21"/>
          <p:cNvGraphicFramePr>
            <a:graphicFrameLocks noChangeAspect="1"/>
          </p:cNvGraphicFramePr>
          <p:nvPr/>
        </p:nvGraphicFramePr>
        <p:xfrm>
          <a:off x="330200" y="4876800"/>
          <a:ext cx="17605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366" imgH="241195" progId="">
                  <p:embed/>
                </p:oleObj>
              </mc:Choice>
              <mc:Fallback>
                <p:oleObj name="Equation" r:id="rId9" imgW="1231366" imgH="241195" progId="">
                  <p:embed/>
                  <p:pic>
                    <p:nvPicPr>
                      <p:cNvPr id="1332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876800"/>
                        <a:ext cx="176053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0" name="Object 22"/>
          <p:cNvGraphicFramePr>
            <a:graphicFrameLocks noChangeAspect="1"/>
          </p:cNvGraphicFramePr>
          <p:nvPr/>
        </p:nvGraphicFramePr>
        <p:xfrm>
          <a:off x="330200" y="5588000"/>
          <a:ext cx="2068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47800" imgH="419100" progId="">
                  <p:embed/>
                </p:oleObj>
              </mc:Choice>
              <mc:Fallback>
                <p:oleObj name="Equation" r:id="rId11" imgW="1447800" imgH="419100" progId="">
                  <p:embed/>
                  <p:pic>
                    <p:nvPicPr>
                      <p:cNvPr id="1607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588000"/>
                        <a:ext cx="20685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1" name="Object 23"/>
          <p:cNvGraphicFramePr>
            <a:graphicFrameLocks noChangeAspect="1"/>
          </p:cNvGraphicFramePr>
          <p:nvPr/>
        </p:nvGraphicFramePr>
        <p:xfrm>
          <a:off x="330200" y="6223000"/>
          <a:ext cx="21780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4000" imgH="241300" progId="">
                  <p:embed/>
                </p:oleObj>
              </mc:Choice>
              <mc:Fallback>
                <p:oleObj name="Equation" r:id="rId13" imgW="1524000" imgH="241300" progId="">
                  <p:embed/>
                  <p:pic>
                    <p:nvPicPr>
                      <p:cNvPr id="1607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6223000"/>
                        <a:ext cx="217805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926EA-43A7-4AE9-82A6-55282371C626}" type="slidenum">
              <a:rPr lang="pt-BR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48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/>
              <p:nvPr/>
            </p:nvSpPr>
            <p:spPr bwMode="auto">
              <a:xfrm>
                <a:off x="889784" y="3808447"/>
                <a:ext cx="1702569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84" y="3808447"/>
                <a:ext cx="1702569" cy="735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/>
              <p:nvPr/>
            </p:nvSpPr>
            <p:spPr bwMode="auto">
              <a:xfrm>
                <a:off x="873757" y="4277421"/>
                <a:ext cx="1702569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757" y="4277421"/>
                <a:ext cx="1702569" cy="735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dirty="0">
                <a:sym typeface="Symbol" pitchFamily="18" charset="2"/>
              </a:rPr>
              <a:t>Exponencial</a:t>
            </a:r>
            <a:endParaRPr lang="pt-BR" dirty="0"/>
          </a:p>
        </p:txBody>
      </p:sp>
      <p:grpSp>
        <p:nvGrpSpPr>
          <p:cNvPr id="142347" name="Agrupar 142346">
            <a:extLst>
              <a:ext uri="{FF2B5EF4-FFF2-40B4-BE49-F238E27FC236}">
                <a16:creationId xmlns:a16="http://schemas.microsoft.com/office/drawing/2014/main" id="{3300FF3C-B0E4-99D3-3099-CD13FCD32DE2}"/>
              </a:ext>
            </a:extLst>
          </p:cNvPr>
          <p:cNvGrpSpPr/>
          <p:nvPr/>
        </p:nvGrpSpPr>
        <p:grpSpPr>
          <a:xfrm>
            <a:off x="2462213" y="3980455"/>
            <a:ext cx="5710187" cy="800825"/>
            <a:chOff x="2462213" y="3753120"/>
            <a:chExt cx="5710187" cy="800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/>
                <p:nvPr/>
              </p:nvSpPr>
              <p:spPr bwMode="auto">
                <a:xfrm>
                  <a:off x="2620026" y="3962703"/>
                  <a:ext cx="1702569" cy="471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()</m:t>
                        </m:r>
                      </m:oMath>
                    </m:oMathPara>
                  </a14:m>
                  <a:endParaRPr lang="pt-BR" sz="18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0026" y="3962703"/>
                  <a:ext cx="1702569" cy="4710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09" name="AutoShape 8"/>
            <p:cNvSpPr>
              <a:spLocks/>
            </p:cNvSpPr>
            <p:nvPr/>
          </p:nvSpPr>
          <p:spPr bwMode="auto">
            <a:xfrm>
              <a:off x="2462213" y="3753120"/>
              <a:ext cx="76200" cy="7560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2346" name="Text Box 10"/>
            <p:cNvSpPr txBox="1">
              <a:spLocks noChangeArrowheads="1"/>
            </p:cNvSpPr>
            <p:nvPr/>
          </p:nvSpPr>
          <p:spPr bwMode="auto">
            <a:xfrm>
              <a:off x="3851920" y="3972920"/>
              <a:ext cx="432048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(lê-se: 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ahoma" panose="020B0604030504040204" pitchFamily="34" charset="0"/>
                </a:rPr>
                <a:t> tem distribuição exponencial com parâmetro </a:t>
              </a:r>
              <a:r>
                <a:rPr lang="pt-BR" altLang="pt-BR" sz="1600" dirty="0">
                  <a:latin typeface="Tahoma" panose="020B0604030504040204" pitchFamily="34" charset="0"/>
                  <a:sym typeface="Symbol" panose="05050102010706020507" pitchFamily="18" charset="2"/>
                </a:rPr>
                <a:t></a:t>
              </a:r>
              <a:r>
                <a:rPr lang="pt-BR" altLang="pt-BR" sz="1600" dirty="0">
                  <a:latin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2325" y="5275275"/>
            <a:ext cx="1339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Propriedade: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4C08-7E87-4B70-8D65-19AAF73BE0BF}" type="slidenum">
              <a:rPr lang="pt-BR"/>
              <a:pPr>
                <a:defRPr/>
              </a:pPr>
              <a:t>74</a:t>
            </a:fld>
            <a:endParaRPr lang="pt-BR"/>
          </a:p>
        </p:txBody>
      </p:sp>
      <p:sp>
        <p:nvSpPr>
          <p:cNvPr id="38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Exponencial se sua função densidade de probabilidade for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/>
              <p:nvPr/>
            </p:nvSpPr>
            <p:spPr bwMode="auto">
              <a:xfrm>
                <a:off x="867593" y="2564274"/>
                <a:ext cx="1702569" cy="471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)=</m:t>
                      </m:r>
                      <m:sSup>
                        <m:sSupPr>
                          <m:ctrlP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pt-B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593" y="2564274"/>
                <a:ext cx="1702569" cy="471066"/>
              </a:xfrm>
              <a:prstGeom prst="rect">
                <a:avLst/>
              </a:prstGeom>
              <a:blipFill>
                <a:blip r:embed="rId5"/>
                <a:stretch>
                  <a:fillRect l="-1071" b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/>
              <p:nvPr/>
            </p:nvSpPr>
            <p:spPr>
              <a:xfrm>
                <a:off x="2828925" y="2510249"/>
                <a:ext cx="7924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2510249"/>
                <a:ext cx="79244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/>
              <p:nvPr/>
            </p:nvSpPr>
            <p:spPr>
              <a:xfrm>
                <a:off x="2827710" y="2802414"/>
                <a:ext cx="7924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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10" y="2802414"/>
                <a:ext cx="79244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5DEBB90-9FEC-714C-01D0-B77B7388646E}"/>
              </a:ext>
            </a:extLst>
          </p:cNvPr>
          <p:cNvGrpSpPr/>
          <p:nvPr/>
        </p:nvGrpSpPr>
        <p:grpSpPr>
          <a:xfrm>
            <a:off x="3923928" y="2199478"/>
            <a:ext cx="2855767" cy="1805586"/>
            <a:chOff x="5218575" y="1911446"/>
            <a:chExt cx="2855767" cy="1805586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4DFD785C-D3E0-386A-B75E-F2A29F1ADB83}"/>
                </a:ext>
              </a:extLst>
            </p:cNvPr>
            <p:cNvGrpSpPr/>
            <p:nvPr/>
          </p:nvGrpSpPr>
          <p:grpSpPr>
            <a:xfrm>
              <a:off x="5868144" y="1911446"/>
              <a:ext cx="2206198" cy="1805586"/>
              <a:chOff x="6691179" y="1894453"/>
              <a:chExt cx="2206198" cy="1805586"/>
            </a:xfrm>
          </p:grpSpPr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EC7E8A80-EDBF-2AB6-E6EA-AF396B394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1826" y="1894453"/>
                <a:ext cx="2068596" cy="1558800"/>
              </a:xfrm>
              <a:prstGeom prst="rect">
                <a:avLst/>
              </a:prstGeom>
            </p:spPr>
          </p:pic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81E8914F-9255-DAE1-2807-7B948B2FE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17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0548CD21-34F3-D483-EBC0-25D264304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526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D1EC9166-1784-26D4-DCF9-8A4CB6435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935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25" name="Text Box 34">
                <a:extLst>
                  <a:ext uri="{FF2B5EF4-FFF2-40B4-BE49-F238E27FC236}">
                    <a16:creationId xmlns:a16="http://schemas.microsoft.com/office/drawing/2014/main" id="{94D9AADE-1D2C-A8C9-EE55-FF19E396F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344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6" name="Text Box 34">
                <a:extLst>
                  <a:ext uri="{FF2B5EF4-FFF2-40B4-BE49-F238E27FC236}">
                    <a16:creationId xmlns:a16="http://schemas.microsoft.com/office/drawing/2014/main" id="{458AB36A-7C0C-277F-C888-8BAA6D0DE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753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27" name="Text Box 34">
                <a:extLst>
                  <a:ext uri="{FF2B5EF4-FFF2-40B4-BE49-F238E27FC236}">
                    <a16:creationId xmlns:a16="http://schemas.microsoft.com/office/drawing/2014/main" id="{BB398555-B997-2B79-E686-A6E086605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1627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/>
                <p:nvPr/>
              </p:nvSpPr>
              <p:spPr>
                <a:xfrm>
                  <a:off x="5562584" y="3088626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=0,5</m:t>
                        </m:r>
                      </m:oMath>
                    </m:oMathPara>
                  </a14:m>
                  <a:endParaRPr lang="pt-BR" sz="11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584" y="3088626"/>
                  <a:ext cx="792444" cy="2616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/>
                <p:nvPr/>
              </p:nvSpPr>
              <p:spPr>
                <a:xfrm>
                  <a:off x="5218575" y="2444874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sz="1100" dirty="0">
                    <a:solidFill>
                      <a:srgbClr val="00B05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575" y="2444874"/>
                  <a:ext cx="792444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/>
                <p:nvPr/>
              </p:nvSpPr>
              <p:spPr>
                <a:xfrm>
                  <a:off x="5868144" y="2147808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=1,5</m:t>
                        </m:r>
                      </m:oMath>
                    </m:oMathPara>
                  </a14:m>
                  <a:endParaRPr lang="pt-BR" sz="110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2147808"/>
                  <a:ext cx="792444" cy="2616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357" name="Text Box 20">
                <a:extLst>
                  <a:ext uri="{FF2B5EF4-FFF2-40B4-BE49-F238E27FC236}">
                    <a16:creationId xmlns:a16="http://schemas.microsoft.com/office/drawing/2014/main" id="{A3AA1248-2533-66DA-0485-C49F75758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25" y="5738457"/>
                <a:ext cx="5115696" cy="49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independentes então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2357" name="Text Box 20">
                <a:extLst>
                  <a:ext uri="{FF2B5EF4-FFF2-40B4-BE49-F238E27FC236}">
                    <a16:creationId xmlns:a16="http://schemas.microsoft.com/office/drawing/2014/main" id="{A3AA1248-2533-66DA-0485-C49F75758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5" y="5738457"/>
                <a:ext cx="5115696" cy="498855"/>
              </a:xfrm>
              <a:prstGeom prst="rect">
                <a:avLst/>
              </a:prstGeom>
              <a:blipFill>
                <a:blip r:embed="rId12"/>
                <a:stretch>
                  <a:fillRect l="-715" b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1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2359" grpId="0"/>
      <p:bldP spid="14235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/>
              <p:nvPr/>
            </p:nvSpPr>
            <p:spPr bwMode="auto">
              <a:xfrm>
                <a:off x="889784" y="3645024"/>
                <a:ext cx="1702569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ad>
                        <m:radPr>
                          <m:degHide m:val="on"/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84" y="3645024"/>
                <a:ext cx="1702569" cy="735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/>
              <p:nvPr/>
            </p:nvSpPr>
            <p:spPr bwMode="auto">
              <a:xfrm>
                <a:off x="873757" y="4212613"/>
                <a:ext cx="2365650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757" y="4212613"/>
                <a:ext cx="2365650" cy="735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i="1" dirty="0">
                <a:sym typeface="Symbol" pitchFamily="18" charset="2"/>
              </a:rPr>
              <a:t>Rayleigh</a:t>
            </a:r>
            <a:endParaRPr lang="pt-BR" i="1" dirty="0"/>
          </a:p>
        </p:txBody>
      </p:sp>
      <p:grpSp>
        <p:nvGrpSpPr>
          <p:cNvPr id="142347" name="Agrupar 142346">
            <a:extLst>
              <a:ext uri="{FF2B5EF4-FFF2-40B4-BE49-F238E27FC236}">
                <a16:creationId xmlns:a16="http://schemas.microsoft.com/office/drawing/2014/main" id="{3300FF3C-B0E4-99D3-3099-CD13FCD32DE2}"/>
              </a:ext>
            </a:extLst>
          </p:cNvPr>
          <p:cNvGrpSpPr/>
          <p:nvPr/>
        </p:nvGrpSpPr>
        <p:grpSpPr>
          <a:xfrm>
            <a:off x="3182293" y="3817032"/>
            <a:ext cx="5854203" cy="800825"/>
            <a:chOff x="2462213" y="3753120"/>
            <a:chExt cx="5854203" cy="800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/>
                <p:nvPr/>
              </p:nvSpPr>
              <p:spPr bwMode="auto">
                <a:xfrm>
                  <a:off x="2627784" y="3962703"/>
                  <a:ext cx="1702569" cy="471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𝑅𝑎𝑦𝑙𝑒𝑖𝑔h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8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7784" y="3962703"/>
                  <a:ext cx="1702569" cy="471066"/>
                </a:xfrm>
                <a:prstGeom prst="rect">
                  <a:avLst/>
                </a:prstGeom>
                <a:blipFill>
                  <a:blip r:embed="rId4"/>
                  <a:stretch>
                    <a:fillRect r="-50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09" name="AutoShape 8"/>
            <p:cNvSpPr>
              <a:spLocks/>
            </p:cNvSpPr>
            <p:nvPr/>
          </p:nvSpPr>
          <p:spPr bwMode="auto">
            <a:xfrm>
              <a:off x="2462213" y="3753120"/>
              <a:ext cx="76200" cy="7560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2346" name="Text Box 10"/>
            <p:cNvSpPr txBox="1">
              <a:spLocks noChangeArrowheads="1"/>
            </p:cNvSpPr>
            <p:nvPr/>
          </p:nvSpPr>
          <p:spPr bwMode="auto">
            <a:xfrm>
              <a:off x="4355976" y="3972920"/>
              <a:ext cx="396044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(lê-se: 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ahoma" panose="020B0604030504040204" pitchFamily="34" charset="0"/>
                </a:rPr>
                <a:t> tem distribuição </a:t>
              </a:r>
              <a:r>
                <a:rPr lang="pt-BR" altLang="pt-BR" sz="1600" i="1" dirty="0">
                  <a:latin typeface="Tahoma" panose="020B0604030504040204" pitchFamily="34" charset="0"/>
                </a:rPr>
                <a:t>Rayleigh</a:t>
              </a:r>
              <a:r>
                <a:rPr lang="pt-BR" altLang="pt-BR" sz="1600" dirty="0">
                  <a:latin typeface="Tahoma" panose="020B0604030504040204" pitchFamily="34" charset="0"/>
                </a:rPr>
                <a:t> com parâmetro </a:t>
              </a:r>
              <a:r>
                <a:rPr lang="pt-BR" altLang="pt-BR" sz="1600" i="1" dirty="0">
                  <a:latin typeface="Tahoma" panose="020B0604030504040204" pitchFamily="34" charset="0"/>
                  <a:sym typeface="Symbol" panose="05050102010706020507" pitchFamily="18" charset="2"/>
                </a:rPr>
                <a:t></a:t>
              </a:r>
              <a:r>
                <a:rPr lang="pt-BR" altLang="pt-BR" sz="1600" dirty="0">
                  <a:latin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2325" y="5085184"/>
            <a:ext cx="1430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Propriedades: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4C08-7E87-4B70-8D65-19AAF73BE0BF}" type="slidenum">
              <a:rPr lang="pt-BR"/>
              <a:pPr>
                <a:defRPr/>
              </a:pPr>
              <a:t>75</a:t>
            </a:fld>
            <a:endParaRPr lang="pt-BR"/>
          </a:p>
        </p:txBody>
      </p:sp>
      <p:sp>
        <p:nvSpPr>
          <p:cNvPr id="38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ahoma" panose="020B0604030504040204" pitchFamily="34" charset="0"/>
              </a:rPr>
              <a:t>Rayleigh</a:t>
            </a:r>
            <a:r>
              <a:rPr lang="pt-BR" altLang="pt-BR" sz="1600" dirty="0">
                <a:latin typeface="Tahoma" panose="020B0604030504040204" pitchFamily="34" charset="0"/>
              </a:rPr>
              <a:t> se sua função densidade de probabilidade for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/>
              <p:nvPr/>
            </p:nvSpPr>
            <p:spPr bwMode="auto">
              <a:xfrm>
                <a:off x="867593" y="2402905"/>
                <a:ext cx="1702569" cy="471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pt-B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593" y="2402905"/>
                <a:ext cx="1702569" cy="471066"/>
              </a:xfrm>
              <a:prstGeom prst="rect">
                <a:avLst/>
              </a:prstGeom>
              <a:blipFill>
                <a:blip r:embed="rId5"/>
                <a:stretch>
                  <a:fillRect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/>
              <p:nvPr/>
            </p:nvSpPr>
            <p:spPr>
              <a:xfrm>
                <a:off x="2828925" y="2348880"/>
                <a:ext cx="7924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2348880"/>
                <a:ext cx="79244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/>
              <p:nvPr/>
            </p:nvSpPr>
            <p:spPr>
              <a:xfrm>
                <a:off x="2827710" y="2641045"/>
                <a:ext cx="7924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710" y="2641045"/>
                <a:ext cx="79244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409AAF1C-9964-3FAA-DB47-DF0F3130EA18}"/>
              </a:ext>
            </a:extLst>
          </p:cNvPr>
          <p:cNvGrpSpPr/>
          <p:nvPr/>
        </p:nvGrpSpPr>
        <p:grpSpPr>
          <a:xfrm>
            <a:off x="4499992" y="1988840"/>
            <a:ext cx="2283803" cy="1817643"/>
            <a:chOff x="4573497" y="1899389"/>
            <a:chExt cx="2283803" cy="1817643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C5CCD49-3DBD-BAF1-C540-68CDD015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1694" y="1899389"/>
              <a:ext cx="2086139" cy="155880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4DFD785C-D3E0-386A-B75E-F2A29F1ADB83}"/>
                </a:ext>
              </a:extLst>
            </p:cNvPr>
            <p:cNvGrpSpPr/>
            <p:nvPr/>
          </p:nvGrpSpPr>
          <p:grpSpPr>
            <a:xfrm>
              <a:off x="4573497" y="3380482"/>
              <a:ext cx="2206198" cy="336550"/>
              <a:chOff x="6691179" y="3363489"/>
              <a:chExt cx="2206198" cy="336550"/>
            </a:xfrm>
          </p:grpSpPr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81E8914F-9255-DAE1-2807-7B948B2FE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17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0548CD21-34F3-D483-EBC0-25D264304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526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D1EC9166-1784-26D4-DCF9-8A4CB6435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935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25" name="Text Box 34">
                <a:extLst>
                  <a:ext uri="{FF2B5EF4-FFF2-40B4-BE49-F238E27FC236}">
                    <a16:creationId xmlns:a16="http://schemas.microsoft.com/office/drawing/2014/main" id="{94D9AADE-1D2C-A8C9-EE55-FF19E396F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344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6" name="Text Box 34">
                <a:extLst>
                  <a:ext uri="{FF2B5EF4-FFF2-40B4-BE49-F238E27FC236}">
                    <a16:creationId xmlns:a16="http://schemas.microsoft.com/office/drawing/2014/main" id="{458AB36A-7C0C-277F-C888-8BAA6D0DE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753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27" name="Text Box 34">
                <a:extLst>
                  <a:ext uri="{FF2B5EF4-FFF2-40B4-BE49-F238E27FC236}">
                    <a16:creationId xmlns:a16="http://schemas.microsoft.com/office/drawing/2014/main" id="{BB398555-B997-2B79-E686-A6E086605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1627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/>
                <p:nvPr/>
              </p:nvSpPr>
              <p:spPr>
                <a:xfrm>
                  <a:off x="4944778" y="2151772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=0,5</m:t>
                        </m:r>
                      </m:oMath>
                    </m:oMathPara>
                  </a14:m>
                  <a:endParaRPr lang="pt-BR" sz="11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78" y="2151772"/>
                  <a:ext cx="792444" cy="2616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/>
                <p:nvPr/>
              </p:nvSpPr>
              <p:spPr>
                <a:xfrm>
                  <a:off x="5272412" y="2698978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sz="1100" dirty="0">
                    <a:solidFill>
                      <a:srgbClr val="00B05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12" y="2698978"/>
                  <a:ext cx="792444" cy="2616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/>
                <p:nvPr/>
              </p:nvSpPr>
              <p:spPr>
                <a:xfrm>
                  <a:off x="6064856" y="2990834"/>
                  <a:ext cx="79244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pt-BR" sz="110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4856" y="2990834"/>
                  <a:ext cx="792444" cy="2616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0">
                <a:extLst>
                  <a:ext uri="{FF2B5EF4-FFF2-40B4-BE49-F238E27FC236}">
                    <a16:creationId xmlns:a16="http://schemas.microsoft.com/office/drawing/2014/main" id="{24C658BB-0476-36AB-3552-A857CBC5DC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175" y="5415454"/>
                <a:ext cx="6283067" cy="593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a)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altLang="pt-BR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independentes então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𝑅𝑎𝑦𝑙𝑒𝑖𝑔h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 Box 20">
                <a:extLst>
                  <a:ext uri="{FF2B5EF4-FFF2-40B4-BE49-F238E27FC236}">
                    <a16:creationId xmlns:a16="http://schemas.microsoft.com/office/drawing/2014/main" id="{24C658BB-0476-36AB-3552-A857CBC5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175" y="5415454"/>
                <a:ext cx="6283067" cy="593432"/>
              </a:xfrm>
              <a:prstGeom prst="rect">
                <a:avLst/>
              </a:prstGeom>
              <a:blipFill>
                <a:blip r:embed="rId12"/>
                <a:stretch>
                  <a:fillRect l="-5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0">
                <a:extLst>
                  <a:ext uri="{FF2B5EF4-FFF2-40B4-BE49-F238E27FC236}">
                    <a16:creationId xmlns:a16="http://schemas.microsoft.com/office/drawing/2014/main" id="{0AD9E5DD-1D3E-FC48-22D8-2092B5A67B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175" y="5988283"/>
                <a:ext cx="4090094" cy="465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b) Se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alt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então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rad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pt-BR" altLang="pt-BR" sz="1600" b="0" i="1" smtClean="0">
                        <a:latin typeface="Cambria Math" panose="02040503050406030204" pitchFamily="18" charset="0"/>
                      </a:rPr>
                      <m:t>𝑅𝑎𝑦𝑙𝑒𝑖𝑔h</m:t>
                    </m:r>
                    <m:d>
                      <m:d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 Box 20">
                <a:extLst>
                  <a:ext uri="{FF2B5EF4-FFF2-40B4-BE49-F238E27FC236}">
                    <a16:creationId xmlns:a16="http://schemas.microsoft.com/office/drawing/2014/main" id="{0AD9E5DD-1D3E-FC48-22D8-2092B5A67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0175" y="5988283"/>
                <a:ext cx="4090094" cy="465448"/>
              </a:xfrm>
              <a:prstGeom prst="rect">
                <a:avLst/>
              </a:prstGeom>
              <a:blipFill>
                <a:blip r:embed="rId13"/>
                <a:stretch>
                  <a:fillRect l="-8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558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2359" grpId="0"/>
      <p:bldP spid="2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/>
              <p:nvPr/>
            </p:nvSpPr>
            <p:spPr bwMode="auto">
              <a:xfrm>
                <a:off x="889784" y="3645024"/>
                <a:ext cx="1702569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0077288C-ACBC-1612-9431-60B4C5D5A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84" y="3645024"/>
                <a:ext cx="1702569" cy="735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/>
              <p:nvPr/>
            </p:nvSpPr>
            <p:spPr bwMode="auto">
              <a:xfrm>
                <a:off x="873757" y="4212613"/>
                <a:ext cx="2365650" cy="7357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8D0D632B-E2AB-43BB-AD8A-C47F0B0B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757" y="4212613"/>
                <a:ext cx="2365650" cy="735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</a:t>
            </a:r>
            <a:r>
              <a:rPr lang="pt-BR" i="1" dirty="0">
                <a:sym typeface="Symbol" pitchFamily="18" charset="2"/>
              </a:rPr>
              <a:t>Gamma</a:t>
            </a:r>
            <a:endParaRPr lang="pt-BR" i="1" dirty="0"/>
          </a:p>
        </p:txBody>
      </p:sp>
      <p:grpSp>
        <p:nvGrpSpPr>
          <p:cNvPr id="142347" name="Agrupar 142346">
            <a:extLst>
              <a:ext uri="{FF2B5EF4-FFF2-40B4-BE49-F238E27FC236}">
                <a16:creationId xmlns:a16="http://schemas.microsoft.com/office/drawing/2014/main" id="{3300FF3C-B0E4-99D3-3099-CD13FCD32DE2}"/>
              </a:ext>
            </a:extLst>
          </p:cNvPr>
          <p:cNvGrpSpPr/>
          <p:nvPr/>
        </p:nvGrpSpPr>
        <p:grpSpPr>
          <a:xfrm>
            <a:off x="2483768" y="3817032"/>
            <a:ext cx="5976664" cy="800825"/>
            <a:chOff x="2462213" y="3753120"/>
            <a:chExt cx="5976664" cy="800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/>
                <p:nvPr/>
              </p:nvSpPr>
              <p:spPr bwMode="auto">
                <a:xfrm>
                  <a:off x="2627784" y="3962703"/>
                  <a:ext cx="1702569" cy="471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𝐺𝑎𝑚𝑚𝑎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pt-B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800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8" name="Object 13">
                  <a:extLst>
                    <a:ext uri="{FF2B5EF4-FFF2-40B4-BE49-F238E27FC236}">
                      <a16:creationId xmlns:a16="http://schemas.microsoft.com/office/drawing/2014/main" id="{AD4E72B1-B31B-824B-EA7C-54A5761B2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7784" y="3962703"/>
                  <a:ext cx="1702569" cy="471066"/>
                </a:xfrm>
                <a:prstGeom prst="rect">
                  <a:avLst/>
                </a:prstGeom>
                <a:blipFill>
                  <a:blip r:embed="rId4"/>
                  <a:stretch>
                    <a:fillRect r="-100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09" name="AutoShape 8"/>
            <p:cNvSpPr>
              <a:spLocks/>
            </p:cNvSpPr>
            <p:nvPr/>
          </p:nvSpPr>
          <p:spPr bwMode="auto">
            <a:xfrm>
              <a:off x="2462213" y="3753120"/>
              <a:ext cx="76200" cy="7560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42346" name="Text Box 10"/>
            <p:cNvSpPr txBox="1">
              <a:spLocks noChangeArrowheads="1"/>
            </p:cNvSpPr>
            <p:nvPr/>
          </p:nvSpPr>
          <p:spPr bwMode="auto">
            <a:xfrm>
              <a:off x="4478437" y="3972920"/>
              <a:ext cx="396044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85763" indent="-38576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(lê-se: </a:t>
              </a:r>
              <a:r>
                <a:rPr lang="pt-BR" altLang="pt-BR" sz="1600" i="1" dirty="0">
                  <a:latin typeface="Times New Roman" charset="0"/>
                </a:rPr>
                <a:t>X</a:t>
              </a:r>
              <a:r>
                <a:rPr lang="pt-BR" altLang="pt-BR" sz="1600" dirty="0">
                  <a:latin typeface="Tahoma" panose="020B0604030504040204" pitchFamily="34" charset="0"/>
                </a:rPr>
                <a:t> tem distribuição </a:t>
              </a:r>
              <a:r>
                <a:rPr lang="pt-BR" altLang="pt-BR" sz="1600" i="1" dirty="0">
                  <a:latin typeface="Tahoma" panose="020B0604030504040204" pitchFamily="34" charset="0"/>
                </a:rPr>
                <a:t>Gamma</a:t>
              </a:r>
              <a:r>
                <a:rPr lang="pt-BR" altLang="pt-BR" sz="1600" dirty="0">
                  <a:latin typeface="Tahoma" panose="020B0604030504040204" pitchFamily="34" charset="0"/>
                </a:rPr>
                <a:t> com parâmetros </a:t>
              </a:r>
              <a:r>
                <a:rPr lang="pt-BR" altLang="pt-BR" sz="1600" i="1" dirty="0">
                  <a:latin typeface="Tahoma" panose="020B0604030504040204" pitchFamily="34" charset="0"/>
                  <a:sym typeface="Symbol" panose="05050102010706020507" pitchFamily="18" charset="2"/>
                </a:rPr>
                <a:t></a:t>
              </a:r>
              <a:r>
                <a:rPr lang="pt-BR" altLang="pt-BR" sz="1600" dirty="0">
                  <a:latin typeface="Tahoma" panose="020B0604030504040204" pitchFamily="34" charset="0"/>
                  <a:sym typeface="Symbol" panose="05050102010706020507" pitchFamily="18" charset="2"/>
                </a:rPr>
                <a:t> e </a:t>
              </a:r>
              <a:r>
                <a:rPr lang="pt-BR" altLang="pt-BR" sz="1600" i="1" dirty="0">
                  <a:latin typeface="Tahoma" panose="020B0604030504040204" pitchFamily="34" charset="0"/>
                  <a:sym typeface="Symbol" panose="05050102010706020507" pitchFamily="18" charset="2"/>
                </a:rPr>
                <a:t></a:t>
              </a:r>
              <a:r>
                <a:rPr lang="pt-BR" altLang="pt-BR" sz="1600" dirty="0">
                  <a:latin typeface="Tahoma" panose="020B0604030504040204" pitchFamily="34" charset="0"/>
                </a:rPr>
                <a:t>)</a:t>
              </a:r>
            </a:p>
          </p:txBody>
        </p:sp>
      </p:grp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822325" y="4962654"/>
            <a:ext cx="1430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Propriedades: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4C08-7E87-4B70-8D65-19AAF73BE0BF}" type="slidenum">
              <a:rPr lang="pt-BR"/>
              <a:pPr>
                <a:defRPr/>
              </a:pPr>
              <a:t>76</a:t>
            </a:fld>
            <a:endParaRPr lang="pt-BR" dirty="0"/>
          </a:p>
        </p:txBody>
      </p:sp>
      <p:sp>
        <p:nvSpPr>
          <p:cNvPr id="38" name="Retângulo 2"/>
          <p:cNvSpPr>
            <a:spLocks noChangeArrowheads="1"/>
          </p:cNvSpPr>
          <p:nvPr/>
        </p:nvSpPr>
        <p:spPr bwMode="auto">
          <a:xfrm>
            <a:off x="695325" y="1547813"/>
            <a:ext cx="7764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Uma variável aleatória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tem distribuição </a:t>
            </a:r>
            <a:r>
              <a:rPr lang="pt-BR" altLang="pt-BR" sz="1600" i="1" dirty="0">
                <a:latin typeface="Tahoma" panose="020B0604030504040204" pitchFamily="34" charset="0"/>
              </a:rPr>
              <a:t>Gamma</a:t>
            </a:r>
            <a:r>
              <a:rPr lang="pt-BR" altLang="pt-BR" sz="1600" dirty="0">
                <a:latin typeface="Tahoma" panose="020B0604030504040204" pitchFamily="34" charset="0"/>
              </a:rPr>
              <a:t> se sua função densidade de probabilidade for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/>
              <p:nvPr/>
            </p:nvSpPr>
            <p:spPr bwMode="auto">
              <a:xfrm>
                <a:off x="867593" y="2402905"/>
                <a:ext cx="3628734" cy="471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𝛽</m:t>
                              </m:r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pt-B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(</m:t>
                          </m:r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  <m:r>
                            <a:rPr lang="pt-B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18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975EF850-B58E-8CF5-65D3-3E1FE941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593" y="2402905"/>
                <a:ext cx="3628734" cy="471066"/>
              </a:xfrm>
              <a:prstGeom prst="rect">
                <a:avLst/>
              </a:prstGeom>
              <a:blipFill>
                <a:blip r:embed="rId5"/>
                <a:stretch>
                  <a:fillRect b="-41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/>
              <p:nvPr/>
            </p:nvSpPr>
            <p:spPr>
              <a:xfrm>
                <a:off x="3371652" y="2438241"/>
                <a:ext cx="7924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AD01939-3328-7B99-06B7-5228F843A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52" y="2438241"/>
                <a:ext cx="79244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/>
              <p:nvPr/>
            </p:nvSpPr>
            <p:spPr>
              <a:xfrm>
                <a:off x="3131840" y="2730406"/>
                <a:ext cx="10322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0C015A1-4E7B-C256-33E1-665E8829A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30406"/>
                <a:ext cx="1032256" cy="338554"/>
              </a:xfrm>
              <a:prstGeom prst="rect">
                <a:avLst/>
              </a:prstGeom>
              <a:blipFill>
                <a:blip r:embed="rId7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0085460-7201-A4D6-52CD-598819EFF0DA}"/>
              </a:ext>
            </a:extLst>
          </p:cNvPr>
          <p:cNvGrpSpPr/>
          <p:nvPr/>
        </p:nvGrpSpPr>
        <p:grpSpPr>
          <a:xfrm>
            <a:off x="4499992" y="1988840"/>
            <a:ext cx="2351593" cy="1817643"/>
            <a:chOff x="4499992" y="1988840"/>
            <a:chExt cx="2351593" cy="1817643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FBF4F0D-CF89-E3D8-5B1D-50FE15CC9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8189" y="1988840"/>
              <a:ext cx="2081709" cy="155880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4DFD785C-D3E0-386A-B75E-F2A29F1ADB83}"/>
                </a:ext>
              </a:extLst>
            </p:cNvPr>
            <p:cNvGrpSpPr/>
            <p:nvPr/>
          </p:nvGrpSpPr>
          <p:grpSpPr>
            <a:xfrm>
              <a:off x="4499992" y="3469933"/>
              <a:ext cx="2206198" cy="336550"/>
              <a:chOff x="6691179" y="3363489"/>
              <a:chExt cx="2206198" cy="336550"/>
            </a:xfrm>
          </p:grpSpPr>
          <p:sp>
            <p:nvSpPr>
              <p:cNvPr id="22" name="Text Box 34">
                <a:extLst>
                  <a:ext uri="{FF2B5EF4-FFF2-40B4-BE49-F238E27FC236}">
                    <a16:creationId xmlns:a16="http://schemas.microsoft.com/office/drawing/2014/main" id="{81E8914F-9255-DAE1-2807-7B948B2FE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117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0</a:t>
                </a:r>
              </a:p>
            </p:txBody>
          </p:sp>
          <p:sp>
            <p:nvSpPr>
              <p:cNvPr id="23" name="Text Box 34">
                <a:extLst>
                  <a:ext uri="{FF2B5EF4-FFF2-40B4-BE49-F238E27FC236}">
                    <a16:creationId xmlns:a16="http://schemas.microsoft.com/office/drawing/2014/main" id="{0548CD21-34F3-D483-EBC0-25D264304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526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1</a:t>
                </a: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D1EC9166-1784-26D4-DCF9-8A4CB6435D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935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2</a:t>
                </a:r>
              </a:p>
            </p:txBody>
          </p:sp>
          <p:sp>
            <p:nvSpPr>
              <p:cNvPr id="25" name="Text Box 34">
                <a:extLst>
                  <a:ext uri="{FF2B5EF4-FFF2-40B4-BE49-F238E27FC236}">
                    <a16:creationId xmlns:a16="http://schemas.microsoft.com/office/drawing/2014/main" id="{94D9AADE-1D2C-A8C9-EE55-FF19E396F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344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3</a:t>
                </a:r>
              </a:p>
            </p:txBody>
          </p:sp>
          <p:sp>
            <p:nvSpPr>
              <p:cNvPr id="26" name="Text Box 34">
                <a:extLst>
                  <a:ext uri="{FF2B5EF4-FFF2-40B4-BE49-F238E27FC236}">
                    <a16:creationId xmlns:a16="http://schemas.microsoft.com/office/drawing/2014/main" id="{458AB36A-7C0C-277F-C888-8BAA6D0DE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7539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4</a:t>
                </a:r>
              </a:p>
            </p:txBody>
          </p:sp>
          <p:sp>
            <p:nvSpPr>
              <p:cNvPr id="27" name="Text Box 34">
                <a:extLst>
                  <a:ext uri="{FF2B5EF4-FFF2-40B4-BE49-F238E27FC236}">
                    <a16:creationId xmlns:a16="http://schemas.microsoft.com/office/drawing/2014/main" id="{BB398555-B997-2B79-E686-A6E086605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1627" y="3363489"/>
                <a:ext cx="2857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imes New Roman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/>
                <p:nvPr/>
              </p:nvSpPr>
              <p:spPr>
                <a:xfrm>
                  <a:off x="4654680" y="2068599"/>
                  <a:ext cx="172561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   </m:t>
                        </m:r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pt-BR" sz="1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pt-BR" sz="11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B6D01215-DB09-0519-F7AC-034A4CB3A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680" y="2068599"/>
                  <a:ext cx="1725618" cy="261610"/>
                </a:xfrm>
                <a:prstGeom prst="rect">
                  <a:avLst/>
                </a:prstGeom>
                <a:blipFill>
                  <a:blip r:embed="rId9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/>
                <p:nvPr/>
              </p:nvSpPr>
              <p:spPr>
                <a:xfrm>
                  <a:off x="5011836" y="2343261"/>
                  <a:ext cx="1280851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11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3   </m:t>
                        </m:r>
                        <m:r>
                          <m:rPr>
                            <m:sty m:val="p"/>
                          </m:rPr>
                          <a:rPr lang="el-G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pt-BR" sz="11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=0,7</m:t>
                        </m:r>
                      </m:oMath>
                    </m:oMathPara>
                  </a14:m>
                  <a:endParaRPr lang="pt-BR" sz="1100" dirty="0">
                    <a:solidFill>
                      <a:srgbClr val="00B05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C3E5F66E-0F4D-5449-5EE5-9C2113C4D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836" y="2343261"/>
                  <a:ext cx="1280851" cy="261610"/>
                </a:xfrm>
                <a:prstGeom prst="rect">
                  <a:avLst/>
                </a:prstGeom>
                <a:blipFill>
                  <a:blip r:embed="rId10"/>
                  <a:stretch>
                    <a:fillRect b="-69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/>
                <p:nvPr/>
              </p:nvSpPr>
              <p:spPr>
                <a:xfrm>
                  <a:off x="5652261" y="2728585"/>
                  <a:ext cx="1199324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   </m:t>
                        </m:r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pt-BR" sz="1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=0,5</m:t>
                        </m:r>
                      </m:oMath>
                    </m:oMathPara>
                  </a14:m>
                  <a:endParaRPr lang="pt-BR" sz="1100" dirty="0">
                    <a:solidFill>
                      <a:srgbClr val="FF000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68A0587C-0B28-1434-C170-D7D09F3587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261" y="2728585"/>
                  <a:ext cx="1199324" cy="261610"/>
                </a:xfrm>
                <a:prstGeom prst="rect">
                  <a:avLst/>
                </a:prstGeom>
                <a:blipFill>
                  <a:blip r:embed="rId11"/>
                  <a:stretch>
                    <a:fillRect b="-46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F2A01ED0-2B14-AECE-5342-616A1F8B0F03}"/>
              </a:ext>
            </a:extLst>
          </p:cNvPr>
          <p:cNvGrpSpPr/>
          <p:nvPr/>
        </p:nvGrpSpPr>
        <p:grpSpPr>
          <a:xfrm>
            <a:off x="840175" y="5190392"/>
            <a:ext cx="5757352" cy="784638"/>
            <a:chOff x="840175" y="5190392"/>
            <a:chExt cx="5757352" cy="784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20">
                  <a:extLst>
                    <a:ext uri="{FF2B5EF4-FFF2-40B4-BE49-F238E27FC236}">
                      <a16:creationId xmlns:a16="http://schemas.microsoft.com/office/drawing/2014/main" id="{24C658BB-0476-36AB-3552-A857CBC5DC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0175" y="5415454"/>
                  <a:ext cx="373922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a) 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alt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altLang="pt-BR" sz="1600" dirty="0">
                      <a:latin typeface="Tahoma" panose="020B0604030504040204" pitchFamily="34" charset="0"/>
                    </a:rPr>
                    <a:t> independentes então</a:t>
                  </a:r>
                </a:p>
              </p:txBody>
            </p:sp>
          </mc:Choice>
          <mc:Fallback xmlns="">
            <p:sp>
              <p:nvSpPr>
                <p:cNvPr id="2" name="Text Box 20">
                  <a:extLst>
                    <a:ext uri="{FF2B5EF4-FFF2-40B4-BE49-F238E27FC236}">
                      <a16:creationId xmlns:a16="http://schemas.microsoft.com/office/drawing/2014/main" id="{24C658BB-0476-36AB-3552-A857CBC5D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75" y="5415454"/>
                  <a:ext cx="3739229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979" t="-5357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4A8BD02D-148F-D6DC-1250-E8CC34F2C843}"/>
                    </a:ext>
                  </a:extLst>
                </p:cNvPr>
                <p:cNvSpPr txBox="1"/>
                <p:nvPr/>
              </p:nvSpPr>
              <p:spPr>
                <a:xfrm>
                  <a:off x="4433219" y="5190392"/>
                  <a:ext cx="2164308" cy="7846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𝐺𝑎𝑚𝑚𝑎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4A8BD02D-148F-D6DC-1250-E8CC34F2C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219" y="5190392"/>
                  <a:ext cx="2164308" cy="78463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DCA7434-5390-5541-6A8C-B25927A50FF3}"/>
              </a:ext>
            </a:extLst>
          </p:cNvPr>
          <p:cNvGrpSpPr/>
          <p:nvPr/>
        </p:nvGrpSpPr>
        <p:grpSpPr>
          <a:xfrm>
            <a:off x="840175" y="5805264"/>
            <a:ext cx="6278331" cy="784638"/>
            <a:chOff x="840175" y="5805264"/>
            <a:chExt cx="6278331" cy="784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20">
                  <a:extLst>
                    <a:ext uri="{FF2B5EF4-FFF2-40B4-BE49-F238E27FC236}">
                      <a16:creationId xmlns:a16="http://schemas.microsoft.com/office/drawing/2014/main" id="{0AD9E5DD-1D3E-FC48-22D8-2092B5A67B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0175" y="6028306"/>
                  <a:ext cx="4254626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dirty="0">
                      <a:latin typeface="Tahoma" panose="020B0604030504040204" pitchFamily="34" charset="0"/>
                    </a:rPr>
                    <a:t>b) 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𝑅𝑎𝑦𝑙𝑒𝑖𝑔h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altLang="pt-BR" sz="1600" dirty="0">
                      <a:latin typeface="Tahoma" panose="020B0604030504040204" pitchFamily="34" charset="0"/>
                    </a:rPr>
                    <a:t> independentes então</a:t>
                  </a:r>
                </a:p>
              </p:txBody>
            </p:sp>
          </mc:Choice>
          <mc:Fallback xmlns="">
            <p:sp>
              <p:nvSpPr>
                <p:cNvPr id="3" name="Text Box 20">
                  <a:extLst>
                    <a:ext uri="{FF2B5EF4-FFF2-40B4-BE49-F238E27FC236}">
                      <a16:creationId xmlns:a16="http://schemas.microsoft.com/office/drawing/2014/main" id="{0AD9E5DD-1D3E-FC48-22D8-2092B5A67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75" y="6028306"/>
                  <a:ext cx="4254626" cy="338554"/>
                </a:xfrm>
                <a:prstGeom prst="rect">
                  <a:avLst/>
                </a:prstGeom>
                <a:blipFill>
                  <a:blip r:embed="rId14"/>
                  <a:stretch>
                    <a:fillRect l="-860" t="-5455" b="-236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82696A4D-D3D7-6660-FF89-A985EFC11EE8}"/>
                    </a:ext>
                  </a:extLst>
                </p:cNvPr>
                <p:cNvSpPr txBox="1"/>
                <p:nvPr/>
              </p:nvSpPr>
              <p:spPr>
                <a:xfrm>
                  <a:off x="4954198" y="5805264"/>
                  <a:ext cx="2164308" cy="7846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~ </m:t>
                        </m:r>
                        <m: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  <m:t>𝐺𝑎𝑚𝑚𝑎</m:t>
                        </m:r>
                        <m:d>
                          <m:dPr>
                            <m:ctrlPr>
                              <a:rPr lang="pt-BR" alt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BR" alt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pt-BR" alt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alt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alt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pt-BR" alt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alt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pt-BR" alt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dirty="0"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82696A4D-D3D7-6660-FF89-A985EFC11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198" y="5805264"/>
                  <a:ext cx="2164308" cy="784638"/>
                </a:xfrm>
                <a:prstGeom prst="rect">
                  <a:avLst/>
                </a:prstGeom>
                <a:blipFill>
                  <a:blip r:embed="rId15"/>
                  <a:stretch>
                    <a:fillRect r="-957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4380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235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4988-1CFB-85F0-8983-994B0DE13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9B30500-0693-B60D-A538-0C348B7E3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Distribuições Multivariadas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0382A9-779E-FE3B-0560-E91276FA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E4C08-7E87-4B70-8D65-19AAF73BE0BF}" type="slidenum">
              <a:rPr lang="pt-BR"/>
              <a:pPr>
                <a:defRPr/>
              </a:pPr>
              <a:t>77</a:t>
            </a:fld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2">
                <a:extLst>
                  <a:ext uri="{FF2B5EF4-FFF2-40B4-BE49-F238E27FC236}">
                    <a16:creationId xmlns:a16="http://schemas.microsoft.com/office/drawing/2014/main" id="{17BD2976-0FF1-FB9F-9EAD-38E47D066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325" y="1444744"/>
                <a:ext cx="7764463" cy="2590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Considere que </a:t>
                </a:r>
                <a14:m>
                  <m:oMath xmlns:m="http://schemas.openxmlformats.org/officeDocument/2006/math">
                    <m:r>
                      <a:rPr lang="pt-BR" altLang="pt-BR" sz="16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representa um vetor de </a:t>
                </a:r>
                <a14:m>
                  <m:oMath xmlns:m="http://schemas.openxmlformats.org/officeDocument/2006/math">
                    <m:r>
                      <a:rPr lang="pt-BR" altLang="pt-BR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variáveis aleatórias relacionadas, ou seja, </a:t>
                </a:r>
                <a14:m>
                  <m:oMath xmlns:m="http://schemas.openxmlformats.org/officeDocument/2006/math">
                    <m:r>
                      <a:rPr lang="pt-BR" altLang="pt-BR" sz="16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BR" altLang="pt-BR" sz="1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 obtenção da distribuição de probabilidade multivariada (ou conjunta) depende do conhecimento da natureza da relação entre cada uma das </a:t>
                </a:r>
                <a14:m>
                  <m:oMath xmlns:m="http://schemas.openxmlformats.org/officeDocument/2006/math">
                    <m:r>
                      <a:rPr lang="pt-BR" altLang="pt-BR" sz="160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variáveis aleatórias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Alguns exemplos podem ser citados como as distribuições de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Wishard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</a:t>
                </a:r>
                <a:r>
                  <a:rPr lang="pt-BR" altLang="pt-BR" sz="1600" dirty="0" err="1">
                    <a:latin typeface="Tahoma" panose="020B0604030504040204" pitchFamily="34" charset="0"/>
                  </a:rPr>
                  <a:t>Multinomial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Poisson Multivariada e outras mais específicas usadas em aplicações de radar (Par de intensidades </a:t>
                </a:r>
                <a:r>
                  <a:rPr lang="pt-BR" altLang="pt-BR" sz="1600" i="1" dirty="0" err="1">
                    <a:latin typeface="Tahoma" panose="020B0604030504040204" pitchFamily="34" charset="0"/>
                  </a:rPr>
                  <a:t>Multi-look</a:t>
                </a:r>
                <a:r>
                  <a:rPr lang="pt-BR" altLang="pt-BR" sz="1600" dirty="0">
                    <a:latin typeface="Tahoma" panose="020B0604030504040204" pitchFamily="34" charset="0"/>
                  </a:rPr>
                  <a:t>, por exemplo). Há também outras mais complexas baseadas em teoria de Cópula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Mas a mais conhecida e utilizada é a Distribuição Normal Multivariada, cuja FDP é dada por:</a:t>
                </a:r>
              </a:p>
            </p:txBody>
          </p:sp>
        </mc:Choice>
        <mc:Fallback xmlns="">
          <p:sp>
            <p:nvSpPr>
              <p:cNvPr id="38" name="Retângulo 2">
                <a:extLst>
                  <a:ext uri="{FF2B5EF4-FFF2-40B4-BE49-F238E27FC236}">
                    <a16:creationId xmlns:a16="http://schemas.microsoft.com/office/drawing/2014/main" id="{17BD2976-0FF1-FB9F-9EAD-38E47D066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444744"/>
                <a:ext cx="7764463" cy="2590517"/>
              </a:xfrm>
              <a:prstGeom prst="rect">
                <a:avLst/>
              </a:prstGeom>
              <a:blipFill>
                <a:blip r:embed="rId2"/>
                <a:stretch>
                  <a:fillRect l="-392" t="-706" b="-2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5">
            <a:extLst>
              <a:ext uri="{FF2B5EF4-FFF2-40B4-BE49-F238E27FC236}">
                <a16:creationId xmlns:a16="http://schemas.microsoft.com/office/drawing/2014/main" id="{68F38237-6BA3-F2F9-B821-EE90F4EE4E12}"/>
              </a:ext>
            </a:extLst>
          </p:cNvPr>
          <p:cNvGrpSpPr>
            <a:grpSpLocks/>
          </p:cNvGrpSpPr>
          <p:nvPr/>
        </p:nvGrpSpPr>
        <p:grpSpPr bwMode="auto">
          <a:xfrm>
            <a:off x="711299" y="4005064"/>
            <a:ext cx="4392218" cy="744538"/>
            <a:chOff x="373262" y="2414439"/>
            <a:chExt cx="2965237" cy="744538"/>
          </a:xfrm>
        </p:grpSpPr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C4965024-2A73-6608-820A-6E9D3A9A8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724" y="2617579"/>
              <a:ext cx="823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</a:rPr>
                <a:t>-</a:t>
              </a:r>
              <a:r>
                <a:rPr lang="pt-BR" altLang="pt-BR" sz="1600" dirty="0">
                  <a:latin typeface="Times New Roman" pitchFamily="18" charset="0"/>
                  <a:sym typeface="Symbol" pitchFamily="18" charset="2"/>
                </a:rPr>
                <a:t></a:t>
              </a:r>
              <a:r>
                <a:rPr lang="pt-BR" altLang="pt-BR" sz="1600" i="1" dirty="0">
                  <a:latin typeface="Times New Roman" pitchFamily="18" charset="0"/>
                </a:rPr>
                <a:t> </a:t>
              </a:r>
              <a:r>
                <a:rPr lang="pt-BR" altLang="pt-BR" sz="1600" dirty="0">
                  <a:latin typeface="Times New Roman" pitchFamily="18" charset="0"/>
                </a:rPr>
                <a:t>≤</a:t>
              </a:r>
              <a:r>
                <a:rPr lang="pt-BR" altLang="pt-BR" sz="1600" i="1" dirty="0">
                  <a:latin typeface="Times New Roman" pitchFamily="18" charset="0"/>
                </a:rPr>
                <a:t> x</a:t>
              </a:r>
              <a:r>
                <a:rPr lang="pt-BR" altLang="pt-BR" sz="1600" i="1" baseline="-25000" dirty="0">
                  <a:latin typeface="Times New Roman" pitchFamily="18" charset="0"/>
                </a:rPr>
                <a:t>i</a:t>
              </a:r>
              <a:r>
                <a:rPr lang="pt-BR" altLang="pt-BR" sz="1600" i="1" dirty="0">
                  <a:latin typeface="Times New Roman" pitchFamily="18" charset="0"/>
                </a:rPr>
                <a:t> </a:t>
              </a:r>
              <a:r>
                <a:rPr lang="pt-BR" altLang="pt-BR" sz="1600" dirty="0">
                  <a:latin typeface="Times New Roman" pitchFamily="18" charset="0"/>
                </a:rPr>
                <a:t>≤ +</a:t>
              </a:r>
              <a:r>
                <a:rPr lang="pt-BR" altLang="pt-BR" sz="1600" dirty="0">
                  <a:latin typeface="Times New Roman" pitchFamily="18" charset="0"/>
                  <a:sym typeface="Symbol" pitchFamily="18" charset="2"/>
                </a:rPr>
                <a:t></a:t>
              </a:r>
              <a:endParaRPr lang="pt-BR" altLang="pt-BR" sz="1600" i="1" dirty="0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bject 13">
                  <a:extLst>
                    <a:ext uri="{FF2B5EF4-FFF2-40B4-BE49-F238E27FC236}">
                      <a16:creationId xmlns:a16="http://schemas.microsoft.com/office/drawing/2014/main" id="{A3A45AEE-93C5-B2E8-4C5C-6FEBC636AB09}"/>
                    </a:ext>
                  </a:extLst>
                </p:cNvPr>
                <p:cNvSpPr txBox="1"/>
                <p:nvPr/>
              </p:nvSpPr>
              <p:spPr bwMode="auto">
                <a:xfrm>
                  <a:off x="373262" y="2414439"/>
                  <a:ext cx="2091026" cy="7445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pt-BR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5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BR" sz="15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15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5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pt-BR" sz="15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BR" sz="15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BR" sz="15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5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𝜮</m:t>
                                    </m:r>
                                  </m:e>
                                </m:d>
                              </m:e>
                            </m:rad>
                            <m: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 </m:t>
                            </m:r>
                          </m:den>
                        </m:f>
                        <m:sSup>
                          <m:sSupPr>
                            <m:ctrlP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pt-BR" sz="1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5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15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pt-BR" sz="15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15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1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1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pt-BR" sz="15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5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5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Object 13">
                  <a:extLst>
                    <a:ext uri="{FF2B5EF4-FFF2-40B4-BE49-F238E27FC236}">
                      <a16:creationId xmlns:a16="http://schemas.microsoft.com/office/drawing/2014/main" id="{A3A45AEE-93C5-B2E8-4C5C-6FEBC636A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62" y="2414439"/>
                  <a:ext cx="2091026" cy="7445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2">
                <a:extLst>
                  <a:ext uri="{FF2B5EF4-FFF2-40B4-BE49-F238E27FC236}">
                    <a16:creationId xmlns:a16="http://schemas.microsoft.com/office/drawing/2014/main" id="{A5DFE8A7-F47A-E982-0C38-2B27BD0B8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238" y="4782666"/>
                <a:ext cx="7764463" cy="37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pt-BR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representa o vetor de médias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altLang="pt-BR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pt-BR" alt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tângulo 2">
                <a:extLst>
                  <a:ext uri="{FF2B5EF4-FFF2-40B4-BE49-F238E27FC236}">
                    <a16:creationId xmlns:a16="http://schemas.microsoft.com/office/drawing/2014/main" id="{A5DFE8A7-F47A-E982-0C38-2B27BD0B8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238" y="4782666"/>
                <a:ext cx="7764463" cy="374526"/>
              </a:xfrm>
              <a:prstGeom prst="rect">
                <a:avLst/>
              </a:prstGeom>
              <a:blipFill>
                <a:blip r:embed="rId4"/>
                <a:stretch>
                  <a:fillRect t="-3279" b="-1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2">
                <a:extLst>
                  <a:ext uri="{FF2B5EF4-FFF2-40B4-BE49-F238E27FC236}">
                    <a16:creationId xmlns:a16="http://schemas.microsoft.com/office/drawing/2014/main" id="{E8A0B0C2-792B-C768-5254-D7AFB00CC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668" y="5111323"/>
                <a:ext cx="7764463" cy="136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55600" indent="-355600"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pt-BR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pt-BR" altLang="pt-BR" sz="1600" dirty="0">
                    <a:latin typeface="Tahoma" panose="020B0604030504040204" pitchFamily="34" charset="0"/>
                  </a:rPr>
                  <a:t> representa a matriz de variância/covariância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altLang="pt-B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𝜮</m:t>
                      </m:r>
                      <m:r>
                        <a:rPr lang="pt-BR" alt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alt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𝑉𝑎𝑟</m:t>
                                </m:r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alt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</a:rPr>
                                  <m:t>𝐶𝑜𝑣</m:t>
                                </m:r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pt-BR" altLang="pt-BR" sz="16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𝑉𝑎𝑟</m:t>
                                </m:r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alt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BR" alt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pt-BR" alt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tângulo 2">
                <a:extLst>
                  <a:ext uri="{FF2B5EF4-FFF2-40B4-BE49-F238E27FC236}">
                    <a16:creationId xmlns:a16="http://schemas.microsoft.com/office/drawing/2014/main" id="{E8A0B0C2-792B-C768-5254-D7AFB00CC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68" y="5111323"/>
                <a:ext cx="7764463" cy="1367362"/>
              </a:xfrm>
              <a:prstGeom prst="rect">
                <a:avLst/>
              </a:prstGeom>
              <a:blipFill>
                <a:blip r:embed="rId5"/>
                <a:stretch>
                  <a:fillRect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1D6337B5-EE0D-7556-84E9-A13B25E1AA01}"/>
              </a:ext>
            </a:extLst>
          </p:cNvPr>
          <p:cNvGrpSpPr/>
          <p:nvPr/>
        </p:nvGrpSpPr>
        <p:grpSpPr>
          <a:xfrm>
            <a:off x="4644008" y="3861048"/>
            <a:ext cx="4287458" cy="3005612"/>
            <a:chOff x="4644008" y="3861048"/>
            <a:chExt cx="4287458" cy="3005612"/>
          </a:xfrm>
        </p:grpSpPr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EC89E697-DB92-7E01-2C6B-CD000CB1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184" t="13713" r="17055" b="9680"/>
            <a:stretch/>
          </p:blipFill>
          <p:spPr>
            <a:xfrm>
              <a:off x="5508104" y="4049688"/>
              <a:ext cx="3312368" cy="2736304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D7C6170-3E3A-E035-58ED-1F09E5FFF05C}"/>
                </a:ext>
              </a:extLst>
            </p:cNvPr>
            <p:cNvSpPr txBox="1"/>
            <p:nvPr/>
          </p:nvSpPr>
          <p:spPr>
            <a:xfrm>
              <a:off x="4644008" y="6635828"/>
              <a:ext cx="428745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900" dirty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http://www.leg.ufpr.br/~paulojus/estbas/slides/407_modelos_multivariados.pdf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89CCCC1C-69C4-7526-81F4-BA1A5575FFB2}"/>
                </a:ext>
              </a:extLst>
            </p:cNvPr>
            <p:cNvSpPr txBox="1"/>
            <p:nvPr/>
          </p:nvSpPr>
          <p:spPr>
            <a:xfrm>
              <a:off x="5972995" y="3861048"/>
              <a:ext cx="29523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altLang="pt-BR" sz="1200" dirty="0">
                  <a:latin typeface="Tahoma" panose="020B0604030504040204" pitchFamily="34" charset="0"/>
                </a:rPr>
                <a:t>Distribuição Normal Bivariada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12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Distribuição Uniforme Discreta</a:t>
            </a:r>
          </a:p>
        </p:txBody>
      </p:sp>
      <p:sp>
        <p:nvSpPr>
          <p:cNvPr id="6158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de </a:t>
            </a:r>
            <a:r>
              <a:rPr lang="pt-BR" altLang="pt-BR" sz="16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a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1F194-EC47-4995-98F2-89FD3277BB6B}" type="slidenum">
              <a:rPr lang="pt-BR"/>
              <a:pPr>
                <a:defRPr/>
              </a:pPr>
              <a:t>8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22499" y="2967667"/>
                <a:ext cx="128759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9" y="2967667"/>
                <a:ext cx="1287597" cy="461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838700" y="2941057"/>
                <a:ext cx="1596976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057"/>
                <a:ext cx="1596976" cy="492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884942" y="2219140"/>
                <a:ext cx="88825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42" y="2219140"/>
                <a:ext cx="888256" cy="46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985497" y="2370572"/>
                <a:ext cx="124688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:{1, 2,…,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97" y="2370572"/>
                <a:ext cx="1246880" cy="246221"/>
              </a:xfrm>
              <a:prstGeom prst="rect">
                <a:avLst/>
              </a:prstGeom>
              <a:blipFill>
                <a:blip r:embed="rId5"/>
                <a:stretch>
                  <a:fillRect l="-2941" r="-4902" b="-3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222499" y="5051335"/>
                <a:ext cx="1252009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99" y="5051335"/>
                <a:ext cx="1252009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838700" y="5024725"/>
                <a:ext cx="2443233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5024725"/>
                <a:ext cx="2443233" cy="492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884942" y="4302808"/>
                <a:ext cx="1570430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42" y="4302808"/>
                <a:ext cx="1570430" cy="466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841375" y="3573016"/>
            <a:ext cx="8051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Considere uma v.a. </a:t>
            </a:r>
            <a:r>
              <a:rPr lang="pt-BR" altLang="pt-BR" sz="1600" i="1" dirty="0">
                <a:latin typeface="Times New Roman" pitchFamily="18" charset="0"/>
              </a:rPr>
              <a:t>Y</a:t>
            </a:r>
            <a:r>
              <a:rPr lang="pt-BR" altLang="pt-BR" sz="1600" dirty="0">
                <a:latin typeface="Tahoma" panose="020B0604030504040204" pitchFamily="34" charset="0"/>
              </a:rPr>
              <a:t> cujos valores são inteiros consecutivos de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pt-BR" altLang="pt-BR" sz="1600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pt-BR" altLang="pt-BR" sz="1600" dirty="0">
                <a:latin typeface="Tahoma" panose="020B0604030504040204" pitchFamily="34" charset="0"/>
              </a:rPr>
              <a:t>, equiprováveis, ou seja, todos os valores têm igual probabilidade de ocorrência.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1985497" y="4454240"/>
                <a:ext cx="2125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+1,…,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97" y="4454240"/>
                <a:ext cx="2125005" cy="246221"/>
              </a:xfrm>
              <a:prstGeom prst="rect">
                <a:avLst/>
              </a:prstGeom>
              <a:blipFill>
                <a:blip r:embed="rId9"/>
                <a:stretch>
                  <a:fillRect l="-1437" r="-2299" b="-3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714561" y="5949280"/>
                <a:ext cx="1481175" cy="549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m:rPr>
                                    <m:nor/>
                                  </m:rPr>
                                  <a:rPr lang="pt-BR" dirty="0">
                                    <a:latin typeface="Tahoma" panose="020B0604030504040204" pitchFamily="34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  <m:r>
                                  <m:rPr>
                                    <m:nor/>
                                  </m:rPr>
                                  <a:rPr lang="pt-BR" dirty="0">
                                    <a:latin typeface="Tahoma" panose="020B0604030504040204" pitchFamily="34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61" y="5949280"/>
                <a:ext cx="1481175" cy="549253"/>
              </a:xfrm>
              <a:prstGeom prst="rect">
                <a:avLst/>
              </a:prstGeom>
              <a:blipFill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421994" y="5733256"/>
                <a:ext cx="450655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94" y="5733256"/>
                <a:ext cx="4506555" cy="4658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2421993" y="6248861"/>
                <a:ext cx="4077335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93" y="6248861"/>
                <a:ext cx="4077335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635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Uniforme Discreta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841375" y="1600200"/>
            <a:ext cx="784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AD0D1-23E4-46ED-8741-3B96CDA51087}" type="slidenum">
              <a:rPr lang="pt-BR"/>
              <a:pPr>
                <a:defRPr/>
              </a:pPr>
              <a:t>9</a:t>
            </a:fld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19266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307498"/>
            <a:ext cx="360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5448" y="290345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288175" y="2564904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07955" y="465313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220" y="6476586"/>
            <a:ext cx="800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que situação a média e a variância são maiores?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7020272" y="4711694"/>
                <a:ext cx="1287597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711694"/>
                <a:ext cx="1287597" cy="461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022008" y="5384765"/>
                <a:ext cx="1596976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008" y="5384765"/>
                <a:ext cx="1596976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724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5552</Words>
  <Application>Microsoft Office PowerPoint</Application>
  <PresentationFormat>Apresentação na tela (4:3)</PresentationFormat>
  <Paragraphs>817</Paragraphs>
  <Slides>77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77</vt:i4>
      </vt:variant>
    </vt:vector>
  </HeadingPairs>
  <TitlesOfParts>
    <vt:vector size="87" baseType="lpstr">
      <vt:lpstr>Arial Unicode MS</vt:lpstr>
      <vt:lpstr>Arial</vt:lpstr>
      <vt:lpstr>Calibri</vt:lpstr>
      <vt:lpstr>Cambria Math</vt:lpstr>
      <vt:lpstr>Comic Sans MS</vt:lpstr>
      <vt:lpstr>Symbol</vt:lpstr>
      <vt:lpstr>Tahoma</vt:lpstr>
      <vt:lpstr>Times New Roman</vt:lpstr>
      <vt:lpstr>Estrutura padrão</vt:lpstr>
      <vt:lpstr>Equation</vt:lpstr>
      <vt:lpstr>Estatística: Aplicação ao Sensoriamento Remoto  SER 204  Distribuições de Probabilidade</vt:lpstr>
      <vt:lpstr>Distribuições de Probabilidade</vt:lpstr>
      <vt:lpstr>Distribuições de Probabilidade</vt:lpstr>
      <vt:lpstr>Distribuição Uniforme Discreta</vt:lpstr>
      <vt:lpstr>Distribuição Uniforme Discreta</vt:lpstr>
      <vt:lpstr>Distribuição Uniforme Discreta</vt:lpstr>
      <vt:lpstr>Distribuição Uniforme Discreta</vt:lpstr>
      <vt:lpstr>Distribuição Uniforme Discreta</vt:lpstr>
      <vt:lpstr>Distribuição Uniforme Discreta</vt:lpstr>
      <vt:lpstr>Distribuição Uniforme Discreta</vt:lpstr>
      <vt:lpstr>Distribuição Uniforme Discreta</vt:lpstr>
      <vt:lpstr>Distribuição Binomial</vt:lpstr>
      <vt:lpstr>Distribuição Binomial</vt:lpstr>
      <vt:lpstr>Distribuição Binomial</vt:lpstr>
      <vt:lpstr>Distribuição Bernoulli</vt:lpstr>
      <vt:lpstr>Distribuição Bernoulli</vt:lpstr>
      <vt:lpstr>Distribuição Bernoulli</vt:lpstr>
      <vt:lpstr>Distribuição Bernoulli</vt:lpstr>
      <vt:lpstr>Distribuição Bernoulli</vt:lpstr>
      <vt:lpstr>Distribuição Bernoulli</vt:lpstr>
      <vt:lpstr>Distribuição Binomial</vt:lpstr>
      <vt:lpstr>Distribuição Binomial</vt:lpstr>
      <vt:lpstr>Distribuição Binomial</vt:lpstr>
      <vt:lpstr>Distribuição Binomial</vt:lpstr>
      <vt:lpstr>Distribuição Geométrica</vt:lpstr>
      <vt:lpstr>Distribuição Geométrica</vt:lpstr>
      <vt:lpstr>Distribuição Geométrica</vt:lpstr>
      <vt:lpstr>Distribuição Geométrica</vt:lpstr>
      <vt:lpstr>Distribuição Geométrica</vt:lpstr>
      <vt:lpstr>Distribuição Geométrica</vt:lpstr>
      <vt:lpstr>Distribuição Geométrica</vt:lpstr>
      <vt:lpstr>Distribuição Geométrica</vt:lpstr>
      <vt:lpstr>Distribuição Binomial Negativa (Pascal)</vt:lpstr>
      <vt:lpstr>Distribuição Binomial Negativa (Pascal)</vt:lpstr>
      <vt:lpstr>Distribuição Binomial Negativa (Pascal)</vt:lpstr>
      <vt:lpstr>Distribuição Binomial Negativa (Pascal)</vt:lpstr>
      <vt:lpstr>Distribuição Binomial Negativa</vt:lpstr>
      <vt:lpstr>Distribuição Hipergeométrica</vt:lpstr>
      <vt:lpstr>Distribuição Hipergeométrica</vt:lpstr>
      <vt:lpstr>Distribuição Hipergeométrica</vt:lpstr>
      <vt:lpstr>Distribuição Hipergeométrica</vt:lpstr>
      <vt:lpstr>Distribuição de Poisson</vt:lpstr>
      <vt:lpstr>Distribuição de Poisson</vt:lpstr>
      <vt:lpstr>Distribuição de Poisson</vt:lpstr>
      <vt:lpstr>Resumo Distribuições Discretas</vt:lpstr>
      <vt:lpstr>Distribuição Uniforme (Contínua)</vt:lpstr>
      <vt:lpstr>Distribuição Uniforme (Contínua)</vt:lpstr>
      <vt:lpstr>Distribuição Uniforme (Contínua)</vt:lpstr>
      <vt:lpstr>Distribuição Uniforme (Contínua)</vt:lpstr>
      <vt:lpstr>Distribuição Uniforme (Contínua)</vt:lpstr>
      <vt:lpstr>Distribuição Normal ou Gaussiana</vt:lpstr>
      <vt:lpstr>Distribuição Normal ou Gaussiana</vt:lpstr>
      <vt:lpstr>Distribuição Normal Padrão</vt:lpstr>
      <vt:lpstr>Distribuição Normal Padrão (Exemplos)</vt:lpstr>
      <vt:lpstr>Distribuição Normal Padrão (Exemplos)</vt:lpstr>
      <vt:lpstr>Distribuição Normal Padrão (Exemplos)</vt:lpstr>
      <vt:lpstr>Distribuição Normal (Exemplos)</vt:lpstr>
      <vt:lpstr>Distribuição da Soma de Variáveis Aleatórias</vt:lpstr>
      <vt:lpstr>Distribuição da Soma de Variáveis Aleatórias</vt:lpstr>
      <vt:lpstr>Teorema do Limite Central</vt:lpstr>
      <vt:lpstr>Aproximação da Binomial à Normal </vt:lpstr>
      <vt:lpstr>Aproximação da Binomial à Normal </vt:lpstr>
      <vt:lpstr>Aproximação da Binomial à Normal </vt:lpstr>
      <vt:lpstr>Distribuição Normal ou Gaussiana</vt:lpstr>
      <vt:lpstr>Distribuição 2</vt:lpstr>
      <vt:lpstr>Distribuição 2</vt:lpstr>
      <vt:lpstr>Distribuição 2</vt:lpstr>
      <vt:lpstr>Distribuição t de Student</vt:lpstr>
      <vt:lpstr>Distribuição t de Student</vt:lpstr>
      <vt:lpstr>Distribuição F (de Snedecor)</vt:lpstr>
      <vt:lpstr>Distribuição F</vt:lpstr>
      <vt:lpstr>Distribuição F</vt:lpstr>
      <vt:lpstr>Distribuição F</vt:lpstr>
      <vt:lpstr>Distribuição Exponencial</vt:lpstr>
      <vt:lpstr>Distribuição Rayleigh</vt:lpstr>
      <vt:lpstr>Distribuição Gamma</vt:lpstr>
      <vt:lpstr>Distribuições Multivariadas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Distribuição de Probabilidade</dc:title>
  <dc:creator>Camilo Daleles Rennó, DPI/INPE</dc:creator>
  <cp:lastModifiedBy>Camilo Daleles Rennó</cp:lastModifiedBy>
  <cp:revision>414</cp:revision>
  <dcterms:created xsi:type="dcterms:W3CDTF">2003-03-18T00:57:51Z</dcterms:created>
  <dcterms:modified xsi:type="dcterms:W3CDTF">2025-06-27T12:28:37Z</dcterms:modified>
</cp:coreProperties>
</file>