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345" r:id="rId2"/>
    <p:sldId id="374" r:id="rId3"/>
    <p:sldId id="375" r:id="rId4"/>
    <p:sldId id="366" r:id="rId5"/>
    <p:sldId id="388" r:id="rId6"/>
    <p:sldId id="393" r:id="rId7"/>
    <p:sldId id="377" r:id="rId8"/>
    <p:sldId id="394" r:id="rId9"/>
    <p:sldId id="395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DDDDD"/>
    <a:srgbClr val="D9D9D9"/>
    <a:srgbClr val="000000"/>
    <a:srgbClr val="EAEAEA"/>
    <a:srgbClr val="FFFF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158640-15C1-4F25-A17A-24B8B41F7D90}" v="4" dt="2025-06-16T02:12:23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714" autoAdjust="0"/>
  </p:normalViewPr>
  <p:slideViewPr>
    <p:cSldViewPr>
      <p:cViewPr varScale="1">
        <p:scale>
          <a:sx n="51" d="100"/>
          <a:sy n="51" d="100"/>
        </p:scale>
        <p:origin x="1060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9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o Daleles Rennó" userId="eac9aab033b2f962" providerId="LiveId" clId="{F2158640-15C1-4F25-A17A-24B8B41F7D90}"/>
    <pc:docChg chg="undo redo custSel modSld">
      <pc:chgData name="Camilo Daleles Rennó" userId="eac9aab033b2f962" providerId="LiveId" clId="{F2158640-15C1-4F25-A17A-24B8B41F7D90}" dt="2025-06-16T02:12:23.013" v="127"/>
      <pc:docMkLst>
        <pc:docMk/>
      </pc:docMkLst>
      <pc:sldChg chg="addSp delSp modSp mod addAnim delAnim modAnim">
        <pc:chgData name="Camilo Daleles Rennó" userId="eac9aab033b2f962" providerId="LiveId" clId="{F2158640-15C1-4F25-A17A-24B8B41F7D90}" dt="2025-06-16T02:10:57.899" v="126" actId="1035"/>
        <pc:sldMkLst>
          <pc:docMk/>
          <pc:sldMk cId="2956632756" sldId="394"/>
        </pc:sldMkLst>
        <pc:spChg chg="del">
          <ac:chgData name="Camilo Daleles Rennó" userId="eac9aab033b2f962" providerId="LiveId" clId="{F2158640-15C1-4F25-A17A-24B8B41F7D90}" dt="2025-06-16T01:48:38.728" v="0" actId="478"/>
          <ac:spMkLst>
            <pc:docMk/>
            <pc:sldMk cId="2956632756" sldId="394"/>
            <ac:spMk id="2" creationId="{00000000-0000-0000-0000-000000000000}"/>
          </ac:spMkLst>
        </pc:spChg>
        <pc:spChg chg="add del mod">
          <ac:chgData name="Camilo Daleles Rennó" userId="eac9aab033b2f962" providerId="LiveId" clId="{F2158640-15C1-4F25-A17A-24B8B41F7D90}" dt="2025-06-16T01:58:30.929" v="83" actId="21"/>
          <ac:spMkLst>
            <pc:docMk/>
            <pc:sldMk cId="2956632756" sldId="394"/>
            <ac:spMk id="6" creationId="{4C6BF194-C996-C851-56D8-C4F059D6A25B}"/>
          </ac:spMkLst>
        </pc:spChg>
        <pc:picChg chg="del mod">
          <ac:chgData name="Camilo Daleles Rennó" userId="eac9aab033b2f962" providerId="LiveId" clId="{F2158640-15C1-4F25-A17A-24B8B41F7D90}" dt="2025-06-16T01:55:38.530" v="5" actId="478"/>
          <ac:picMkLst>
            <pc:docMk/>
            <pc:sldMk cId="2956632756" sldId="394"/>
            <ac:picMk id="4" creationId="{00000000-0000-0000-0000-000000000000}"/>
          </ac:picMkLst>
        </pc:picChg>
        <pc:picChg chg="add del mod">
          <ac:chgData name="Camilo Daleles Rennó" userId="eac9aab033b2f962" providerId="LiveId" clId="{F2158640-15C1-4F25-A17A-24B8B41F7D90}" dt="2025-06-16T02:10:51.313" v="125" actId="478"/>
          <ac:picMkLst>
            <pc:docMk/>
            <pc:sldMk cId="2956632756" sldId="394"/>
            <ac:picMk id="5" creationId="{3E10ECAB-B872-10E2-3670-133847EB6AC6}"/>
          </ac:picMkLst>
        </pc:picChg>
        <pc:picChg chg="add mod">
          <ac:chgData name="Camilo Daleles Rennó" userId="eac9aab033b2f962" providerId="LiveId" clId="{F2158640-15C1-4F25-A17A-24B8B41F7D90}" dt="2025-06-16T02:10:57.899" v="126" actId="1035"/>
          <ac:picMkLst>
            <pc:docMk/>
            <pc:sldMk cId="2956632756" sldId="394"/>
            <ac:picMk id="9" creationId="{4F03EC55-8767-F28F-A029-D73269292570}"/>
          </ac:picMkLst>
        </pc:picChg>
      </pc:sldChg>
      <pc:sldChg chg="addSp delSp modSp mod modAnim">
        <pc:chgData name="Camilo Daleles Rennó" userId="eac9aab033b2f962" providerId="LiveId" clId="{F2158640-15C1-4F25-A17A-24B8B41F7D90}" dt="2025-06-16T02:12:23.013" v="127"/>
        <pc:sldMkLst>
          <pc:docMk/>
          <pc:sldMk cId="3928394977" sldId="395"/>
        </pc:sldMkLst>
        <pc:spChg chg="mod">
          <ac:chgData name="Camilo Daleles Rennó" userId="eac9aab033b2f962" providerId="LiveId" clId="{F2158640-15C1-4F25-A17A-24B8B41F7D90}" dt="2025-06-16T02:10:12.344" v="113" actId="1035"/>
          <ac:spMkLst>
            <pc:docMk/>
            <pc:sldMk cId="3928394977" sldId="395"/>
            <ac:spMk id="4" creationId="{00000000-0000-0000-0000-000000000000}"/>
          </ac:spMkLst>
        </pc:spChg>
        <pc:spChg chg="add mod">
          <ac:chgData name="Camilo Daleles Rennó" userId="eac9aab033b2f962" providerId="LiveId" clId="{F2158640-15C1-4F25-A17A-24B8B41F7D90}" dt="2025-06-16T02:10:12.344" v="113" actId="1035"/>
          <ac:spMkLst>
            <pc:docMk/>
            <pc:sldMk cId="3928394977" sldId="395"/>
            <ac:spMk id="7" creationId="{4C6BF194-C996-C851-56D8-C4F059D6A25B}"/>
          </ac:spMkLst>
        </pc:spChg>
        <pc:spChg chg="mod">
          <ac:chgData name="Camilo Daleles Rennó" userId="eac9aab033b2f962" providerId="LiveId" clId="{F2158640-15C1-4F25-A17A-24B8B41F7D90}" dt="2025-06-16T02:10:12.344" v="113" actId="1035"/>
          <ac:spMkLst>
            <pc:docMk/>
            <pc:sldMk cId="3928394977" sldId="395"/>
            <ac:spMk id="9" creationId="{00000000-0000-0000-0000-000000000000}"/>
          </ac:spMkLst>
        </pc:spChg>
        <pc:spChg chg="mod">
          <ac:chgData name="Camilo Daleles Rennó" userId="eac9aab033b2f962" providerId="LiveId" clId="{F2158640-15C1-4F25-A17A-24B8B41F7D90}" dt="2025-06-16T02:10:12.344" v="113" actId="1035"/>
          <ac:spMkLst>
            <pc:docMk/>
            <pc:sldMk cId="3928394977" sldId="395"/>
            <ac:spMk id="10" creationId="{00000000-0000-0000-0000-000000000000}"/>
          </ac:spMkLst>
        </pc:spChg>
        <pc:spChg chg="mod">
          <ac:chgData name="Camilo Daleles Rennó" userId="eac9aab033b2f962" providerId="LiveId" clId="{F2158640-15C1-4F25-A17A-24B8B41F7D90}" dt="2025-06-16T02:10:12.344" v="113" actId="1035"/>
          <ac:spMkLst>
            <pc:docMk/>
            <pc:sldMk cId="3928394977" sldId="395"/>
            <ac:spMk id="11" creationId="{00000000-0000-0000-0000-000000000000}"/>
          </ac:spMkLst>
        </pc:spChg>
        <pc:picChg chg="add del mod">
          <ac:chgData name="Camilo Daleles Rennó" userId="eac9aab033b2f962" providerId="LiveId" clId="{F2158640-15C1-4F25-A17A-24B8B41F7D90}" dt="2025-06-16T01:57:27.373" v="18" actId="478"/>
          <ac:picMkLst>
            <pc:docMk/>
            <pc:sldMk cId="3928394977" sldId="395"/>
            <ac:picMk id="2" creationId="{00000000-0000-0000-0000-000000000000}"/>
          </ac:picMkLst>
        </pc:picChg>
        <pc:picChg chg="add del mod ord modCrop">
          <ac:chgData name="Camilo Daleles Rennó" userId="eac9aab033b2f962" providerId="LiveId" clId="{F2158640-15C1-4F25-A17A-24B8B41F7D90}" dt="2025-06-16T02:09:58.575" v="105" actId="478"/>
          <ac:picMkLst>
            <pc:docMk/>
            <pc:sldMk cId="3928394977" sldId="395"/>
            <ac:picMk id="6" creationId="{B43F150C-2FBE-23EF-DC1B-ED2B9F9FA4C0}"/>
          </ac:picMkLst>
        </pc:picChg>
        <pc:picChg chg="add mod ord">
          <ac:chgData name="Camilo Daleles Rennó" userId="eac9aab033b2f962" providerId="LiveId" clId="{F2158640-15C1-4F25-A17A-24B8B41F7D90}" dt="2025-06-16T02:09:56.165" v="104" actId="167"/>
          <ac:picMkLst>
            <pc:docMk/>
            <pc:sldMk cId="3928394977" sldId="395"/>
            <ac:picMk id="12" creationId="{029AA786-4420-9D8E-AEDB-4F8F7B19233C}"/>
          </ac:picMkLst>
        </pc:picChg>
      </pc:sldChg>
    </pc:docChg>
  </pc:docChgLst>
  <pc:docChgLst>
    <pc:chgData name="Camilo Rennó" userId="eac9aab033b2f962" providerId="LiveId" clId="{5395F24D-1F66-4E6A-99E7-5137BBD24C62}"/>
    <pc:docChg chg="modSld">
      <pc:chgData name="Camilo Rennó" userId="eac9aab033b2f962" providerId="LiveId" clId="{5395F24D-1F66-4E6A-99E7-5137BBD24C62}" dt="2024-06-10T16:12:16.548" v="4"/>
      <pc:docMkLst>
        <pc:docMk/>
      </pc:docMkLst>
      <pc:sldChg chg="modAnim">
        <pc:chgData name="Camilo Rennó" userId="eac9aab033b2f962" providerId="LiveId" clId="{5395F24D-1F66-4E6A-99E7-5137BBD24C62}" dt="2024-06-10T16:12:16.548" v="4"/>
        <pc:sldMkLst>
          <pc:docMk/>
          <pc:sldMk cId="3928394977" sldId="395"/>
        </pc:sldMkLst>
      </pc:sldChg>
    </pc:docChg>
  </pc:docChgLst>
  <pc:docChgLst>
    <pc:chgData name="Camilo Daleles Rennó" userId="eac9aab033b2f962" providerId="LiveId" clId="{435231E9-EFF7-4B35-A063-2CE70FCF688A}"/>
    <pc:docChg chg="modSld">
      <pc:chgData name="Camilo Daleles Rennó" userId="eac9aab033b2f962" providerId="LiveId" clId="{435231E9-EFF7-4B35-A063-2CE70FCF688A}" dt="2025-06-12T14:30:44.477" v="13"/>
      <pc:docMkLst>
        <pc:docMk/>
      </pc:docMkLst>
      <pc:sldChg chg="addSp delSp modSp mod modTransition modAnim">
        <pc:chgData name="Camilo Daleles Rennó" userId="eac9aab033b2f962" providerId="LiveId" clId="{435231E9-EFF7-4B35-A063-2CE70FCF688A}" dt="2025-06-12T14:30:44.477" v="13"/>
        <pc:sldMkLst>
          <pc:docMk/>
          <pc:sldMk cId="0" sldId="345"/>
        </pc:sldMkLst>
        <pc:spChg chg="mod">
          <ac:chgData name="Camilo Daleles Rennó" userId="eac9aab033b2f962" providerId="LiveId" clId="{435231E9-EFF7-4B35-A063-2CE70FCF688A}" dt="2025-06-09T13:00:50.505" v="12" actId="6549"/>
          <ac:spMkLst>
            <pc:docMk/>
            <pc:sldMk cId="0" sldId="345"/>
            <ac:spMk id="3074" creationId="{00000000-0000-0000-0000-000000000000}"/>
          </ac:spMkLst>
        </pc:spChg>
      </pc:sldChg>
      <pc:sldChg chg="addSp delSp modSp mod modTransition modAnim">
        <pc:chgData name="Camilo Daleles Rennó" userId="eac9aab033b2f962" providerId="LiveId" clId="{435231E9-EFF7-4B35-A063-2CE70FCF688A}" dt="2025-06-12T14:30:44.477" v="13"/>
        <pc:sldMkLst>
          <pc:docMk/>
          <pc:sldMk cId="0" sldId="366"/>
        </pc:sldMkLst>
      </pc:sldChg>
      <pc:sldChg chg="addSp delSp modSp mod modTransition modAnim">
        <pc:chgData name="Camilo Daleles Rennó" userId="eac9aab033b2f962" providerId="LiveId" clId="{435231E9-EFF7-4B35-A063-2CE70FCF688A}" dt="2025-06-12T14:30:44.477" v="13"/>
        <pc:sldMkLst>
          <pc:docMk/>
          <pc:sldMk cId="33346296" sldId="374"/>
        </pc:sldMkLst>
      </pc:sldChg>
      <pc:sldChg chg="addSp delSp modSp mod modTransition modAnim">
        <pc:chgData name="Camilo Daleles Rennó" userId="eac9aab033b2f962" providerId="LiveId" clId="{435231E9-EFF7-4B35-A063-2CE70FCF688A}" dt="2025-06-12T14:30:44.477" v="13"/>
        <pc:sldMkLst>
          <pc:docMk/>
          <pc:sldMk cId="1916879497" sldId="375"/>
        </pc:sldMkLst>
      </pc:sldChg>
      <pc:sldChg chg="addSp delSp modSp mod modTransition modAnim">
        <pc:chgData name="Camilo Daleles Rennó" userId="eac9aab033b2f962" providerId="LiveId" clId="{435231E9-EFF7-4B35-A063-2CE70FCF688A}" dt="2025-06-12T14:30:44.477" v="13"/>
        <pc:sldMkLst>
          <pc:docMk/>
          <pc:sldMk cId="2239123633" sldId="377"/>
        </pc:sldMkLst>
      </pc:sldChg>
      <pc:sldChg chg="addSp delSp modSp mod modTransition modAnim">
        <pc:chgData name="Camilo Daleles Rennó" userId="eac9aab033b2f962" providerId="LiveId" clId="{435231E9-EFF7-4B35-A063-2CE70FCF688A}" dt="2025-06-12T14:30:44.477" v="13"/>
        <pc:sldMkLst>
          <pc:docMk/>
          <pc:sldMk cId="983261099" sldId="388"/>
        </pc:sldMkLst>
      </pc:sldChg>
      <pc:sldChg chg="addSp delSp modSp mod modTransition modAnim">
        <pc:chgData name="Camilo Daleles Rennó" userId="eac9aab033b2f962" providerId="LiveId" clId="{435231E9-EFF7-4B35-A063-2CE70FCF688A}" dt="2025-06-12T14:30:44.477" v="13"/>
        <pc:sldMkLst>
          <pc:docMk/>
          <pc:sldMk cId="1877254047" sldId="393"/>
        </pc:sldMkLst>
      </pc:sldChg>
      <pc:sldChg chg="addSp delSp modSp mod modTransition modAnim">
        <pc:chgData name="Camilo Daleles Rennó" userId="eac9aab033b2f962" providerId="LiveId" clId="{435231E9-EFF7-4B35-A063-2CE70FCF688A}" dt="2025-06-12T14:30:44.477" v="13"/>
        <pc:sldMkLst>
          <pc:docMk/>
          <pc:sldMk cId="2956632756" sldId="394"/>
        </pc:sldMkLst>
      </pc:sldChg>
      <pc:sldChg chg="addSp delSp modSp mod modTransition modAnim">
        <pc:chgData name="Camilo Daleles Rennó" userId="eac9aab033b2f962" providerId="LiveId" clId="{435231E9-EFF7-4B35-A063-2CE70FCF688A}" dt="2025-06-12T14:30:44.477" v="13"/>
        <pc:sldMkLst>
          <pc:docMk/>
          <pc:sldMk cId="3928394977" sldId="395"/>
        </pc:sldMkLst>
      </pc:sldChg>
    </pc:docChg>
  </pc:docChgLst>
  <pc:docChgLst>
    <pc:chgData name="Camilo Daleles Rennó" userId="eac9aab033b2f962" providerId="LiveId" clId="{ADCD9CA3-E248-4E12-A9F9-5574C4A5A6AF}"/>
    <pc:docChg chg="custSel modSld">
      <pc:chgData name="Camilo Daleles Rennó" userId="eac9aab033b2f962" providerId="LiveId" clId="{ADCD9CA3-E248-4E12-A9F9-5574C4A5A6AF}" dt="2025-05-08T13:26:00.041" v="19"/>
      <pc:docMkLst>
        <pc:docMk/>
      </pc:docMkLst>
      <pc:sldChg chg="addSp delSp modSp mod">
        <pc:chgData name="Camilo Daleles Rennó" userId="eac9aab033b2f962" providerId="LiveId" clId="{ADCD9CA3-E248-4E12-A9F9-5574C4A5A6AF}" dt="2025-05-08T13:26:00.041" v="19"/>
        <pc:sldMkLst>
          <pc:docMk/>
          <pc:sldMk cId="0" sldId="345"/>
        </pc:sldMkLst>
        <pc:spChg chg="add mod">
          <ac:chgData name="Camilo Daleles Rennó" userId="eac9aab033b2f962" providerId="LiveId" clId="{ADCD9CA3-E248-4E12-A9F9-5574C4A5A6AF}" dt="2025-05-08T13:26:00.041" v="19"/>
          <ac:spMkLst>
            <pc:docMk/>
            <pc:sldMk cId="0" sldId="345"/>
            <ac:spMk id="3" creationId="{E6E7F81D-312B-50C8-5DBB-78A2CB6ECA06}"/>
          </ac:spMkLst>
        </pc:spChg>
        <pc:spChg chg="mod">
          <ac:chgData name="Camilo Daleles Rennó" userId="eac9aab033b2f962" providerId="LiveId" clId="{ADCD9CA3-E248-4E12-A9F9-5574C4A5A6AF}" dt="2025-05-07T16:15:26.324" v="1" actId="20577"/>
          <ac:spMkLst>
            <pc:docMk/>
            <pc:sldMk cId="0" sldId="345"/>
            <ac:spMk id="3074" creationId="{00000000-0000-0000-0000-000000000000}"/>
          </ac:spMkLst>
        </pc:spChg>
      </pc:sldChg>
      <pc:sldChg chg="modSp mod">
        <pc:chgData name="Camilo Daleles Rennó" userId="eac9aab033b2f962" providerId="LiveId" clId="{ADCD9CA3-E248-4E12-A9F9-5574C4A5A6AF}" dt="2025-05-08T13:07:07.410" v="15" actId="20577"/>
        <pc:sldMkLst>
          <pc:docMk/>
          <pc:sldMk cId="33346296" sldId="374"/>
        </pc:sldMkLst>
        <pc:spChg chg="mod">
          <ac:chgData name="Camilo Daleles Rennó" userId="eac9aab033b2f962" providerId="LiveId" clId="{ADCD9CA3-E248-4E12-A9F9-5574C4A5A6AF}" dt="2025-05-08T13:07:07.410" v="15" actId="20577"/>
          <ac:spMkLst>
            <pc:docMk/>
            <pc:sldMk cId="33346296" sldId="374"/>
            <ac:spMk id="5" creationId="{00000000-0000-0000-0000-000000000000}"/>
          </ac:spMkLst>
        </pc:spChg>
      </pc:sldChg>
      <pc:sldChg chg="modSp mod">
        <pc:chgData name="Camilo Daleles Rennó" userId="eac9aab033b2f962" providerId="LiveId" clId="{ADCD9CA3-E248-4E12-A9F9-5574C4A5A6AF}" dt="2025-05-08T13:09:53.444" v="17" actId="732"/>
        <pc:sldMkLst>
          <pc:docMk/>
          <pc:sldMk cId="2956632756" sldId="3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3D13E68-3F65-4956-B623-CDA8FD0840EC}" type="datetimeFigureOut">
              <a:rPr lang="pt-BR" smtClean="0"/>
              <a:pPr>
                <a:defRPr/>
              </a:pPr>
              <a:t>15/06/2025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B282321D-B8BF-4AD2-B522-67950E411EA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5646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8F26E-5B93-4304-BB4C-8EBE658FB5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1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EC83D-23FE-460E-8D63-2162A3AC7D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50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A886F-1474-4337-B62F-6ADD50B314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4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56463" y="6400800"/>
            <a:ext cx="1905000" cy="457200"/>
          </a:xfrm>
        </p:spPr>
        <p:txBody>
          <a:bodyPr anchor="b"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B75E3667-2AED-4289-B46A-D8A255B210A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530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DCDF4-4CD2-48E5-B655-36386C2264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24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CE33F-CC5C-4EEC-81F7-66FC7C1E88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C82DA-2166-4F5E-A471-94EF30EB02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44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B8089-F15D-4D0A-824E-AB4B11AC16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897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20CA0-720B-4B39-B72F-DD031416DD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09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B2210-A96D-4153-88DA-A4382B445BD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36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482F2-E0F5-4454-9466-E80264FF34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25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dirty="0"/>
              <a:t>Clique para editar os estilos do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577D123-9152-4530-BEFD-9C2BF789E3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 dirty="0">
              <a:latin typeface="Tahoma" panose="020B0604030504040204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ahoma" panose="020B060403050404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drenno.github.io/Estatistica/" TargetMode="External"/><Relationship Id="rId2" Type="http://schemas.openxmlformats.org/officeDocument/2006/relationships/hyperlink" Target="http://urlib.net/8JMKD2USNRW34T/4D6DMD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95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/>
              <a:t>Estatística: Aplicação ao Sensoriamento Remoto</a:t>
            </a: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SER 204</a:t>
            </a:r>
            <a:br>
              <a:rPr lang="pt-BR" sz="2400" dirty="0"/>
            </a:br>
            <a:br>
              <a:rPr lang="pt-BR" sz="2400" dirty="0"/>
            </a:br>
            <a:r>
              <a:rPr lang="pt-BR" sz="2400" dirty="0"/>
              <a:t>Apresentação da Disciplina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6E7F81D-312B-50C8-5DBB-78A2CB6EC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5903913"/>
            <a:ext cx="448741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800" kern="0" dirty="0">
                <a:latin typeface="Tahoma" panose="020B0604030504040204" pitchFamily="34" charset="0"/>
                <a:cs typeface="+mn-cs"/>
              </a:rPr>
              <a:t>Camilo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Daleles</a:t>
            </a:r>
            <a:r>
              <a:rPr lang="pt-BR" sz="1800" kern="0" dirty="0">
                <a:latin typeface="Tahoma" panose="020B0604030504040204" pitchFamily="34" charset="0"/>
                <a:cs typeface="+mn-cs"/>
              </a:rPr>
              <a:t> </a:t>
            </a:r>
            <a:r>
              <a:rPr lang="pt-BR" sz="1800" kern="0" dirty="0" err="1">
                <a:latin typeface="Tahoma" panose="020B0604030504040204" pitchFamily="34" charset="0"/>
                <a:cs typeface="+mn-cs"/>
              </a:rPr>
              <a:t>Rennó</a:t>
            </a:r>
            <a:endParaRPr lang="pt-BR" sz="1800" kern="0" dirty="0">
              <a:latin typeface="Tahoma" panose="020B0604030504040204" pitchFamily="34" charset="0"/>
              <a:cs typeface="+mn-cs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camilo.renno@inpe.br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200" kern="0" dirty="0">
                <a:latin typeface="Arial Unicode MS" pitchFamily="34" charset="-128"/>
              </a:rPr>
              <a:t>acesso do conteúdo do curso em </a:t>
            </a:r>
            <a:r>
              <a:rPr lang="pt-BR" sz="1200" kern="0" dirty="0" err="1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Bibdigital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do INPE</a:t>
            </a:r>
            <a:r>
              <a:rPr lang="pt-BR" sz="1200" kern="0" dirty="0">
                <a:latin typeface="Arial Unicode MS" pitchFamily="34" charset="-128"/>
              </a:rPr>
              <a:t> ou </a:t>
            </a:r>
            <a:r>
              <a:rPr lang="pt-BR" sz="1200" kern="0" dirty="0">
                <a:solidFill>
                  <a:schemeClr val="accent2"/>
                </a:solidFill>
                <a:latin typeface="Arial Unicode MS" pitchFamily="34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GitHub</a:t>
            </a:r>
            <a:endParaRPr lang="pt-BR" sz="1200" kern="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Apresentação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996952"/>
            <a:ext cx="8458200" cy="43204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altLang="pt-BR" sz="2000" dirty="0"/>
              <a:t>Camilo D. Rennó </a:t>
            </a:r>
            <a:r>
              <a:rPr lang="pt-BR" altLang="pt-BR" sz="1800" dirty="0"/>
              <a:t>(camilo.renno@inpe.br)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2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528" y="5258228"/>
            <a:ext cx="8458200" cy="126711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defTabSz="246063" eaLnBrk="1" hangingPunct="1">
              <a:buFontTx/>
              <a:buNone/>
            </a:pPr>
            <a:r>
              <a:rPr lang="pt-BR" altLang="pt-BR" sz="2000" kern="0" dirty="0">
                <a:latin typeface="Tahoma" panose="020B0604030504040204" pitchFamily="34" charset="0"/>
              </a:rPr>
              <a:t>Todo o conteúdo da disciplina está disponível em:</a:t>
            </a:r>
            <a:br>
              <a:rPr lang="pt-BR" altLang="pt-BR" sz="2000" kern="0" dirty="0">
                <a:latin typeface="Tahoma" panose="020B0604030504040204" pitchFamily="34" charset="0"/>
              </a:rPr>
            </a:br>
            <a:br>
              <a:rPr lang="pt-BR" altLang="pt-BR" sz="2000" kern="0" dirty="0">
                <a:latin typeface="Tahoma" panose="020B0604030504040204" pitchFamily="34" charset="0"/>
              </a:rPr>
            </a:br>
            <a:r>
              <a:rPr lang="pt-BR" altLang="pt-BR" sz="2000" kern="0" dirty="0">
                <a:latin typeface="Tahoma" panose="020B0604030504040204" pitchFamily="34" charset="0"/>
              </a:rPr>
              <a:t>							http://urlib.net/8JMKD2USNRW34T/4D6DMD2</a:t>
            </a:r>
          </a:p>
          <a:p>
            <a:pPr defTabSz="246063" eaLnBrk="1" hangingPunct="1">
              <a:buFontTx/>
              <a:buNone/>
            </a:pPr>
            <a:r>
              <a:rPr lang="pt-BR" sz="2000" kern="0" dirty="0">
                <a:latin typeface="Tahoma" panose="020B0604030504040204" pitchFamily="34" charset="0"/>
              </a:rPr>
              <a:t>								https://cdrenno.github.io/Estatistica/</a:t>
            </a:r>
            <a:endParaRPr lang="pt-BR" altLang="pt-BR" sz="2000" kern="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 descr=" 16"/>
          <p:cNvGrpSpPr/>
          <p:nvPr/>
        </p:nvGrpSpPr>
        <p:grpSpPr>
          <a:xfrm>
            <a:off x="3969293" y="4365104"/>
            <a:ext cx="1610819" cy="1611835"/>
            <a:chOff x="1512888" y="2420938"/>
            <a:chExt cx="2519362" cy="2520950"/>
          </a:xfrm>
        </p:grpSpPr>
        <p:pic>
          <p:nvPicPr>
            <p:cNvPr id="17" name="Picture 2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2888" y="2420938"/>
              <a:ext cx="2519362" cy="2520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8" name="Grupo 3"/>
            <p:cNvGrpSpPr>
              <a:grpSpLocks/>
            </p:cNvGrpSpPr>
            <p:nvPr/>
          </p:nvGrpSpPr>
          <p:grpSpPr bwMode="auto">
            <a:xfrm>
              <a:off x="1764231" y="3004186"/>
              <a:ext cx="144024" cy="144048"/>
              <a:chOff x="1371836" y="4693332"/>
              <a:chExt cx="144016" cy="144016"/>
            </a:xfrm>
          </p:grpSpPr>
          <p:cxnSp>
            <p:nvCxnSpPr>
              <p:cNvPr id="76" name="Conector reto 75"/>
              <p:cNvCxnSpPr/>
              <p:nvPr/>
            </p:nvCxnSpPr>
            <p:spPr>
              <a:xfrm>
                <a:off x="1444339" y="4692696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onector reto 76"/>
              <p:cNvCxnSpPr/>
              <p:nvPr/>
            </p:nvCxnSpPr>
            <p:spPr>
              <a:xfrm rot="5400000">
                <a:off x="1443545" y="4693478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upo 513"/>
            <p:cNvGrpSpPr>
              <a:grpSpLocks/>
            </p:cNvGrpSpPr>
            <p:nvPr/>
          </p:nvGrpSpPr>
          <p:grpSpPr bwMode="auto">
            <a:xfrm>
              <a:off x="2916426" y="2974831"/>
              <a:ext cx="144024" cy="144048"/>
              <a:chOff x="1371836" y="4693332"/>
              <a:chExt cx="144016" cy="144016"/>
            </a:xfrm>
          </p:grpSpPr>
          <p:cxnSp>
            <p:nvCxnSpPr>
              <p:cNvPr id="74" name="Conector reto 73"/>
              <p:cNvCxnSpPr/>
              <p:nvPr/>
            </p:nvCxnSpPr>
            <p:spPr>
              <a:xfrm>
                <a:off x="1444669" y="4693476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Conector reto 74"/>
              <p:cNvCxnSpPr/>
              <p:nvPr/>
            </p:nvCxnSpPr>
            <p:spPr>
              <a:xfrm rot="5400000">
                <a:off x="1443875" y="4694258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o 516"/>
            <p:cNvGrpSpPr>
              <a:grpSpLocks/>
            </p:cNvGrpSpPr>
            <p:nvPr/>
          </p:nvGrpSpPr>
          <p:grpSpPr bwMode="auto">
            <a:xfrm>
              <a:off x="2123335" y="3688747"/>
              <a:ext cx="144024" cy="144048"/>
              <a:chOff x="1371836" y="4693332"/>
              <a:chExt cx="144016" cy="144016"/>
            </a:xfrm>
          </p:grpSpPr>
          <p:cxnSp>
            <p:nvCxnSpPr>
              <p:cNvPr id="72" name="Conector reto 71"/>
              <p:cNvCxnSpPr/>
              <p:nvPr/>
            </p:nvCxnSpPr>
            <p:spPr>
              <a:xfrm>
                <a:off x="1444010" y="4693935"/>
                <a:ext cx="0" cy="14284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Conector reto 72"/>
              <p:cNvCxnSpPr/>
              <p:nvPr/>
            </p:nvCxnSpPr>
            <p:spPr>
              <a:xfrm rot="5400000">
                <a:off x="1444010" y="4693923"/>
                <a:ext cx="0" cy="1428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upo 519"/>
            <p:cNvGrpSpPr>
              <a:grpSpLocks/>
            </p:cNvGrpSpPr>
            <p:nvPr/>
          </p:nvGrpSpPr>
          <p:grpSpPr bwMode="auto">
            <a:xfrm>
              <a:off x="3420511" y="3508353"/>
              <a:ext cx="144024" cy="144048"/>
              <a:chOff x="1371836" y="4693332"/>
              <a:chExt cx="144016" cy="144016"/>
            </a:xfrm>
          </p:grpSpPr>
          <p:cxnSp>
            <p:nvCxnSpPr>
              <p:cNvPr id="70" name="Conector reto 69"/>
              <p:cNvCxnSpPr/>
              <p:nvPr/>
            </p:nvCxnSpPr>
            <p:spPr>
              <a:xfrm>
                <a:off x="1443821" y="4693354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ector reto 70"/>
              <p:cNvCxnSpPr/>
              <p:nvPr/>
            </p:nvCxnSpPr>
            <p:spPr>
              <a:xfrm rot="5400000">
                <a:off x="1443822" y="4694929"/>
                <a:ext cx="0" cy="1428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o 522"/>
            <p:cNvGrpSpPr>
              <a:grpSpLocks/>
            </p:cNvGrpSpPr>
            <p:nvPr/>
          </p:nvGrpSpPr>
          <p:grpSpPr bwMode="auto">
            <a:xfrm>
              <a:off x="2927274" y="4156567"/>
              <a:ext cx="144024" cy="144048"/>
              <a:chOff x="1371836" y="4693332"/>
              <a:chExt cx="144016" cy="144016"/>
            </a:xfrm>
          </p:grpSpPr>
          <p:cxnSp>
            <p:nvCxnSpPr>
              <p:cNvPr id="68" name="Conector reto 67"/>
              <p:cNvCxnSpPr/>
              <p:nvPr/>
            </p:nvCxnSpPr>
            <p:spPr>
              <a:xfrm>
                <a:off x="1444933" y="4692840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ector reto 68"/>
              <p:cNvCxnSpPr/>
              <p:nvPr/>
            </p:nvCxnSpPr>
            <p:spPr>
              <a:xfrm rot="5400000">
                <a:off x="1444140" y="4693621"/>
                <a:ext cx="0" cy="14445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upo 525"/>
            <p:cNvGrpSpPr>
              <a:grpSpLocks/>
            </p:cNvGrpSpPr>
            <p:nvPr/>
          </p:nvGrpSpPr>
          <p:grpSpPr bwMode="auto">
            <a:xfrm>
              <a:off x="3708560" y="2987904"/>
              <a:ext cx="144024" cy="144048"/>
              <a:chOff x="1371836" y="4693332"/>
              <a:chExt cx="144016" cy="144016"/>
            </a:xfrm>
          </p:grpSpPr>
          <p:cxnSp>
            <p:nvCxnSpPr>
              <p:cNvPr id="66" name="Conector reto 65"/>
              <p:cNvCxnSpPr/>
              <p:nvPr/>
            </p:nvCxnSpPr>
            <p:spPr>
              <a:xfrm>
                <a:off x="1444697" y="4693103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Conector reto 66"/>
              <p:cNvCxnSpPr/>
              <p:nvPr/>
            </p:nvCxnSpPr>
            <p:spPr>
              <a:xfrm rot="5400000">
                <a:off x="1443904" y="4693884"/>
                <a:ext cx="0" cy="14445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o 528"/>
            <p:cNvGrpSpPr>
              <a:grpSpLocks/>
            </p:cNvGrpSpPr>
            <p:nvPr/>
          </p:nvGrpSpPr>
          <p:grpSpPr bwMode="auto">
            <a:xfrm>
              <a:off x="3491566" y="4162730"/>
              <a:ext cx="144024" cy="144048"/>
              <a:chOff x="1371836" y="4693332"/>
              <a:chExt cx="144016" cy="144016"/>
            </a:xfrm>
          </p:grpSpPr>
          <p:cxnSp>
            <p:nvCxnSpPr>
              <p:cNvPr id="64" name="Conector reto 63"/>
              <p:cNvCxnSpPr/>
              <p:nvPr/>
            </p:nvCxnSpPr>
            <p:spPr>
              <a:xfrm>
                <a:off x="1444204" y="4693027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ector reto 64"/>
              <p:cNvCxnSpPr/>
              <p:nvPr/>
            </p:nvCxnSpPr>
            <p:spPr>
              <a:xfrm rot="5400000">
                <a:off x="1443410" y="4693809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o 531"/>
            <p:cNvGrpSpPr>
              <a:grpSpLocks/>
            </p:cNvGrpSpPr>
            <p:nvPr/>
          </p:nvGrpSpPr>
          <p:grpSpPr bwMode="auto">
            <a:xfrm>
              <a:off x="2136125" y="4588709"/>
              <a:ext cx="144024" cy="144048"/>
              <a:chOff x="1371836" y="4693332"/>
              <a:chExt cx="144016" cy="144016"/>
            </a:xfrm>
          </p:grpSpPr>
          <p:cxnSp>
            <p:nvCxnSpPr>
              <p:cNvPr id="62" name="Conector reto 61"/>
              <p:cNvCxnSpPr/>
              <p:nvPr/>
            </p:nvCxnSpPr>
            <p:spPr>
              <a:xfrm>
                <a:off x="1443920" y="4694086"/>
                <a:ext cx="0" cy="14284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ector reto 62"/>
              <p:cNvCxnSpPr/>
              <p:nvPr/>
            </p:nvCxnSpPr>
            <p:spPr>
              <a:xfrm rot="5400000">
                <a:off x="1443920" y="4694073"/>
                <a:ext cx="0" cy="1428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o 534"/>
            <p:cNvGrpSpPr>
              <a:grpSpLocks/>
            </p:cNvGrpSpPr>
            <p:nvPr/>
          </p:nvGrpSpPr>
          <p:grpSpPr bwMode="auto">
            <a:xfrm>
              <a:off x="3060450" y="4581065"/>
              <a:ext cx="144024" cy="144048"/>
              <a:chOff x="1371836" y="4693332"/>
              <a:chExt cx="144016" cy="144016"/>
            </a:xfrm>
          </p:grpSpPr>
          <p:cxnSp>
            <p:nvCxnSpPr>
              <p:cNvPr id="60" name="Conector reto 59"/>
              <p:cNvCxnSpPr/>
              <p:nvPr/>
            </p:nvCxnSpPr>
            <p:spPr>
              <a:xfrm>
                <a:off x="1445107" y="4693792"/>
                <a:ext cx="0" cy="14284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ector reto 60"/>
              <p:cNvCxnSpPr/>
              <p:nvPr/>
            </p:nvCxnSpPr>
            <p:spPr>
              <a:xfrm rot="5400000">
                <a:off x="1444314" y="4692986"/>
                <a:ext cx="0" cy="14445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o 537"/>
            <p:cNvGrpSpPr>
              <a:grpSpLocks/>
            </p:cNvGrpSpPr>
            <p:nvPr/>
          </p:nvGrpSpPr>
          <p:grpSpPr bwMode="auto">
            <a:xfrm>
              <a:off x="2627420" y="3212613"/>
              <a:ext cx="144024" cy="144048"/>
              <a:chOff x="1371836" y="4693332"/>
              <a:chExt cx="144016" cy="144016"/>
            </a:xfrm>
          </p:grpSpPr>
          <p:cxnSp>
            <p:nvCxnSpPr>
              <p:cNvPr id="58" name="Conector reto 57"/>
              <p:cNvCxnSpPr/>
              <p:nvPr/>
            </p:nvCxnSpPr>
            <p:spPr>
              <a:xfrm>
                <a:off x="1444750" y="4693819"/>
                <a:ext cx="0" cy="14284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ector reto 58"/>
              <p:cNvCxnSpPr/>
              <p:nvPr/>
            </p:nvCxnSpPr>
            <p:spPr>
              <a:xfrm rot="5400000">
                <a:off x="1443956" y="4693014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upo 540"/>
            <p:cNvGrpSpPr>
              <a:grpSpLocks/>
            </p:cNvGrpSpPr>
            <p:nvPr/>
          </p:nvGrpSpPr>
          <p:grpSpPr bwMode="auto">
            <a:xfrm>
              <a:off x="2412341" y="2663057"/>
              <a:ext cx="144024" cy="144048"/>
              <a:chOff x="1371836" y="4693332"/>
              <a:chExt cx="144016" cy="144016"/>
            </a:xfrm>
          </p:grpSpPr>
          <p:cxnSp>
            <p:nvCxnSpPr>
              <p:cNvPr id="56" name="Conector reto 55"/>
              <p:cNvCxnSpPr/>
              <p:nvPr/>
            </p:nvCxnSpPr>
            <p:spPr>
              <a:xfrm>
                <a:off x="1443929" y="4694100"/>
                <a:ext cx="0" cy="14284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ector reto 56"/>
              <p:cNvCxnSpPr/>
              <p:nvPr/>
            </p:nvCxnSpPr>
            <p:spPr>
              <a:xfrm rot="5400000">
                <a:off x="1443929" y="4694088"/>
                <a:ext cx="0" cy="1428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upo 543"/>
            <p:cNvGrpSpPr>
              <a:grpSpLocks/>
            </p:cNvGrpSpPr>
            <p:nvPr/>
          </p:nvGrpSpPr>
          <p:grpSpPr bwMode="auto">
            <a:xfrm>
              <a:off x="1743662" y="4004874"/>
              <a:ext cx="144024" cy="144048"/>
              <a:chOff x="1371836" y="4693332"/>
              <a:chExt cx="144016" cy="144016"/>
            </a:xfrm>
          </p:grpSpPr>
          <p:cxnSp>
            <p:nvCxnSpPr>
              <p:cNvPr id="54" name="Conector reto 53"/>
              <p:cNvCxnSpPr/>
              <p:nvPr/>
            </p:nvCxnSpPr>
            <p:spPr>
              <a:xfrm>
                <a:off x="1444270" y="4693721"/>
                <a:ext cx="0" cy="14284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ector reto 54"/>
              <p:cNvCxnSpPr/>
              <p:nvPr/>
            </p:nvCxnSpPr>
            <p:spPr>
              <a:xfrm rot="5400000">
                <a:off x="1443477" y="4692914"/>
                <a:ext cx="0" cy="14445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upo 546"/>
            <p:cNvGrpSpPr>
              <a:grpSpLocks/>
            </p:cNvGrpSpPr>
            <p:nvPr/>
          </p:nvGrpSpPr>
          <p:grpSpPr bwMode="auto">
            <a:xfrm>
              <a:off x="3789584" y="4707352"/>
              <a:ext cx="144024" cy="144048"/>
              <a:chOff x="1371836" y="4693332"/>
              <a:chExt cx="144016" cy="144016"/>
            </a:xfrm>
          </p:grpSpPr>
          <p:cxnSp>
            <p:nvCxnSpPr>
              <p:cNvPr id="52" name="Conector reto 51"/>
              <p:cNvCxnSpPr/>
              <p:nvPr/>
            </p:nvCxnSpPr>
            <p:spPr>
              <a:xfrm>
                <a:off x="1444636" y="4692918"/>
                <a:ext cx="0" cy="144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to 52"/>
              <p:cNvCxnSpPr/>
              <p:nvPr/>
            </p:nvCxnSpPr>
            <p:spPr>
              <a:xfrm rot="5400000">
                <a:off x="1443842" y="4693700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upo 549"/>
            <p:cNvGrpSpPr>
              <a:grpSpLocks/>
            </p:cNvGrpSpPr>
            <p:nvPr/>
          </p:nvGrpSpPr>
          <p:grpSpPr bwMode="auto">
            <a:xfrm>
              <a:off x="3059493" y="3819479"/>
              <a:ext cx="144024" cy="144048"/>
              <a:chOff x="1371836" y="4693332"/>
              <a:chExt cx="144016" cy="144016"/>
            </a:xfrm>
          </p:grpSpPr>
          <p:cxnSp>
            <p:nvCxnSpPr>
              <p:cNvPr id="50" name="Conector reto 49"/>
              <p:cNvCxnSpPr/>
              <p:nvPr/>
            </p:nvCxnSpPr>
            <p:spPr>
              <a:xfrm>
                <a:off x="1444477" y="4693378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to 50"/>
              <p:cNvCxnSpPr/>
              <p:nvPr/>
            </p:nvCxnSpPr>
            <p:spPr>
              <a:xfrm rot="5400000">
                <a:off x="1443683" y="4694160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o 552"/>
            <p:cNvGrpSpPr>
              <a:grpSpLocks/>
            </p:cNvGrpSpPr>
            <p:nvPr/>
          </p:nvGrpSpPr>
          <p:grpSpPr bwMode="auto">
            <a:xfrm>
              <a:off x="2484353" y="4143339"/>
              <a:ext cx="144024" cy="144048"/>
              <a:chOff x="1371836" y="4693332"/>
              <a:chExt cx="144016" cy="144016"/>
            </a:xfrm>
          </p:grpSpPr>
          <p:cxnSp>
            <p:nvCxnSpPr>
              <p:cNvPr id="48" name="Conector reto 47"/>
              <p:cNvCxnSpPr/>
              <p:nvPr/>
            </p:nvCxnSpPr>
            <p:spPr>
              <a:xfrm>
                <a:off x="1444942" y="4693368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to 48"/>
              <p:cNvCxnSpPr/>
              <p:nvPr/>
            </p:nvCxnSpPr>
            <p:spPr>
              <a:xfrm rot="5400000">
                <a:off x="1444148" y="4694150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upo 555"/>
            <p:cNvGrpSpPr>
              <a:grpSpLocks/>
            </p:cNvGrpSpPr>
            <p:nvPr/>
          </p:nvGrpSpPr>
          <p:grpSpPr bwMode="auto">
            <a:xfrm>
              <a:off x="3204475" y="2735081"/>
              <a:ext cx="144024" cy="144048"/>
              <a:chOff x="1371836" y="4693332"/>
              <a:chExt cx="144016" cy="144016"/>
            </a:xfrm>
          </p:grpSpPr>
          <p:cxnSp>
            <p:nvCxnSpPr>
              <p:cNvPr id="46" name="Conector reto 45"/>
              <p:cNvCxnSpPr/>
              <p:nvPr/>
            </p:nvCxnSpPr>
            <p:spPr>
              <a:xfrm>
                <a:off x="1443957" y="4693514"/>
                <a:ext cx="0" cy="14443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to 46"/>
              <p:cNvCxnSpPr/>
              <p:nvPr/>
            </p:nvCxnSpPr>
            <p:spPr>
              <a:xfrm rot="5400000">
                <a:off x="1443958" y="4695089"/>
                <a:ext cx="0" cy="14286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upo 558"/>
            <p:cNvGrpSpPr>
              <a:grpSpLocks/>
            </p:cNvGrpSpPr>
            <p:nvPr/>
          </p:nvGrpSpPr>
          <p:grpSpPr bwMode="auto">
            <a:xfrm>
              <a:off x="1619250" y="2492375"/>
              <a:ext cx="144024" cy="144048"/>
              <a:chOff x="1371836" y="4693332"/>
              <a:chExt cx="144016" cy="144016"/>
            </a:xfrm>
          </p:grpSpPr>
          <p:cxnSp>
            <p:nvCxnSpPr>
              <p:cNvPr id="44" name="Conector reto 43"/>
              <p:cNvCxnSpPr/>
              <p:nvPr/>
            </p:nvCxnSpPr>
            <p:spPr>
              <a:xfrm>
                <a:off x="1444857" y="4693332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to 44"/>
              <p:cNvCxnSpPr/>
              <p:nvPr/>
            </p:nvCxnSpPr>
            <p:spPr>
              <a:xfrm rot="5400000">
                <a:off x="1444064" y="4694113"/>
                <a:ext cx="0" cy="14445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upo 561"/>
            <p:cNvGrpSpPr>
              <a:grpSpLocks/>
            </p:cNvGrpSpPr>
            <p:nvPr/>
          </p:nvGrpSpPr>
          <p:grpSpPr bwMode="auto">
            <a:xfrm>
              <a:off x="1754345" y="3292281"/>
              <a:ext cx="144024" cy="144048"/>
              <a:chOff x="1371836" y="4693332"/>
              <a:chExt cx="144016" cy="144016"/>
            </a:xfrm>
          </p:grpSpPr>
          <p:cxnSp>
            <p:nvCxnSpPr>
              <p:cNvPr id="42" name="Conector reto 41"/>
              <p:cNvCxnSpPr/>
              <p:nvPr/>
            </p:nvCxnSpPr>
            <p:spPr>
              <a:xfrm>
                <a:off x="1444700" y="4693526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to 42"/>
              <p:cNvCxnSpPr/>
              <p:nvPr/>
            </p:nvCxnSpPr>
            <p:spPr>
              <a:xfrm rot="5400000">
                <a:off x="1443906" y="4694308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upo 564"/>
            <p:cNvGrpSpPr>
              <a:grpSpLocks/>
            </p:cNvGrpSpPr>
            <p:nvPr/>
          </p:nvGrpSpPr>
          <p:grpSpPr bwMode="auto">
            <a:xfrm>
              <a:off x="2484487" y="4509041"/>
              <a:ext cx="144024" cy="144048"/>
              <a:chOff x="1371836" y="4693332"/>
              <a:chExt cx="144016" cy="144016"/>
            </a:xfrm>
          </p:grpSpPr>
          <p:cxnSp>
            <p:nvCxnSpPr>
              <p:cNvPr id="40" name="Conector reto 39"/>
              <p:cNvCxnSpPr/>
              <p:nvPr/>
            </p:nvCxnSpPr>
            <p:spPr>
              <a:xfrm>
                <a:off x="1444808" y="4692791"/>
                <a:ext cx="0" cy="14443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to 40"/>
              <p:cNvCxnSpPr/>
              <p:nvPr/>
            </p:nvCxnSpPr>
            <p:spPr>
              <a:xfrm rot="5400000">
                <a:off x="1444014" y="4693573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upo 567"/>
            <p:cNvGrpSpPr>
              <a:grpSpLocks/>
            </p:cNvGrpSpPr>
            <p:nvPr/>
          </p:nvGrpSpPr>
          <p:grpSpPr bwMode="auto">
            <a:xfrm>
              <a:off x="3059493" y="3212613"/>
              <a:ext cx="144024" cy="144048"/>
              <a:chOff x="1371836" y="4693332"/>
              <a:chExt cx="144016" cy="144016"/>
            </a:xfrm>
          </p:grpSpPr>
          <p:cxnSp>
            <p:nvCxnSpPr>
              <p:cNvPr id="38" name="Conector reto 37"/>
              <p:cNvCxnSpPr/>
              <p:nvPr/>
            </p:nvCxnSpPr>
            <p:spPr>
              <a:xfrm>
                <a:off x="1444477" y="4693819"/>
                <a:ext cx="0" cy="14284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ector reto 38"/>
              <p:cNvCxnSpPr/>
              <p:nvPr/>
            </p:nvCxnSpPr>
            <p:spPr>
              <a:xfrm rot="5400000">
                <a:off x="1443683" y="4693014"/>
                <a:ext cx="0" cy="14445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4" descr=" 6"/>
          <p:cNvGrpSpPr>
            <a:grpSpLocks/>
          </p:cNvGrpSpPr>
          <p:nvPr/>
        </p:nvGrpSpPr>
        <p:grpSpPr bwMode="auto">
          <a:xfrm>
            <a:off x="611560" y="3893885"/>
            <a:ext cx="2668588" cy="2578100"/>
            <a:chOff x="1296" y="912"/>
            <a:chExt cx="1681" cy="1624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912"/>
              <a:ext cx="1194" cy="1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392"/>
              <a:ext cx="1153" cy="1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7" descr=" 9"/>
          <p:cNvGrpSpPr>
            <a:grpSpLocks/>
          </p:cNvGrpSpPr>
          <p:nvPr/>
        </p:nvGrpSpPr>
        <p:grpSpPr bwMode="auto">
          <a:xfrm>
            <a:off x="5958408" y="3876947"/>
            <a:ext cx="2286000" cy="2792413"/>
            <a:chOff x="192" y="960"/>
            <a:chExt cx="1440" cy="1759"/>
          </a:xfrm>
        </p:grpSpPr>
        <p:pic>
          <p:nvPicPr>
            <p:cNvPr id="10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198"/>
              <a:ext cx="52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872"/>
              <a:ext cx="720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960"/>
              <a:ext cx="461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488"/>
              <a:ext cx="624" cy="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160"/>
              <a:ext cx="459" cy="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94" name="Rectangle 2" descr=" 819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Apresentação</a:t>
            </a:r>
          </a:p>
        </p:txBody>
      </p:sp>
      <p:sp>
        <p:nvSpPr>
          <p:cNvPr id="19459" name="Rectangle 3" descr=" 19459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458200" cy="2520280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pt-BR" altLang="pt-BR" sz="2000" dirty="0"/>
          </a:p>
          <a:p>
            <a:pPr algn="just" eaLnBrk="1" hangingPunct="1">
              <a:buFontTx/>
              <a:buNone/>
            </a:pPr>
            <a:r>
              <a:rPr lang="pt-BR" altLang="pt-BR" sz="2000" dirty="0"/>
              <a:t>O curso SER-204 tem como objetivo principal apresentar alguns conceitos de estatística fundamentais para o entendimento dos procedimentos estatísticos comumente utilizados em Sensoriamento Remoto e áreas afins. Por se tratar de uma disciplina aplicada, todos os exemplos e exercícios são voltados às questões ligadas ao Sensoriamento Remoto e Geoprocessamento. </a:t>
            </a:r>
          </a:p>
        </p:txBody>
      </p:sp>
      <p:sp>
        <p:nvSpPr>
          <p:cNvPr id="2" name="Espaço Reservado para Número de Slide 1" descr="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3</a:t>
            </a:r>
          </a:p>
        </p:txBody>
      </p:sp>
      <p:sp>
        <p:nvSpPr>
          <p:cNvPr id="78" name="Rectangle 3" descr=" 5"/>
          <p:cNvSpPr txBox="1">
            <a:spLocks noChangeArrowheads="1"/>
          </p:cNvSpPr>
          <p:nvPr/>
        </p:nvSpPr>
        <p:spPr bwMode="auto">
          <a:xfrm>
            <a:off x="323528" y="3890076"/>
            <a:ext cx="8458200" cy="27792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pt-BR" altLang="pt-BR" sz="2000" kern="0" dirty="0">
                <a:solidFill>
                  <a:schemeClr val="tx1">
                    <a:lumMod val="100000"/>
                  </a:schemeClr>
                </a:solidFill>
                <a:latin typeface="Tahoma" panose="020B0604030504040204" pitchFamily="34" charset="0"/>
                <a:cs typeface="Arial" charset="0"/>
              </a:rPr>
              <a:t>Espera-se que o aluno, ao final do curso, consiga compreender, adaptar e desenvolver análises estatísticas apropriadas ao conjunto de dados utilizado em seu trabalho de dissertação e tese.</a:t>
            </a:r>
            <a:endParaRPr lang="pt-BR" altLang="pt-BR" sz="2000" kern="0" dirty="0">
              <a:latin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687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Conteúdo Programático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6480720" cy="4176464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BR" altLang="pt-BR" sz="2000" dirty="0"/>
              <a:t>Variáveis Aleatórias e Distribuições de Probabilidade</a:t>
            </a:r>
          </a:p>
          <a:p>
            <a:pPr algn="just" eaLnBrk="1" hangingPunct="1">
              <a:buNone/>
            </a:pPr>
            <a:r>
              <a:rPr lang="pt-BR" altLang="pt-BR" sz="2000" dirty="0"/>
              <a:t>Simulação Estocástica</a:t>
            </a:r>
          </a:p>
          <a:p>
            <a:pPr algn="just" eaLnBrk="1" hangingPunct="1">
              <a:buFontTx/>
              <a:buNone/>
            </a:pPr>
            <a:r>
              <a:rPr lang="pt-BR" altLang="pt-BR" sz="2000" dirty="0"/>
              <a:t>Conceitos Básicos de Inferência Estatística</a:t>
            </a:r>
          </a:p>
          <a:p>
            <a:pPr algn="just" eaLnBrk="1" hangingPunct="1">
              <a:buFontTx/>
              <a:buNone/>
            </a:pPr>
            <a:r>
              <a:rPr lang="pt-BR" altLang="pt-BR" sz="2000" dirty="0"/>
              <a:t>Intervalo de Confiança e Teste de Hipóteses</a:t>
            </a:r>
          </a:p>
          <a:p>
            <a:pPr algn="just" eaLnBrk="1" hangingPunct="1">
              <a:buNone/>
            </a:pPr>
            <a:r>
              <a:rPr lang="pt-BR" altLang="pt-BR" sz="2000" dirty="0"/>
              <a:t>Teoria de Amostragem e Técnicas de </a:t>
            </a:r>
            <a:r>
              <a:rPr lang="pt-BR" altLang="pt-BR" sz="2000" dirty="0" err="1"/>
              <a:t>Reamostragem</a:t>
            </a:r>
            <a:endParaRPr lang="pt-BR" altLang="pt-BR" sz="2000" dirty="0"/>
          </a:p>
          <a:p>
            <a:pPr algn="just" eaLnBrk="1" hangingPunct="1">
              <a:buFontTx/>
              <a:buNone/>
            </a:pPr>
            <a:r>
              <a:rPr lang="pt-BR" altLang="pt-BR" sz="2000" dirty="0"/>
              <a:t>Análise de Variância e Regressão </a:t>
            </a:r>
          </a:p>
          <a:p>
            <a:pPr algn="just" eaLnBrk="1" hangingPunct="1">
              <a:buFontTx/>
              <a:buNone/>
            </a:pPr>
            <a:r>
              <a:rPr lang="pt-BR" altLang="pt-BR" sz="2000" dirty="0"/>
              <a:t>Componentes Principais</a:t>
            </a:r>
          </a:p>
          <a:p>
            <a:pPr algn="just" eaLnBrk="1" hangingPunct="1">
              <a:buNone/>
            </a:pPr>
            <a:r>
              <a:rPr lang="pt-BR" altLang="pt-BR" sz="2000" dirty="0"/>
              <a:t>Avaliação de Classificação/Modelos</a:t>
            </a:r>
          </a:p>
          <a:p>
            <a:pPr algn="just" eaLnBrk="1" hangingPunct="1">
              <a:buNone/>
            </a:pPr>
            <a:r>
              <a:rPr lang="pt-BR" altLang="pt-BR" sz="2000" dirty="0"/>
              <a:t>Análise de Agrupamento</a:t>
            </a:r>
          </a:p>
          <a:p>
            <a:pPr algn="just" eaLnBrk="1" hangingPunct="1">
              <a:buFontTx/>
              <a:buNone/>
            </a:pPr>
            <a:r>
              <a:rPr lang="pt-BR" altLang="pt-BR" sz="2000" dirty="0"/>
              <a:t>Estatísticas Não-Paramétricas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descr=" 819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Dinâmica do curso</a:t>
            </a:r>
          </a:p>
        </p:txBody>
      </p:sp>
      <p:sp>
        <p:nvSpPr>
          <p:cNvPr id="3075" name="Rectangle 3" descr=" 3075"/>
          <p:cNvSpPr>
            <a:spLocks noGrp="1" noChangeArrowheads="1"/>
          </p:cNvSpPr>
          <p:nvPr>
            <p:ph type="body" idx="1"/>
          </p:nvPr>
        </p:nvSpPr>
        <p:spPr>
          <a:xfrm>
            <a:off x="685800" y="1388368"/>
            <a:ext cx="7772400" cy="4848944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pt-BR" altLang="pt-BR" sz="2000" dirty="0"/>
              <a:t>Aulas:</a:t>
            </a:r>
          </a:p>
          <a:p>
            <a:pPr algn="just" eaLnBrk="1" hangingPunct="1">
              <a:buFontTx/>
              <a:buNone/>
              <a:defRPr/>
            </a:pPr>
            <a:endParaRPr lang="pt-BR" altLang="pt-BR" sz="2000" dirty="0"/>
          </a:p>
          <a:p>
            <a:pPr algn="just" eaLnBrk="1" hangingPunct="1">
              <a:defRPr/>
            </a:pPr>
            <a:r>
              <a:rPr lang="pt-BR" altLang="pt-BR" sz="2000" dirty="0">
                <a:solidFill>
                  <a:schemeClr val="tx1">
                    <a:lumMod val="100000"/>
                  </a:schemeClr>
                </a:solidFill>
              </a:rPr>
              <a:t>Regulares</a:t>
            </a:r>
          </a:p>
          <a:p>
            <a:pPr marL="0" indent="0" algn="just" eaLnBrk="1" hangingPunct="1">
              <a:buNone/>
              <a:defRPr/>
            </a:pPr>
            <a:r>
              <a:rPr lang="pt-BR" altLang="pt-BR" sz="2000" dirty="0">
                <a:solidFill>
                  <a:schemeClr val="tx1">
                    <a:lumMod val="100000"/>
                  </a:schemeClr>
                </a:solidFill>
              </a:rPr>
              <a:t>	</a:t>
            </a: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O material disponibilizado </a:t>
            </a:r>
            <a:r>
              <a:rPr lang="pt-BR" altLang="pt-BR" sz="1600" dirty="0">
                <a:solidFill>
                  <a:srgbClr val="FF0000"/>
                </a:solidFill>
              </a:rPr>
              <a:t>deve ser </a:t>
            </a: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estudado antes da aula</a:t>
            </a:r>
          </a:p>
          <a:p>
            <a:pPr marL="0" indent="0" algn="just" eaLnBrk="1" hangingPunct="1">
              <a:buNone/>
              <a:defRPr/>
            </a:pP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	A aula será interativa com perguntas direcionadas</a:t>
            </a:r>
          </a:p>
          <a:p>
            <a:pPr marL="0" indent="0" algn="just" eaLnBrk="1" hangingPunct="1">
              <a:buNone/>
              <a:defRPr/>
            </a:pP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	O material disponibilizado será utilizado como apoio</a:t>
            </a:r>
          </a:p>
          <a:p>
            <a:pPr marL="0" indent="0" algn="just" eaLnBrk="1" hangingPunct="1">
              <a:buNone/>
              <a:defRPr/>
            </a:pP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	Intervenções durante as aulas para esclarecimento de dúvidas ou 			comentários serão incentivadas</a:t>
            </a:r>
          </a:p>
          <a:p>
            <a:pPr marL="0" indent="0" algn="just" eaLnBrk="1" hangingPunct="1">
              <a:buFontTx/>
              <a:buNone/>
              <a:defRPr/>
            </a:pPr>
            <a:endParaRPr lang="pt-BR" altLang="pt-BR" sz="2000" dirty="0"/>
          </a:p>
          <a:p>
            <a:pPr algn="just" eaLnBrk="1" hangingPunct="1">
              <a:defRPr/>
            </a:pPr>
            <a:r>
              <a:rPr lang="pt-BR" altLang="pt-BR" sz="2000" dirty="0">
                <a:solidFill>
                  <a:schemeClr val="tx1">
                    <a:lumMod val="100000"/>
                  </a:schemeClr>
                </a:solidFill>
              </a:rPr>
              <a:t>“Tira Dúvidas”</a:t>
            </a:r>
          </a:p>
          <a:p>
            <a:pPr marL="0" indent="0" algn="just" eaLnBrk="1" hangingPunct="1">
              <a:buNone/>
              <a:defRPr/>
            </a:pPr>
            <a:r>
              <a:rPr lang="pt-BR" altLang="pt-BR" sz="2000" dirty="0">
                <a:solidFill>
                  <a:schemeClr val="tx1">
                    <a:lumMod val="100000"/>
                  </a:schemeClr>
                </a:solidFill>
              </a:rPr>
              <a:t>	</a:t>
            </a: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Marcadas sempre antes das provas</a:t>
            </a:r>
          </a:p>
          <a:p>
            <a:pPr marL="0" indent="0" algn="just" eaLnBrk="1" hangingPunct="1">
              <a:buNone/>
              <a:defRPr/>
            </a:pP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	Serão discutidos assuntos definidos pelos presentes, incluindo-se a 			resolução dos exercícios propostos caso haja interesse</a:t>
            </a:r>
          </a:p>
          <a:p>
            <a:pPr marL="0" indent="0" algn="just" eaLnBrk="1" hangingPunct="1">
              <a:buNone/>
              <a:defRPr/>
            </a:pP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	Deverá acontecer preferencialmente no horário regular das aulas</a:t>
            </a:r>
          </a:p>
          <a:p>
            <a:pPr marL="0" indent="0" algn="just" eaLnBrk="1" hangingPunct="1">
              <a:buFontTx/>
              <a:buNone/>
              <a:defRPr/>
            </a:pPr>
            <a:endParaRPr lang="pt-BR" altLang="pt-BR" sz="1600" dirty="0"/>
          </a:p>
        </p:txBody>
      </p:sp>
      <p:sp>
        <p:nvSpPr>
          <p:cNvPr id="2" name="Espaço Reservado para Número de Slide 1" descr="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8326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descr=" 819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Dinâmica do curso</a:t>
            </a:r>
          </a:p>
        </p:txBody>
      </p:sp>
      <p:sp>
        <p:nvSpPr>
          <p:cNvPr id="3075" name="Rectangle 3" descr=" 3075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6424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pt-BR" altLang="pt-BR" sz="2000" dirty="0"/>
              <a:t>Avaliações:</a:t>
            </a:r>
          </a:p>
          <a:p>
            <a:pPr algn="just" eaLnBrk="1" hangingPunct="1">
              <a:buFontTx/>
              <a:buNone/>
              <a:defRPr/>
            </a:pPr>
            <a:endParaRPr lang="pt-BR" altLang="pt-BR" sz="2000" dirty="0"/>
          </a:p>
          <a:p>
            <a:pPr algn="just" eaLnBrk="1" hangingPunct="1">
              <a:defRPr/>
            </a:pPr>
            <a:r>
              <a:rPr lang="pt-BR" altLang="pt-BR" sz="2000" dirty="0">
                <a:solidFill>
                  <a:schemeClr val="tx1">
                    <a:lumMod val="100000"/>
                  </a:schemeClr>
                </a:solidFill>
              </a:rPr>
              <a:t>Exercícios</a:t>
            </a:r>
          </a:p>
          <a:p>
            <a:pPr marL="0" indent="0" algn="just" defTabSz="217488" eaLnBrk="1" hangingPunct="1">
              <a:buNone/>
              <a:defRPr/>
            </a:pP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				Disponibilizados por tema, devendo ser resolvidos em grupos de 3							pessoas e enviadas para camilo.renno@inpe.br em data combinada</a:t>
            </a:r>
          </a:p>
          <a:p>
            <a:pPr marL="0" indent="0" algn="just" defTabSz="217488" eaLnBrk="1" hangingPunct="1">
              <a:buNone/>
              <a:defRPr/>
            </a:pP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				Devem ser entregues no formato </a:t>
            </a:r>
            <a:r>
              <a:rPr lang="pt-BR" altLang="pt-BR" sz="1600" dirty="0">
                <a:solidFill>
                  <a:srgbClr val="FF0000"/>
                </a:solidFill>
              </a:rPr>
              <a:t>PDF editável</a:t>
            </a:r>
          </a:p>
          <a:p>
            <a:pPr marL="0" indent="0" algn="just" defTabSz="217488" eaLnBrk="1" hangingPunct="1">
              <a:buNone/>
              <a:defRPr/>
            </a:pP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					e não serão aceitos arquivos em outros formatos (</a:t>
            </a:r>
            <a:r>
              <a:rPr lang="pt-BR" altLang="pt-BR" sz="1600" dirty="0" err="1">
                <a:solidFill>
                  <a:schemeClr val="tx1">
                    <a:lumMod val="100000"/>
                  </a:schemeClr>
                </a:solidFill>
              </a:rPr>
              <a:t>doc</a:t>
            </a: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, </a:t>
            </a:r>
            <a:r>
              <a:rPr lang="pt-BR" altLang="pt-BR" sz="1600" dirty="0" err="1">
                <a:solidFill>
                  <a:schemeClr val="tx1">
                    <a:lumMod val="100000"/>
                  </a:schemeClr>
                </a:solidFill>
              </a:rPr>
              <a:t>xls</a:t>
            </a: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, </a:t>
            </a:r>
            <a:r>
              <a:rPr lang="pt-BR" altLang="pt-BR" sz="1600" dirty="0" err="1">
                <a:solidFill>
                  <a:schemeClr val="tx1">
                    <a:lumMod val="100000"/>
                  </a:schemeClr>
                </a:solidFill>
              </a:rPr>
              <a:t>etc</a:t>
            </a:r>
            <a:r>
              <a:rPr lang="pt-BR" altLang="pt-BR" sz="1600" dirty="0">
                <a:solidFill>
                  <a:schemeClr val="tx1">
                    <a:lumMod val="100000"/>
                  </a:schemeClr>
                </a:solidFill>
              </a:rPr>
              <a:t>)</a:t>
            </a:r>
          </a:p>
          <a:p>
            <a:pPr marL="0" indent="0" algn="just" defTabSz="900113" eaLnBrk="1" hangingPunct="1">
              <a:buNone/>
              <a:defRPr/>
            </a:pPr>
            <a:r>
              <a:rPr lang="pt-BR" altLang="pt-BR" sz="2000" dirty="0">
                <a:solidFill>
                  <a:schemeClr val="tx1">
                    <a:lumMod val="100000"/>
                  </a:schemeClr>
                </a:solidFill>
              </a:rPr>
              <a:t>	</a:t>
            </a:r>
            <a:r>
              <a:rPr lang="pt-BR" altLang="pt-BR" sz="1600" dirty="0"/>
              <a:t>	</a:t>
            </a:r>
          </a:p>
          <a:p>
            <a:pPr algn="just" eaLnBrk="1" hangingPunct="1">
              <a:defRPr/>
            </a:pPr>
            <a:r>
              <a:rPr lang="pt-BR" altLang="pt-BR" sz="2000" dirty="0">
                <a:solidFill>
                  <a:schemeClr val="tx1">
                    <a:lumMod val="100000"/>
                  </a:schemeClr>
                </a:solidFill>
              </a:rPr>
              <a:t>Provas</a:t>
            </a:r>
          </a:p>
          <a:p>
            <a:pPr marL="0" indent="0" algn="just" defTabSz="217488" eaLnBrk="1" hangingPunct="1">
              <a:buNone/>
              <a:defRPr/>
            </a:pPr>
            <a:r>
              <a:rPr lang="pt-BR" altLang="pt-BR" sz="2000" dirty="0">
                <a:solidFill>
                  <a:schemeClr val="tx1">
                    <a:lumMod val="100000"/>
                  </a:schemeClr>
                </a:solidFill>
              </a:rPr>
              <a:t>				</a:t>
            </a:r>
            <a:r>
              <a:rPr lang="pt-BR" altLang="pt-BR" sz="1600" dirty="0">
                <a:solidFill>
                  <a:srgbClr val="000000"/>
                </a:solidFill>
              </a:rPr>
              <a:t>3 provas individuais e não acumulativas</a:t>
            </a:r>
          </a:p>
          <a:p>
            <a:pPr marL="0" indent="0" algn="just" defTabSz="217488" eaLnBrk="1" hangingPunct="1">
              <a:buNone/>
              <a:defRPr/>
            </a:pPr>
            <a:r>
              <a:rPr lang="pt-BR" altLang="pt-BR" sz="1600" dirty="0">
                <a:solidFill>
                  <a:srgbClr val="000000"/>
                </a:solidFill>
              </a:rPr>
              <a:t>				É permitido a consulta a materiais impressos e o uso de calculadoras</a:t>
            </a:r>
          </a:p>
          <a:p>
            <a:pPr marL="0" indent="0" algn="just" defTabSz="217488" eaLnBrk="1" hangingPunct="1">
              <a:buNone/>
              <a:defRPr/>
            </a:pPr>
            <a:r>
              <a:rPr lang="pt-BR" altLang="pt-BR" sz="1600" dirty="0">
                <a:solidFill>
                  <a:srgbClr val="000000"/>
                </a:solidFill>
              </a:rPr>
              <a:t>				Não é permitido o uso de celulares, </a:t>
            </a:r>
            <a:r>
              <a:rPr lang="pt-BR" altLang="pt-BR" sz="1600" dirty="0" err="1">
                <a:solidFill>
                  <a:srgbClr val="000000"/>
                </a:solidFill>
              </a:rPr>
              <a:t>tablets</a:t>
            </a:r>
            <a:r>
              <a:rPr lang="pt-BR" altLang="pt-BR" sz="1600" dirty="0">
                <a:solidFill>
                  <a:srgbClr val="000000"/>
                </a:solidFill>
              </a:rPr>
              <a:t> e computadores</a:t>
            </a:r>
            <a:endParaRPr lang="pt-BR" altLang="pt-BR" sz="2000" dirty="0"/>
          </a:p>
        </p:txBody>
      </p:sp>
      <p:sp>
        <p:nvSpPr>
          <p:cNvPr id="2" name="Espaço Reservado para Número de Slide 1" descr="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7725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4088" y="3756151"/>
            <a:ext cx="4762714" cy="2913209"/>
          </a:xfrm>
          <a:prstGeom prst="rect">
            <a:avLst/>
          </a:prstGeom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/>
              <a:t>Dinâmica do curso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0768"/>
            <a:ext cx="7772400" cy="2448272"/>
          </a:xfrm>
        </p:spPr>
        <p:txBody>
          <a:bodyPr/>
          <a:lstStyle/>
          <a:p>
            <a:pPr algn="just" eaLnBrk="1" hangingPunct="1">
              <a:buFontTx/>
              <a:buNone/>
              <a:defRPr/>
            </a:pPr>
            <a:r>
              <a:rPr lang="pt-BR" altLang="pt-BR" sz="2000" dirty="0"/>
              <a:t>Nota Final:</a:t>
            </a:r>
          </a:p>
          <a:p>
            <a:pPr algn="just" eaLnBrk="1" hangingPunct="1">
              <a:buFontTx/>
              <a:buNone/>
              <a:defRPr/>
            </a:pPr>
            <a:endParaRPr lang="pt-BR" altLang="pt-BR" sz="1000" dirty="0"/>
          </a:p>
          <a:p>
            <a:pPr marL="174625" indent="-174625" algn="just" eaLnBrk="1" hangingPunct="1">
              <a:buNone/>
              <a:defRPr/>
            </a:pPr>
            <a:r>
              <a:rPr lang="pt-BR" sz="1600" dirty="0"/>
              <a:t>Os alunos serão avaliados através de exercícios referentes a cada tema discutido em aula e 3 provas com consulta (P1, P2 e P3).</a:t>
            </a:r>
          </a:p>
          <a:p>
            <a:pPr marL="174625" indent="-174625" algn="just" eaLnBrk="1" hangingPunct="1">
              <a:buNone/>
              <a:defRPr/>
            </a:pPr>
            <a:r>
              <a:rPr lang="pt-BR" sz="1600" dirty="0"/>
              <a:t>A nota final (NF) será resultado da ponderação entre as notas das provas e a nota média de todos os exercícios (E), dada por:</a:t>
            </a:r>
          </a:p>
          <a:p>
            <a:pPr marL="174625" indent="-174625" algn="ctr" eaLnBrk="1" hangingPunct="1">
              <a:buNone/>
              <a:defRPr/>
            </a:pPr>
            <a:r>
              <a:rPr lang="pt-BR" sz="1600" dirty="0"/>
              <a:t>NF = 0,25P1 + 0,25P2 + 0,25P3 + 0,25E</a:t>
            </a:r>
          </a:p>
          <a:p>
            <a:pPr marL="174625" indent="-174625" algn="just" eaLnBrk="1" hangingPunct="1">
              <a:buNone/>
              <a:defRPr/>
            </a:pPr>
            <a:r>
              <a:rPr lang="pt-BR" sz="1600" dirty="0"/>
              <a:t>NF será posteriormente convertida num conceito segundo a tabela</a:t>
            </a:r>
            <a:r>
              <a:rPr lang="pt-BR" altLang="pt-BR" sz="1600" dirty="0"/>
              <a:t>: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23912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256463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pt-BR" dirty="0"/>
              <a:t>8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F03EC55-8767-F28F-A029-D73269292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12" y="1196752"/>
            <a:ext cx="8181975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632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029AA786-4420-9D8E-AEDB-4F8F7B192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" y="350093"/>
            <a:ext cx="8181975" cy="6238875"/>
          </a:xfrm>
          <a:prstGeom prst="rect">
            <a:avLst/>
          </a:prstGeom>
        </p:spPr>
      </p:pic>
      <p:sp>
        <p:nvSpPr>
          <p:cNvPr id="5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256463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pt-BR" dirty="0"/>
              <a:t>9</a:t>
            </a:r>
          </a:p>
        </p:txBody>
      </p:sp>
      <p:sp>
        <p:nvSpPr>
          <p:cNvPr id="4" name="Elipse 3"/>
          <p:cNvSpPr/>
          <p:nvPr/>
        </p:nvSpPr>
        <p:spPr>
          <a:xfrm>
            <a:off x="2526748" y="1774807"/>
            <a:ext cx="1728192" cy="5700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9" name="Elipse 8"/>
          <p:cNvSpPr/>
          <p:nvPr/>
        </p:nvSpPr>
        <p:spPr>
          <a:xfrm>
            <a:off x="4499992" y="2501579"/>
            <a:ext cx="936104" cy="4484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2555776" y="3670164"/>
            <a:ext cx="2412268" cy="792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2843808" y="3158534"/>
            <a:ext cx="2592288" cy="468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4C6BF194-C996-C851-56D8-C4F059D6A25B}"/>
              </a:ext>
            </a:extLst>
          </p:cNvPr>
          <p:cNvSpPr/>
          <p:nvPr/>
        </p:nvSpPr>
        <p:spPr>
          <a:xfrm>
            <a:off x="599034" y="2248672"/>
            <a:ext cx="936104" cy="5700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latin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83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6|0.3|0.2"/>
</p:tagLst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18960</TotalTime>
  <Words>518</Words>
  <Application>Microsoft Office PowerPoint</Application>
  <PresentationFormat>Apresentação na tela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 Unicode MS</vt:lpstr>
      <vt:lpstr>Calibri</vt:lpstr>
      <vt:lpstr>Comic Sans MS</vt:lpstr>
      <vt:lpstr>Tahoma</vt:lpstr>
      <vt:lpstr>Times New Roman</vt:lpstr>
      <vt:lpstr>Estrutura padrão</vt:lpstr>
      <vt:lpstr>Estatística: Aplicação ao Sensoriamento Remoto  SER 204  Apresentação da Disciplina</vt:lpstr>
      <vt:lpstr>Apresentação</vt:lpstr>
      <vt:lpstr>Apresentação</vt:lpstr>
      <vt:lpstr>Conteúdo Programático</vt:lpstr>
      <vt:lpstr>Dinâmica do curso</vt:lpstr>
      <vt:lpstr>Dinâmica do curso</vt:lpstr>
      <vt:lpstr>Dinâmica do curso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Estatística</dc:title>
  <dc:creator>Camilo Daleles Rennó, DPI/INPE</dc:creator>
  <cp:lastModifiedBy>Camilo Daleles Rennó</cp:lastModifiedBy>
  <cp:revision>956</cp:revision>
  <dcterms:created xsi:type="dcterms:W3CDTF">2003-03-18T00:57:51Z</dcterms:created>
  <dcterms:modified xsi:type="dcterms:W3CDTF">2025-06-16T02:12:27Z</dcterms:modified>
</cp:coreProperties>
</file>